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92"/>
  </p:notesMasterIdLst>
  <p:handoutMasterIdLst>
    <p:handoutMasterId r:id="rId93"/>
  </p:handoutMasterIdLst>
  <p:sldIdLst>
    <p:sldId id="352" r:id="rId5"/>
    <p:sldId id="1976" r:id="rId6"/>
    <p:sldId id="1916" r:id="rId7"/>
    <p:sldId id="1917" r:id="rId8"/>
    <p:sldId id="1973" r:id="rId9"/>
    <p:sldId id="2190" r:id="rId10"/>
    <p:sldId id="2321" r:id="rId11"/>
    <p:sldId id="3806" r:id="rId12"/>
    <p:sldId id="548" r:id="rId13"/>
    <p:sldId id="1975" r:id="rId14"/>
    <p:sldId id="2191" r:id="rId15"/>
    <p:sldId id="2192" r:id="rId16"/>
    <p:sldId id="1898" r:id="rId17"/>
    <p:sldId id="1903" r:id="rId18"/>
    <p:sldId id="2193" r:id="rId19"/>
    <p:sldId id="1974" r:id="rId20"/>
    <p:sldId id="1924" r:id="rId21"/>
    <p:sldId id="3804" r:id="rId22"/>
    <p:sldId id="2186" r:id="rId23"/>
    <p:sldId id="1944" r:id="rId24"/>
    <p:sldId id="459" r:id="rId25"/>
    <p:sldId id="1946" r:id="rId26"/>
    <p:sldId id="2302" r:id="rId27"/>
    <p:sldId id="1948" r:id="rId28"/>
    <p:sldId id="672" r:id="rId29"/>
    <p:sldId id="1949" r:id="rId30"/>
    <p:sldId id="1779" r:id="rId31"/>
    <p:sldId id="2195" r:id="rId32"/>
    <p:sldId id="2434" r:id="rId33"/>
    <p:sldId id="3830" r:id="rId34"/>
    <p:sldId id="1907" r:id="rId35"/>
    <p:sldId id="2033" r:id="rId36"/>
    <p:sldId id="1982" r:id="rId37"/>
    <p:sldId id="1943" r:id="rId38"/>
    <p:sldId id="1870" r:id="rId39"/>
    <p:sldId id="2194" r:id="rId40"/>
    <p:sldId id="2340" r:id="rId41"/>
    <p:sldId id="1955" r:id="rId42"/>
    <p:sldId id="2292" r:id="rId43"/>
    <p:sldId id="1984" r:id="rId44"/>
    <p:sldId id="3815" r:id="rId45"/>
    <p:sldId id="2322" r:id="rId46"/>
    <p:sldId id="2404" r:id="rId47"/>
    <p:sldId id="978" r:id="rId48"/>
    <p:sldId id="271" r:id="rId49"/>
    <p:sldId id="3807" r:id="rId50"/>
    <p:sldId id="3805" r:id="rId51"/>
    <p:sldId id="1987" r:id="rId52"/>
    <p:sldId id="3809" r:id="rId53"/>
    <p:sldId id="3810" r:id="rId54"/>
    <p:sldId id="2296" r:id="rId55"/>
    <p:sldId id="1988" r:id="rId56"/>
    <p:sldId id="2409" r:id="rId57"/>
    <p:sldId id="1977" r:id="rId58"/>
    <p:sldId id="2184" r:id="rId59"/>
    <p:sldId id="1747" r:id="rId60"/>
    <p:sldId id="1990" r:id="rId61"/>
    <p:sldId id="311" r:id="rId62"/>
    <p:sldId id="1947" r:id="rId63"/>
    <p:sldId id="2187" r:id="rId64"/>
    <p:sldId id="1784" r:id="rId65"/>
    <p:sldId id="2150" r:id="rId66"/>
    <p:sldId id="1991" r:id="rId67"/>
    <p:sldId id="2189" r:id="rId68"/>
    <p:sldId id="1960" r:id="rId69"/>
    <p:sldId id="1992" r:id="rId70"/>
    <p:sldId id="868" r:id="rId71"/>
    <p:sldId id="643" r:id="rId72"/>
    <p:sldId id="875" r:id="rId73"/>
    <p:sldId id="462" r:id="rId74"/>
    <p:sldId id="884" r:id="rId75"/>
    <p:sldId id="474" r:id="rId76"/>
    <p:sldId id="1967" r:id="rId77"/>
    <p:sldId id="1978" r:id="rId78"/>
    <p:sldId id="2005" r:id="rId79"/>
    <p:sldId id="1956" r:id="rId80"/>
    <p:sldId id="1583" r:id="rId81"/>
    <p:sldId id="1934" r:id="rId82"/>
    <p:sldId id="1968" r:id="rId83"/>
    <p:sldId id="1969" r:id="rId84"/>
    <p:sldId id="1970" r:id="rId85"/>
    <p:sldId id="1981" r:id="rId86"/>
    <p:sldId id="2196" r:id="rId87"/>
    <p:sldId id="1996" r:id="rId88"/>
    <p:sldId id="257" r:id="rId89"/>
    <p:sldId id="2435" r:id="rId90"/>
    <p:sldId id="3816" r:id="rId91"/>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103395F5-455C-4993-8B88-8A488DD6A00E}">
          <p14:sldIdLst>
            <p14:sldId id="352"/>
            <p14:sldId id="1976"/>
            <p14:sldId id="1916"/>
            <p14:sldId id="1917"/>
            <p14:sldId id="1973"/>
            <p14:sldId id="2190"/>
            <p14:sldId id="2321"/>
            <p14:sldId id="3806"/>
            <p14:sldId id="548"/>
            <p14:sldId id="1975"/>
            <p14:sldId id="2191"/>
            <p14:sldId id="2192"/>
            <p14:sldId id="1898"/>
            <p14:sldId id="1903"/>
            <p14:sldId id="2193"/>
            <p14:sldId id="1974"/>
            <p14:sldId id="1924"/>
            <p14:sldId id="3804"/>
            <p14:sldId id="2186"/>
            <p14:sldId id="1944"/>
            <p14:sldId id="459"/>
            <p14:sldId id="1946"/>
            <p14:sldId id="2302"/>
            <p14:sldId id="1948"/>
            <p14:sldId id="672"/>
            <p14:sldId id="1949"/>
            <p14:sldId id="1779"/>
            <p14:sldId id="2195"/>
            <p14:sldId id="2434"/>
            <p14:sldId id="3830"/>
            <p14:sldId id="1907"/>
            <p14:sldId id="2033"/>
            <p14:sldId id="1982"/>
            <p14:sldId id="1943"/>
            <p14:sldId id="1870"/>
            <p14:sldId id="2194"/>
            <p14:sldId id="2340"/>
            <p14:sldId id="1955"/>
            <p14:sldId id="2292"/>
            <p14:sldId id="1984"/>
            <p14:sldId id="3815"/>
            <p14:sldId id="2322"/>
            <p14:sldId id="2404"/>
            <p14:sldId id="978"/>
            <p14:sldId id="271"/>
            <p14:sldId id="3807"/>
            <p14:sldId id="3805"/>
            <p14:sldId id="1987"/>
            <p14:sldId id="3809"/>
            <p14:sldId id="3810"/>
            <p14:sldId id="2296"/>
            <p14:sldId id="1988"/>
            <p14:sldId id="2409"/>
            <p14:sldId id="1977"/>
            <p14:sldId id="2184"/>
            <p14:sldId id="1747"/>
            <p14:sldId id="1990"/>
            <p14:sldId id="311"/>
            <p14:sldId id="1947"/>
            <p14:sldId id="2187"/>
            <p14:sldId id="1784"/>
            <p14:sldId id="2150"/>
            <p14:sldId id="1991"/>
            <p14:sldId id="2189"/>
            <p14:sldId id="1960"/>
            <p14:sldId id="1992"/>
            <p14:sldId id="868"/>
            <p14:sldId id="643"/>
            <p14:sldId id="875"/>
            <p14:sldId id="462"/>
            <p14:sldId id="884"/>
            <p14:sldId id="474"/>
            <p14:sldId id="1967"/>
            <p14:sldId id="1978"/>
            <p14:sldId id="2005"/>
            <p14:sldId id="1956"/>
            <p14:sldId id="1583"/>
          </p14:sldIdLst>
        </p14:section>
        <p14:section name="Appendix" id="{54B1EC0A-61DF-4CDC-9B8B-08C3E8A95BC6}">
          <p14:sldIdLst>
            <p14:sldId id="1934"/>
            <p14:sldId id="1968"/>
            <p14:sldId id="1969"/>
            <p14:sldId id="1970"/>
            <p14:sldId id="1981"/>
            <p14:sldId id="2196"/>
            <p14:sldId id="1996"/>
            <p14:sldId id="257"/>
            <p14:sldId id="2435"/>
            <p14:sldId id="38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David Griffith" initials="DG" lastIdx="11" clrIdx="2">
    <p:extLst>
      <p:ext uri="{19B8F6BF-5375-455C-9EA6-DF929625EA0E}">
        <p15:presenceInfo xmlns:p15="http://schemas.microsoft.com/office/powerpoint/2012/main" userId="S::davidg@silverfoxprod.com::d098c8ac-700f-46f0-bf84-2134bdb9d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6" autoAdjust="0"/>
    <p:restoredTop sz="83484" autoAdjust="0"/>
  </p:normalViewPr>
  <p:slideViewPr>
    <p:cSldViewPr snapToGrid="0" showGuides="1">
      <p:cViewPr varScale="1">
        <p:scale>
          <a:sx n="132" d="100"/>
          <a:sy n="132" d="100"/>
        </p:scale>
        <p:origin x="880" y="184"/>
      </p:cViewPr>
      <p:guideLst/>
    </p:cSldViewPr>
  </p:slideViewPr>
  <p:outlineViewPr>
    <p:cViewPr>
      <p:scale>
        <a:sx n="33" d="100"/>
        <a:sy n="33" d="100"/>
      </p:scale>
      <p:origin x="0" y="-960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2/11/21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1.awsstatic.com/analyst-reports/IDC%20Economic%20Benefits%20of%20Migrating%20to%20EMR%20White%20Paper.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aws.amazon.com/kinesis/video-streams/" TargetMode="External"/><Relationship Id="rId3" Type="http://schemas.openxmlformats.org/officeDocument/2006/relationships/hyperlink" Target="https://aws.amazon.com/directconnect/" TargetMode="External"/><Relationship Id="rId7" Type="http://schemas.openxmlformats.org/officeDocument/2006/relationships/hyperlink" Target="https://aws.amazon.com/kinesis/?nc2=h_m1"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aws.amazon.com/storagegateway/latest/userguide/WhatIsStorageGateway.html" TargetMode="External"/><Relationship Id="rId5" Type="http://schemas.openxmlformats.org/officeDocument/2006/relationships/hyperlink" Target="https://aws.amazon.com/snowmobile/?nc2=h_m1" TargetMode="External"/><Relationship Id="rId4" Type="http://schemas.openxmlformats.org/officeDocument/2006/relationships/hyperlink" Target="https://aws.amazon.com/snowball/" TargetMode="External"/><Relationship Id="rId9" Type="http://schemas.openxmlformats.org/officeDocument/2006/relationships/hyperlink" Target="https://aws.amazon.com/iot-core/?nc2=h_iot"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ws.amazon.com/redshift/" TargetMode="External"/><Relationship Id="rId3" Type="http://schemas.openxmlformats.org/officeDocument/2006/relationships/hyperlink" Target="https://www.gp.com/" TargetMode="External"/><Relationship Id="rId7" Type="http://schemas.openxmlformats.org/officeDocument/2006/relationships/hyperlink" Target="https://aws.amazon.com/emr/"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5" Type="http://schemas.openxmlformats.org/officeDocument/2006/relationships/hyperlink" Target="https://aws.amazon.com/kinesis/" TargetMode="External"/><Relationship Id="rId10" Type="http://schemas.openxmlformats.org/officeDocument/2006/relationships/hyperlink" Target="https://aws.amazon.com/sagemaker/" TargetMode="External"/><Relationship Id="rId4" Type="http://schemas.openxmlformats.org/officeDocument/2006/relationships/hyperlink" Target="https://aws.amazon.com/solutions/case-studies/georgia-pacific/" TargetMode="External"/><Relationship Id="rId9" Type="http://schemas.openxmlformats.org/officeDocument/2006/relationships/hyperlink" Target="https://aws.amazon.com/athen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blogs/startups/how-alice-uses-aws-glue-for-data-migra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aliceplatform.com/"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grhosp.on.c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amazon.com/ec2/spot/use-case/em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ws.amazon.com/emr/features/hadoop/"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aws.amazon.com/emr/" TargetMode="External"/><Relationship Id="rId13" Type="http://schemas.openxmlformats.org/officeDocument/2006/relationships/hyperlink" Target="https://hbase.apache.org/book.html#ops.snapshots" TargetMode="External"/><Relationship Id="rId3" Type="http://schemas.openxmlformats.org/officeDocument/2006/relationships/hyperlink" Target="http://hbase.apache.org/book.html" TargetMode="External"/><Relationship Id="rId7" Type="http://schemas.openxmlformats.org/officeDocument/2006/relationships/hyperlink" Target="https://aws.amazon.com/s3/" TargetMode="External"/><Relationship Id="rId12" Type="http://schemas.openxmlformats.org/officeDocument/2006/relationships/hyperlink" Target="http://docs.aws.amazon.com/ElasticMapReduce/latest/ReleaseGuide/emr-hbase-s3.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hbase.apache.org/book.html#arch.bulk.load" TargetMode="External"/><Relationship Id="rId11" Type="http://schemas.openxmlformats.org/officeDocument/2006/relationships/hyperlink" Target="http://docs.aws.amazon.com/ElasticMapReduce/latest/ReleaseGuide/emr-fs.html" TargetMode="External"/><Relationship Id="rId5" Type="http://schemas.openxmlformats.org/officeDocument/2006/relationships/hyperlink" Target="http://hadoop.apache.org/docs/stable/hadoop-project-dist/hadoop-hdfs/HdfsUserGuide.html" TargetMode="External"/><Relationship Id="rId10" Type="http://schemas.openxmlformats.org/officeDocument/2006/relationships/hyperlink" Target="https://aws.amazon.com/emr/details/spark/" TargetMode="External"/><Relationship Id="rId4" Type="http://schemas.openxmlformats.org/officeDocument/2006/relationships/hyperlink" Target="https://aws.amazon.com/ec2" TargetMode="External"/><Relationship Id="rId9" Type="http://schemas.openxmlformats.org/officeDocument/2006/relationships/hyperlink" Target="https://aws.amazon.com/emr/details/presto/"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hadoop.apache.org/docs/stable/hadoop-project-dist/hadoop-hdfs/HdfsUserGuide.html" TargetMode="External"/><Relationship Id="rId13" Type="http://schemas.openxmlformats.org/officeDocument/2006/relationships/hyperlink" Target="https://aws.amazon.com/emr/details/spark/" TargetMode="External"/><Relationship Id="rId3" Type="http://schemas.openxmlformats.org/officeDocument/2006/relationships/hyperlink" Target="https://aws.amazon.com/emr/details/hbase/" TargetMode="External"/><Relationship Id="rId7" Type="http://schemas.openxmlformats.org/officeDocument/2006/relationships/hyperlink" Target="https://aws.amazon.com/ec2" TargetMode="External"/><Relationship Id="rId12" Type="http://schemas.openxmlformats.org/officeDocument/2006/relationships/hyperlink" Target="https://aws.amazon.com/emr/details/presto/"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hbase.apache.org/book.html" TargetMode="External"/><Relationship Id="rId11" Type="http://schemas.openxmlformats.org/officeDocument/2006/relationships/hyperlink" Target="https://aws.amazon.com/emr/" TargetMode="External"/><Relationship Id="rId5" Type="http://schemas.openxmlformats.org/officeDocument/2006/relationships/hyperlink" Target="http://docs.aws.amazon.com/ElasticMapReduce/latest/ReleaseGuide/emr-hbase-s3.html" TargetMode="External"/><Relationship Id="rId15" Type="http://schemas.openxmlformats.org/officeDocument/2006/relationships/hyperlink" Target="https://hbase.apache.org/book.html#ops.snapshots" TargetMode="External"/><Relationship Id="rId10" Type="http://schemas.openxmlformats.org/officeDocument/2006/relationships/hyperlink" Target="https://aws.amazon.com/s3/" TargetMode="External"/><Relationship Id="rId4" Type="http://schemas.openxmlformats.org/officeDocument/2006/relationships/hyperlink" Target="https://aws.amazon.com/emr" TargetMode="External"/><Relationship Id="rId9" Type="http://schemas.openxmlformats.org/officeDocument/2006/relationships/hyperlink" Target="http://hbase.apache.org/book.html#arch.bulk.load" TargetMode="External"/><Relationship Id="rId14" Type="http://schemas.openxmlformats.org/officeDocument/2006/relationships/hyperlink" Target="http://docs.aws.amazon.com/ElasticMapReduce/latest/ReleaseGuide/emr-fs.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redshift/partner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aws.amazon.com/redshift/featur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aws.amazon.com/solutions/case-studies/scholastic/" TargetMode="External"/><Relationship Id="rId3" Type="http://schemas.openxmlformats.org/officeDocument/2006/relationships/hyperlink" Target="https://www.scholastic.com/home/" TargetMode="External"/><Relationship Id="rId7" Type="http://schemas.openxmlformats.org/officeDocument/2006/relationships/hyperlink" Target="https://aws.amazon.com/emr/"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aws.amazon.com/elasticsearch-service/" TargetMode="External"/><Relationship Id="rId11" Type="http://schemas.openxmlformats.org/officeDocument/2006/relationships/hyperlink" Target="https://www.cloudhealthtech.com/sites/default/files/CH_Case_Study_Scholastic.pdf" TargetMode="External"/><Relationship Id="rId5" Type="http://schemas.openxmlformats.org/officeDocument/2006/relationships/hyperlink" Target="https://aws.amazon.com/redshift/" TargetMode="External"/><Relationship Id="rId10" Type="http://schemas.openxmlformats.org/officeDocument/2006/relationships/hyperlink" Target="https://northbaysolutions.com/wp-content/uploads/2016/09/northbay-aws_scholastic_casestudy.pdf" TargetMode="External"/><Relationship Id="rId4" Type="http://schemas.openxmlformats.org/officeDocument/2006/relationships/hyperlink" Target="https://aws.amazon.com/ec2/" TargetMode="External"/><Relationship Id="rId9" Type="http://schemas.openxmlformats.org/officeDocument/2006/relationships/hyperlink" Target="https://www.youtube.com/watch?v=eh7eERvYhJ4"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portal.reinvent.awsevents.com/connect/search.ww?csrftkn=T74V-T8ZB-ACU3-8KFY-IV3S-UATJ-N6EF-PRCR#loadSearch-searchPhrase=fannie+mae&amp;searchType=session&amp;tc=0&amp;sortBy=abbreviationSort&amp;p="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ws.amazon.com/redshif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ws.amazon.com/glu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ws.amazon.com/marketplace/search/results?filters=FulfillmentOptionType&amp;FulfillmentOptionType=AWSDataExchang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gov.uk/government/organisations/driver-and-vehicle-standards-agency"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aws.amazon.com/partners/success/dvsa-kaino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ws.amazon.com/solutions/case-studies/white-house-historical-associa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aws.amazon.com/quicksight/" TargetMode="External"/><Relationship Id="rId3" Type="http://schemas.openxmlformats.org/officeDocument/2006/relationships/hyperlink" Target="https://www.amazon.com/" TargetMode="External"/><Relationship Id="rId7" Type="http://schemas.openxmlformats.org/officeDocument/2006/relationships/hyperlink" Target="https://aws.amazon.com/ec2/"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aws.amazon.com/redshift/" TargetMode="External"/><Relationship Id="rId5" Type="http://schemas.openxmlformats.org/officeDocument/2006/relationships/hyperlink" Target="https://aws.amazon.com/emr/" TargetMode="External"/><Relationship Id="rId4" Type="http://schemas.openxmlformats.org/officeDocument/2006/relationships/hyperlink" Target="https://aws.amazon.com/s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aws.amazon.com/quicksight/" TargetMode="External"/><Relationship Id="rId3" Type="http://schemas.openxmlformats.org/officeDocument/2006/relationships/hyperlink" Target="https://www.amazon.com/" TargetMode="External"/><Relationship Id="rId7" Type="http://schemas.openxmlformats.org/officeDocument/2006/relationships/hyperlink" Target="https://aws.amazon.com/ec2/"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aws.amazon.com/redshift/" TargetMode="External"/><Relationship Id="rId5" Type="http://schemas.openxmlformats.org/officeDocument/2006/relationships/hyperlink" Target="https://aws.amazon.com/emr/" TargetMode="External"/><Relationship Id="rId4" Type="http://schemas.openxmlformats.org/officeDocument/2006/relationships/hyperlink" Target="https://aws.amazon.com/s3"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ws.amazon.com/macie/"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purolator.com/"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purolatorinternational.com/in-the-news/purolator-announces-1b-investment-to-deliver-the-future/"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874252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Amazon Ember Regular" charset="0"/>
                <a:ea typeface="+mn-ea"/>
                <a:cs typeface="+mn-cs"/>
              </a:rPr>
              <a:t>To eliminate siloes, you need to build a data lake. But that’s not always been easy in the past or with other vendors today. Only AWS makes it this simple to build a comprehensive and secure data lake environment so you can start getting new insights from all your data – fast!</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Lake Formation, which automates many of the complex steps required to set up a data lake, reducing the time required to build a secure data lake from months to days.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Security control at the object level for our object storage (data lake storage) layer. Other cloud vendors only provide bucket level security control.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Deep integration across services that are needed to get answers from your data, including storage, compute, networking, and data movement. For example, Amazon EMR makes it easy to use EC2 Spot instances to save up to 90% on analytic workloads. Amazon Redshift allows you to query your S3 objects directly from your data warehouse.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single security model across all analytic services. AWS Lake Formation provides a single way to control access to your data whether you are accessing that data from a data warehouse, a Spark cluster, or a serverless query technology.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Mature analytics services. Amazon EMR was first released in 2009 and Amazon Redshift first launched in 2013. Amazon S3 was one of the first AWS products and has been available since 2006. Tens of thousands of customers have data lakes on AWS and X exabytes of data is analyzed every day.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single object storage layer that is compatible with all AWS analytics and machine learning services. Amazon S3 is our only object storage service, we do not have different versions of S3 and we do not have separate “data lake storage.”</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5 storage tiers and intelligent tiering in Amazon S3, so are able to store more data at a lower cost and with less manual data lifecycle work than with any other cloud provider.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S3 and AWS managed services store customer data in independent data centers across three availability zones within a single AWS Region and automatically replicate data between any regions regardless of storage class, providing a very high degree of fault tolerance and data durability out-of-the-box.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analytics services provide best of breed performance. Amazon Redshift is 2x faster than the next most popular competitor and Amazon EMR runs Apache Spark workloads over 10x faster than open source Spark. Speed helps get to answers quickly and also helps keep costs down for complex analytics.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71796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As organizations face a growing number of data breaches, cybercrime, and the need to meet compliance regulations like the General Data Protection Regulation (GDPR), their data lakes needs to be protected with the highest levels of security. AWS provides essential security, compliance, and audit capabilities with all of the services listed above available as needed.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AWS data lakes give you control at the object level (rather than the bucket level), allowing you to apply access, log, and audit policies at account and object levels. AWS offers different forms of encryption, including automatic server-side encryption, encryption with keys managed by the AWS Key Management Service (KMS), and encryption with keys that you can manage. AWS encrypts data in transit when replicating across regions, and lets customers use separate accounts for source and destination regions to protect against malicious insider deletions. AWS helps security teams proactively monitor, detect, and alert anomalies with Amazon Macie, an AI-powered security service that helps detect early stages of an attack. </a:t>
            </a:r>
            <a:r>
              <a:rPr lang="en-US" dirty="0"/>
              <a:t>S3 is the only object store that gives you inventory reports on all your objects so you can answer questions like: Are all my objects encrypted? S3 is the only object store that allows you to analyze all the access permissions on all your objects and buckets with IAM Access Analyzer. </a:t>
            </a: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16426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AWS supports security standards and compliance certifications, including PCI-DSS, HIPAA/HITECH, FedRAMP, EU Data Protection Directive, and FISMA, which can help customers satisfy compliance requirements for virtually every regulatory agency around the globe. Note though, not every service individually holds every certification, and not every workload needs every certification either, so let’s work together to determine how to best meet your specific requirements.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09678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To</a:t>
            </a:r>
            <a:r>
              <a:rPr lang="en-US" baseline="0" dirty="0">
                <a:latin typeface="+mn-lt"/>
              </a:rPr>
              <a:t> enable this for customers, AWS provides the broadest and deepest portfolio of databases and analytics services than any other cloud provider, shown here by the various functions they serve.</a:t>
            </a:r>
          </a:p>
          <a:p>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13</a:t>
            </a:fld>
            <a:endParaRPr lang="en-US" dirty="0">
              <a:solidFill>
                <a:prstClr val="black"/>
              </a:solidFill>
              <a:latin typeface="Arial"/>
            </a:endParaRPr>
          </a:p>
        </p:txBody>
      </p:sp>
    </p:spTree>
    <p:extLst>
      <p:ext uri="{BB962C8B-B14F-4D97-AF65-F5344CB8AC3E}">
        <p14:creationId xmlns:p14="http://schemas.microsoft.com/office/powerpoint/2010/main" val="4075536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Deep integration between all the layers of the AWS analytics stack gives builders the tools to quickly analyze data using any approach. Use AWS Lake Formation to store your data once in standards-based formats (such as Parquet or ORC) in S3 and then analyze that data using the right tool for the job, including services for data warehouses, Apache Spark or Hadoop, data catalog, serverless ETL, operational analytics (Elasticsearch), and streaming analytics. Integration with EC2 makes it simple to scale up and down and to use techniques like EC2 Spot instances to reduce the cost for analysis by as much as 90%.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breadth and depth of analytics services on AWS makes it easy to choose the right tool for the right job. From the fastest data warehouse service to a fully managed Apache Spark and Apache Hadoop service, AWS analytics makes it easy for you to spin up the right resources to run whatever analysis is most appropriate for your specific need. There is no compression algorithm for experience, and AWS has worked with customers to provide managed analytics services longer than anyone else. For example, Amazon EMR launched in 2009 and Amazon Redshift launched in 2013. When using these services, there is no need to continually move and transform data, and AWS has native and fully integrated services for core use cases rather than a collection of partially integrated services from other vendors. If you do need something beyond what our native services offer, we have ### partner services to complement our core offerings.</a:t>
            </a:r>
          </a:p>
          <a:p>
            <a:endParaRPr lang="en-US" baseline="0" dirty="0">
              <a:latin typeface="+mn-lt"/>
            </a:endParaRPr>
          </a:p>
          <a:p>
            <a:r>
              <a:rPr lang="en-US" baseline="0" dirty="0">
                <a:latin typeface="+mn-lt"/>
              </a:rPr>
              <a:t>AWS offers at least:</a:t>
            </a:r>
          </a:p>
          <a:p>
            <a:r>
              <a:rPr lang="en-US" dirty="0"/>
              <a:t>10 data movement services</a:t>
            </a:r>
          </a:p>
          <a:p>
            <a:r>
              <a:rPr lang="en-US" dirty="0"/>
              <a:t>13 analytics services</a:t>
            </a:r>
          </a:p>
          <a:p>
            <a:r>
              <a:rPr lang="en-US" dirty="0"/>
              <a:t>18 machine learning and AI services</a:t>
            </a:r>
          </a:p>
          <a:p>
            <a:r>
              <a:rPr lang="en-US" dirty="0"/>
              <a:t>17 security and governance services</a:t>
            </a:r>
          </a:p>
          <a:p>
            <a:endParaRPr lang="en-US" dirty="0"/>
          </a:p>
          <a:p>
            <a:r>
              <a:rPr lang="en-US" dirty="0"/>
              <a:t>Maybe more since this slide was created!</a:t>
            </a: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14</a:t>
            </a:fld>
            <a:endParaRPr lang="en-US" dirty="0">
              <a:solidFill>
                <a:prstClr val="black"/>
              </a:solidFill>
              <a:latin typeface="Arial"/>
            </a:endParaRPr>
          </a:p>
        </p:txBody>
      </p:sp>
    </p:spTree>
    <p:extLst>
      <p:ext uri="{BB962C8B-B14F-4D97-AF65-F5344CB8AC3E}">
        <p14:creationId xmlns:p14="http://schemas.microsoft.com/office/powerpoint/2010/main" val="1596582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support and participates in both common industry standard languages, platforms, and tools, and also open-source software choices. This lists many examples where customers can trust that AWS brings them an easy adoption path and future flexibility.</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39207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Analytics requires robust storage and compute to get performance at the right cost. Amazon EC2’s industry leading collection of instance types, reserved instances, and Spot instances makes choosing the right compute for your analytics workloads simple, and 100Gbps network interfaces provide an order of magnitude more bandwidth between storage and compute, increasing performance and reducing cost. Does your workload require specialized GPU instances or FPGA powered instances? Amazon EC2 provides over 200 instance types to meet the needs of any workload. Amazon S3 provides the world’s highest availability with 11 nines of durability, making S3 uniquely well suited for data lake storage. In addition, S3’s five storage tiers and intelligent tiering make storing vast amount of data less expensive and easier to manage.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3324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effective doesn’t just mean cheaper, it means customers can do more - be smarter about their spending, analyze more, store more data to get a clearer picture today and for future questions too. Here are just a few examples of how AWS offers more value for the money.</a:t>
            </a:r>
          </a:p>
          <a:p>
            <a:endParaRPr lang="en-US" dirty="0"/>
          </a:p>
          <a:p>
            <a:r>
              <a:rPr lang="en-US" dirty="0"/>
              <a:t>Additional detail on Redshift: just $0.25 per hour with no commitments and scale out to petabytes of data for $1,000 per terabyte per year, less than a tenth of the cost of traditional solutions.</a:t>
            </a:r>
          </a:p>
          <a:p>
            <a:endParaRPr lang="en-US" dirty="0"/>
          </a:p>
          <a:p>
            <a:r>
              <a:rPr lang="en-US" sz="1200" b="0" i="0" u="none" strike="noStrike" kern="1200" dirty="0">
                <a:solidFill>
                  <a:schemeClr val="tx1"/>
                </a:solidFill>
                <a:effectLst/>
                <a:latin typeface="Amazon Ember Regular" charset="0"/>
                <a:ea typeface="+mn-ea"/>
                <a:cs typeface="+mn-cs"/>
              </a:rPr>
              <a:t>This </a:t>
            </a:r>
            <a:r>
              <a:rPr lang="en-US" dirty="0">
                <a:hlinkClick r:id="rId3"/>
              </a:rPr>
              <a:t>IDC White Paper sponsored by AWS, "The Economic Benefits of Migrating Apache Spark and Hadoop to Amazon EMR",  November 2018</a:t>
            </a:r>
            <a:r>
              <a:rPr lang="en-US" sz="1200" b="0" i="0" u="none" strike="noStrike" kern="1200" dirty="0">
                <a:solidFill>
                  <a:schemeClr val="tx1"/>
                </a:solidFill>
                <a:effectLst/>
                <a:latin typeface="Amazon Ember Regular" charset="0"/>
                <a:ea typeface="+mn-ea"/>
                <a:cs typeface="+mn-cs"/>
              </a:rPr>
              <a:t> shows a 57% reduced cost of ownership and a 342% five-year ROI versus on-premises deployments.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6523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5700" y="493713"/>
            <a:ext cx="3509963" cy="1974850"/>
          </a:xfrm>
        </p:spPr>
      </p:sp>
      <p:sp>
        <p:nvSpPr>
          <p:cNvPr id="3" name="Notes Placeholder 2"/>
          <p:cNvSpPr>
            <a:spLocks noGrp="1"/>
          </p:cNvSpPr>
          <p:nvPr>
            <p:ph type="body" idx="1"/>
          </p:nvPr>
        </p:nvSpPr>
        <p:spPr>
          <a:xfrm>
            <a:off x="1344168" y="2578611"/>
            <a:ext cx="10753344" cy="2304288"/>
          </a:xfrm>
        </p:spPr>
        <p:txBody>
          <a:bodyPr/>
          <a:lstStyle/>
          <a:p>
            <a:pPr marL="0" marR="0" lvl="0" indent="0" algn="l" defTabSz="3813714"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We have tens of thousands of customers who are using Redshift. It is the most broadly used data warehouse in the cloud. These are companies like Electronic Arts and Aetna and McDonald's and Yelp and Dow Jones and Pfizer, Intuit and Liberty Mutual. And we have more and more customers gravitating to Redshift in significant part because we're continuing to iterate at a fast clip.</a:t>
            </a:r>
            <a:r>
              <a:rPr lang="en-US" sz="100" dirty="0">
                <a:effectLst/>
              </a:rPr>
              <a:t> </a:t>
            </a:r>
            <a:endParaRPr lang="en-US" sz="100" b="1" dirty="0"/>
          </a:p>
          <a:p>
            <a:pPr defTabSz="3813714">
              <a:defRPr/>
            </a:pPr>
            <a:endParaRPr lang="en-US" sz="800" b="1" dirty="0"/>
          </a:p>
          <a:p>
            <a:pPr defTabSz="3813714">
              <a:defRPr/>
            </a:pPr>
            <a:endParaRPr lang="en-US" sz="800" b="1" dirty="0"/>
          </a:p>
        </p:txBody>
      </p:sp>
    </p:spTree>
    <p:extLst>
      <p:ext uri="{BB962C8B-B14F-4D97-AF65-F5344CB8AC3E}">
        <p14:creationId xmlns:p14="http://schemas.microsoft.com/office/powerpoint/2010/main" val="349688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Deep integration between all the layers of the AWS analytics stack gives builders the tools to quickly analyze data using any approach. Use AWS Lake Formation to store your data once in standards-based formats (such as Parquet or ORC) in S3 and then analyze that data using the right tool for the job, including services for data warehouses, Apache Spark or Hadoop, data catalog, serverless ETL, operational analytics (Elasticsearch), and streaming analytics. Integration with EC2 makes it simple to scale up and down and to use techniques like EC2 Spot instances to reduce the cost for analysis by as much as 90%.</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breadth and depth of analytics services on AWS makes it easy to choose the right tool for the right job. From the fastest data warehouse service to a fully managed Apache Spark and Apache Hadoop service, AWS analytics makes it easy for you to spin up the right resources to run whatever analysis is most appropriate for your specific need. There is no compression algorithm for experience, and AWS has worked with customers to provide managed analytics services longer than anyone else. For example, Amazon EMR launched in 2009 and Amazon Redshift launched in 2013. When using these services, there is no need to continually move and transform data, and AWS has native and fully integrated services for core use cases rather than a collection of partially integrated services from other vendors. If you do need something beyond what our native services offer, we have ### partner services to complement our core offerings.</a:t>
            </a:r>
          </a:p>
          <a:p>
            <a:endParaRPr lang="en-US" baseline="0" dirty="0">
              <a:latin typeface="+mn-lt"/>
            </a:endParaRPr>
          </a:p>
          <a:p>
            <a:r>
              <a:rPr lang="en-US" baseline="0" dirty="0">
                <a:latin typeface="+mn-lt"/>
              </a:rPr>
              <a:t>AWS offers at least:</a:t>
            </a:r>
          </a:p>
          <a:p>
            <a:r>
              <a:rPr lang="en-US" dirty="0"/>
              <a:t>10 data movement services</a:t>
            </a:r>
          </a:p>
          <a:p>
            <a:r>
              <a:rPr lang="en-US" dirty="0"/>
              <a:t>13 analytics services</a:t>
            </a:r>
          </a:p>
          <a:p>
            <a:r>
              <a:rPr lang="en-US" dirty="0"/>
              <a:t>18 machine learning and AI services</a:t>
            </a:r>
          </a:p>
          <a:p>
            <a:r>
              <a:rPr lang="en-US" dirty="0"/>
              <a:t>17 security and governance services</a:t>
            </a:r>
          </a:p>
          <a:p>
            <a:endParaRPr lang="en-US" dirty="0"/>
          </a:p>
          <a:p>
            <a:r>
              <a:rPr lang="en-US" dirty="0"/>
              <a:t>Maybe more since this slide was created!</a:t>
            </a:r>
          </a:p>
          <a:p>
            <a:endParaRPr lang="en-US" dirty="0">
              <a:latin typeface="+mn-lt"/>
            </a:endParaRPr>
          </a:p>
        </p:txBody>
      </p:sp>
      <p:sp>
        <p:nvSpPr>
          <p:cNvPr id="4" name="Slide Number Placeholder 3"/>
          <p:cNvSpPr>
            <a:spLocks noGrp="1"/>
          </p:cNvSpPr>
          <p:nvPr>
            <p:ph type="sldNum" sz="quarter" idx="10"/>
          </p:nvPr>
        </p:nvSpPr>
        <p:spPr/>
        <p:txBody>
          <a:bodyPr/>
          <a:lstStyle/>
          <a:p>
            <a:pPr defTabSz="1139302">
              <a:defRPr/>
            </a:pPr>
            <a:fld id="{69C3F2ED-74C5-7D4F-8560-0CC253E9A436}" type="slidenum">
              <a:rPr lang="en-US">
                <a:solidFill>
                  <a:prstClr val="black"/>
                </a:solidFill>
                <a:latin typeface="Arial"/>
              </a:rPr>
              <a:pPr defTabSz="1139302">
                <a:defRPr/>
              </a:pPr>
              <a:t>19</a:t>
            </a:fld>
            <a:endParaRPr lang="en-US" dirty="0">
              <a:solidFill>
                <a:prstClr val="black"/>
              </a:solidFill>
              <a:latin typeface="Arial"/>
            </a:endParaRPr>
          </a:p>
        </p:txBody>
      </p:sp>
    </p:spTree>
    <p:extLst>
      <p:ext uri="{BB962C8B-B14F-4D97-AF65-F5344CB8AC3E}">
        <p14:creationId xmlns:p14="http://schemas.microsoft.com/office/powerpoint/2010/main" val="290958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latin typeface="Amazon Ember Regular" charset="0"/>
                <a:ea typeface="+mn-ea"/>
                <a:cs typeface="+mn-cs"/>
              </a:rPr>
              <a:t>For the unfamiliar, </a:t>
            </a:r>
            <a:r>
              <a:rPr lang="en-US" sz="1400" b="0" i="1" kern="1200" dirty="0" err="1">
                <a:solidFill>
                  <a:schemeClr val="tx1"/>
                </a:solidFill>
                <a:latin typeface="Amazon Ember Regular" charset="0"/>
                <a:ea typeface="+mn-ea"/>
                <a:cs typeface="+mn-cs"/>
              </a:rPr>
              <a:t>Fortnite</a:t>
            </a:r>
            <a:r>
              <a:rPr lang="en-US" sz="1400" b="0" i="0" kern="1200" dirty="0">
                <a:solidFill>
                  <a:schemeClr val="tx1"/>
                </a:solidFill>
                <a:latin typeface="Amazon Ember Regular" charset="0"/>
                <a:ea typeface="+mn-ea"/>
                <a:cs typeface="+mn-cs"/>
              </a:rPr>
              <a:t> is set in a world where players can cooperate on various missions to fight back against a mysterious storm or attempt to be the last person standing in the game’s “Battle Royale” mode. It has become a phenomenon, attracting more than 125 million players in less than a year.</a:t>
            </a:r>
          </a:p>
          <a:p>
            <a:endParaRPr lang="en-US" sz="1400" b="0" i="0" kern="1200" dirty="0">
              <a:solidFill>
                <a:schemeClr val="tx1"/>
              </a:solidFill>
              <a:latin typeface="Amazon Ember Regular" charset="0"/>
              <a:ea typeface="+mn-ea"/>
              <a:cs typeface="+mn-cs"/>
            </a:endParaRPr>
          </a:p>
          <a:p>
            <a:r>
              <a:rPr lang="en-US" sz="1400" b="0" i="0" kern="1200" dirty="0">
                <a:solidFill>
                  <a:schemeClr val="tx1"/>
                </a:solidFill>
                <a:latin typeface="Amazon Ember Regular" charset="0"/>
                <a:ea typeface="+mn-ea"/>
                <a:cs typeface="+mn-cs"/>
              </a:rPr>
              <a:t>Challenge: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b="0" i="0" kern="1200" dirty="0" err="1">
                <a:solidFill>
                  <a:schemeClr val="tx1"/>
                </a:solidFill>
                <a:effectLst/>
                <a:latin typeface="Amazon Ember Regular" charset="0"/>
                <a:ea typeface="+mn-ea"/>
                <a:cs typeface="+mn-cs"/>
              </a:rPr>
              <a:t>Fortnite</a:t>
            </a:r>
            <a:r>
              <a:rPr lang="en-US" sz="1200" b="0" i="0" kern="1200" dirty="0">
                <a:solidFill>
                  <a:schemeClr val="tx1"/>
                </a:solidFill>
                <a:effectLst/>
                <a:latin typeface="Amazon Ember Regular" charset="0"/>
                <a:ea typeface="+mn-ea"/>
                <a:cs typeface="+mn-cs"/>
              </a:rPr>
              <a:t> is free-to-play with its revenue coming entirely from in-game micro-transactions, meaning its revenue depends on continuously capturing the attention of gamers through new content and continuous innovation. To operate this way, Epic Games needs an up-to-the-minute understanding of gamer satisfaction, helping guarantee the experience is one that keeps them engaged.  </a:t>
            </a:r>
          </a:p>
          <a:p>
            <a:endParaRPr lang="en-US" sz="1400" b="0" i="0" kern="1200" dirty="0">
              <a:solidFill>
                <a:schemeClr val="tx1"/>
              </a:solidFill>
              <a:latin typeface="Amazon Ember Regular" charset="0"/>
              <a:ea typeface="+mn-ea"/>
              <a:cs typeface="+mn-cs"/>
            </a:endParaRPr>
          </a:p>
          <a:p>
            <a:r>
              <a:rPr lang="en-US" sz="1400" b="0" i="0" kern="1200" dirty="0">
                <a:solidFill>
                  <a:schemeClr val="tx1"/>
                </a:solidFill>
                <a:latin typeface="Amazon Ember Regular" charset="0"/>
                <a:ea typeface="+mn-ea"/>
                <a:cs typeface="+mn-cs"/>
              </a:rPr>
              <a:t>Solution:</a:t>
            </a:r>
          </a:p>
          <a:p>
            <a:r>
              <a:rPr lang="en-US" sz="1200" b="0" i="0" kern="1200" dirty="0">
                <a:solidFill>
                  <a:schemeClr val="tx1"/>
                </a:solidFill>
                <a:effectLst/>
                <a:latin typeface="Amazon Ember Regular" charset="0"/>
                <a:ea typeface="+mn-ea"/>
                <a:cs typeface="+mn-cs"/>
              </a:rPr>
              <a:t>Epic collects billions of records on a daily basis, tracking virtually everything happening within</a:t>
            </a:r>
            <a:r>
              <a:rPr lang="en-US" sz="1200" b="0" i="1"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the game: How players interact, how often they use certain weapons and even the strategies they use to navigate the game universe. More than 14 petabytes of data are stored in a Data Lake, powered by Amazon S3, growing by two petabytes per month. It’s a massive amount of information, which Epic tackles through real-time and batch analytics to detect any issues with the game.</a:t>
            </a:r>
            <a:r>
              <a:rPr lang="en-US" sz="1400" b="0" i="0" kern="120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When the company introduces new elements and updates, they can use analytics to almost instantly learn how the </a:t>
            </a:r>
            <a:r>
              <a:rPr lang="en-US" sz="1200" b="0" i="1" kern="1200" dirty="0" err="1">
                <a:solidFill>
                  <a:schemeClr val="tx1"/>
                </a:solidFill>
                <a:effectLst/>
                <a:latin typeface="Amazon Ember Regular" charset="0"/>
                <a:ea typeface="+mn-ea"/>
                <a:cs typeface="+mn-cs"/>
              </a:rPr>
              <a:t>Fortnite</a:t>
            </a:r>
            <a:r>
              <a:rPr lang="en-US" sz="1200" b="0" i="0" kern="1200" dirty="0">
                <a:solidFill>
                  <a:schemeClr val="tx1"/>
                </a:solidFill>
                <a:effectLst/>
                <a:latin typeface="Amazon Ember Regular" charset="0"/>
                <a:ea typeface="+mn-ea"/>
                <a:cs typeface="+mn-cs"/>
              </a:rPr>
              <a:t> community is responding and then respond accordingly. </a:t>
            </a:r>
          </a:p>
          <a:p>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100" b="0" i="0" kern="1200" baseline="0" dirty="0">
                <a:solidFill>
                  <a:schemeClr val="tx1"/>
                </a:solidFill>
                <a:latin typeface="Amazon Ember Regular" charset="0"/>
                <a:ea typeface="+mn-ea"/>
                <a:cs typeface="+mn-cs"/>
              </a:rPr>
              <a:t>They architected the analytics platform entirely on AWS.</a:t>
            </a:r>
          </a:p>
          <a:p>
            <a:pPr marL="0" indent="0">
              <a:buFont typeface="Arial" panose="020B0604020202020204" pitchFamily="34" charset="0"/>
              <a:buNone/>
            </a:pPr>
            <a:endParaRPr lang="en-US" sz="1100" b="0" i="0" kern="1200" baseline="0" dirty="0">
              <a:solidFill>
                <a:schemeClr val="tx1"/>
              </a:solidFill>
              <a:latin typeface="Amazon Ember Regular" charset="0"/>
              <a:ea typeface="+mn-ea"/>
              <a:cs typeface="+mn-cs"/>
            </a:endParaRPr>
          </a:p>
          <a:p>
            <a:pPr marL="0" indent="0">
              <a:buFont typeface="Arial" panose="020B0604020202020204" pitchFamily="34" charset="0"/>
              <a:buNone/>
            </a:pPr>
            <a:r>
              <a:rPr lang="en-US" sz="1100" b="0" i="0" kern="1200" baseline="0" dirty="0">
                <a:solidFill>
                  <a:schemeClr val="tx1"/>
                </a:solidFill>
                <a:latin typeface="Amazon Ember Regular" charset="0"/>
                <a:ea typeface="+mn-ea"/>
                <a:cs typeface="+mn-cs"/>
              </a:rPr>
              <a:t>Telemetry data is sent through a Kinesis Stream. It is then sent to two primary pipelines: One for processing data in real-time and one for processing stored data in batches.</a:t>
            </a:r>
          </a:p>
          <a:p>
            <a:pPr marL="0" lvl="0" indent="0">
              <a:buFont typeface="Arial" panose="020B0604020202020204" pitchFamily="34" charset="0"/>
              <a:buNone/>
            </a:pPr>
            <a:endParaRPr lang="en-US" sz="1100" b="1" i="0" kern="1200" baseline="0" dirty="0">
              <a:solidFill>
                <a:schemeClr val="tx1"/>
              </a:solidFill>
              <a:latin typeface="Amazon Ember Regular" charset="0"/>
              <a:ea typeface="+mn-ea"/>
              <a:cs typeface="+mn-cs"/>
            </a:endParaRPr>
          </a:p>
          <a:p>
            <a:pPr marL="0" lvl="0" indent="0">
              <a:buFont typeface="Arial" panose="020B0604020202020204" pitchFamily="34" charset="0"/>
              <a:buNone/>
            </a:pPr>
            <a:r>
              <a:rPr lang="en-US" sz="1100" b="1" i="0" kern="1200" baseline="0" dirty="0">
                <a:solidFill>
                  <a:schemeClr val="tx1"/>
                </a:solidFill>
                <a:latin typeface="Amazon Ember Regular" charset="0"/>
                <a:ea typeface="+mn-ea"/>
                <a:cs typeface="+mn-cs"/>
              </a:rPr>
              <a:t>Real-time</a:t>
            </a:r>
            <a:r>
              <a:rPr lang="en-US" sz="1100" b="0" i="0" kern="1200" baseline="0" dirty="0">
                <a:solidFill>
                  <a:schemeClr val="tx1"/>
                </a:solidFill>
                <a:latin typeface="Amazon Ember Regular" charset="0"/>
                <a:ea typeface="+mn-ea"/>
                <a:cs typeface="+mn-cs"/>
              </a:rPr>
              <a:t>: They have EMR Spark, DynamoDB, Grafana, Scoreboards, to do Real-time query</a:t>
            </a:r>
          </a:p>
          <a:p>
            <a:pPr marL="0" lvl="0" indent="0">
              <a:buFont typeface="Arial" panose="020B0604020202020204" pitchFamily="34" charset="0"/>
              <a:buNone/>
            </a:pPr>
            <a:r>
              <a:rPr lang="en-US" sz="1100" b="1" i="0" kern="1200" baseline="0" dirty="0">
                <a:solidFill>
                  <a:schemeClr val="tx1"/>
                </a:solidFill>
                <a:latin typeface="Amazon Ember Regular" charset="0"/>
                <a:ea typeface="+mn-ea"/>
                <a:cs typeface="+mn-cs"/>
              </a:rPr>
              <a:t>Batch</a:t>
            </a:r>
            <a:r>
              <a:rPr lang="en-US" sz="1100" b="0" i="0" kern="1200" baseline="0" dirty="0">
                <a:solidFill>
                  <a:schemeClr val="tx1"/>
                </a:solidFill>
                <a:latin typeface="Amazon Ember Regular" charset="0"/>
                <a:ea typeface="+mn-ea"/>
                <a:cs typeface="+mn-cs"/>
              </a:rPr>
              <a:t>: They store everything in a S3 Data Lake.  ON top of it, they are running a large EMR cluster for the bulk of our data processing. EMR gives them the flexibility to scale compute resources as we need to or down if we need to.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a:t>
            </a:r>
            <a:r>
              <a:rPr lang="en-US" sz="1200" b="0" i="0" kern="1200" baseline="0" dirty="0">
                <a:solidFill>
                  <a:schemeClr val="tx1"/>
                </a:solidFill>
                <a:effectLst/>
                <a:latin typeface="Amazon Ember Regular" charset="0"/>
                <a:ea typeface="+mn-ea"/>
                <a:cs typeface="+mn-cs"/>
              </a:rPr>
              <a:t> result: They guaranteed gamers are engaged resulting in the most successful game currently in the market.</a:t>
            </a:r>
          </a:p>
          <a:p>
            <a:endParaRPr lang="en-US" sz="1200" b="0" i="0" kern="1200" baseline="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So </a:t>
            </a:r>
            <a:r>
              <a:rPr lang="en-US" sz="1200" b="0" i="0" kern="1200" baseline="0" dirty="0" err="1">
                <a:solidFill>
                  <a:schemeClr val="tx1"/>
                </a:solidFill>
                <a:effectLst/>
                <a:latin typeface="Amazon Ember Regular" charset="0"/>
                <a:ea typeface="+mn-ea"/>
                <a:cs typeface="+mn-cs"/>
              </a:rPr>
              <a:t>Fortnite</a:t>
            </a:r>
            <a:r>
              <a:rPr lang="en-US" sz="1200" b="0" i="0" kern="1200" baseline="0" dirty="0">
                <a:solidFill>
                  <a:schemeClr val="tx1"/>
                </a:solidFill>
                <a:effectLst/>
                <a:latin typeface="Amazon Ember Regular" charset="0"/>
                <a:ea typeface="+mn-ea"/>
                <a:cs typeface="+mn-cs"/>
              </a:rPr>
              <a:t> is a prime example of a much larger phenomenon ….</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9A2D0081-05C1-43E1-B724-C093F9E75C70}" type="slidenum">
              <a:rPr lang="en-US" smtClean="0"/>
              <a:t>2</a:t>
            </a:fld>
            <a:endParaRPr lang="en-US" dirty="0"/>
          </a:p>
        </p:txBody>
      </p:sp>
    </p:spTree>
    <p:extLst>
      <p:ext uri="{BB962C8B-B14F-4D97-AF65-F5344CB8AC3E}">
        <p14:creationId xmlns:p14="http://schemas.microsoft.com/office/powerpoint/2010/main" val="47282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to work our way up the technology stack and show different aspects of our portfolio, starting with data movement solutions to bring your data to AWS….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55770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offers the most comprehensive range of options to help customers move data to AWS without major disruptions and at low cost . Customers can move petabytes to exabytes of data from their datacenters to AWS using physical appliances with AWS Snowball, AWS Snowball Edge, and AWS Snowmobile or connect their on-premises applications directly to AWS with AWS Storage Gateway. Customers can accelerate data transfer using a dedicated network connection between a customer’s network and AWS with AWS Direct Connect, or boost long distance global data transfers using Amazon’s globally distributed edge locations with Amazon S3 Transfer Acceleration. Finally, customers can capture and load streaming data or IoT device data with Amazon Kinesis Data Firehose, Amazon Kinesis Video Streams, and AWS IoT Core . </a:t>
            </a:r>
          </a:p>
          <a:p>
            <a:r>
              <a:rPr lang="en-US" dirty="0"/>
              <a:t> </a:t>
            </a:r>
          </a:p>
          <a:p>
            <a:endParaRPr lang="en-US" dirty="0"/>
          </a:p>
          <a:p>
            <a:endParaRPr lang="en-US" dirty="0"/>
          </a:p>
          <a:p>
            <a:r>
              <a:rPr lang="en-US" dirty="0"/>
              <a:t>The first step to building data lakes on AWS is to move data to the cloud. The physical limitations of bandwidth and transfer speeds restrict the ability to move data without major disruption, high costs, and time. To make data transfer easy and flexible, AWS provides the widest range of options to transfer data to the cloud.</a:t>
            </a:r>
          </a:p>
          <a:p>
            <a:endParaRPr lang="en-US" dirty="0"/>
          </a:p>
          <a:p>
            <a:r>
              <a:rPr lang="en-US" b="1" dirty="0"/>
              <a:t>On-premises data movement</a:t>
            </a:r>
          </a:p>
          <a:p>
            <a:r>
              <a:rPr lang="en-US" dirty="0"/>
              <a:t>AWS provides multiple ways to move data from your datacenter to AWS. To establish a dedicated network connection between your network and AWS, you can use </a:t>
            </a:r>
            <a:r>
              <a:rPr lang="en-US" dirty="0">
                <a:hlinkClick r:id="rId3"/>
              </a:rPr>
              <a:t>AWS Direct Connect</a:t>
            </a:r>
            <a:r>
              <a:rPr lang="en-US" dirty="0"/>
              <a:t>. To move petabytes to </a:t>
            </a:r>
            <a:r>
              <a:rPr lang="en-US" dirty="0" err="1"/>
              <a:t>exabytes</a:t>
            </a:r>
            <a:r>
              <a:rPr lang="en-US" dirty="0"/>
              <a:t> of data to AWS using physical appliances, you can use </a:t>
            </a:r>
            <a:r>
              <a:rPr lang="en-US" dirty="0">
                <a:hlinkClick r:id="rId4"/>
              </a:rPr>
              <a:t>AWS Snowball</a:t>
            </a:r>
            <a:r>
              <a:rPr lang="en-US" dirty="0"/>
              <a:t> and </a:t>
            </a:r>
            <a:r>
              <a:rPr lang="en-US" dirty="0">
                <a:hlinkClick r:id="rId5"/>
              </a:rPr>
              <a:t>AWS Snowmobile.</a:t>
            </a:r>
            <a:r>
              <a:rPr lang="en-US" dirty="0"/>
              <a:t> To have your on-premises applications store data directly into AWS, you can use </a:t>
            </a:r>
            <a:r>
              <a:rPr lang="en-US" dirty="0">
                <a:hlinkClick r:id="rId6"/>
              </a:rPr>
              <a:t>AWS Storage Gateway</a:t>
            </a:r>
            <a:r>
              <a:rPr lang="en-US" dirty="0"/>
              <a:t>.  </a:t>
            </a:r>
          </a:p>
          <a:p>
            <a:endParaRPr lang="en-US" dirty="0"/>
          </a:p>
          <a:p>
            <a:r>
              <a:rPr lang="en-US" b="1" dirty="0"/>
              <a:t>Real-time data movement</a:t>
            </a:r>
          </a:p>
          <a:p>
            <a:r>
              <a:rPr lang="en-US" dirty="0"/>
              <a:t>AWS provides multiple ways to ingest real-time data generated from new sources such as websites, mobile apps, and internet-connected devices. To make it simple to capture and load streaming data or </a:t>
            </a:r>
            <a:r>
              <a:rPr lang="en-US" dirty="0" err="1"/>
              <a:t>IoT</a:t>
            </a:r>
            <a:r>
              <a:rPr lang="en-US" dirty="0"/>
              <a:t> device data, you can use </a:t>
            </a:r>
            <a:r>
              <a:rPr lang="en-US" dirty="0">
                <a:hlinkClick r:id="rId7"/>
              </a:rPr>
              <a:t>Amazon Kinesis Data </a:t>
            </a:r>
            <a:r>
              <a:rPr lang="en-US" dirty="0" err="1">
                <a:hlinkClick r:id="rId7"/>
              </a:rPr>
              <a:t>Firehose</a:t>
            </a:r>
            <a:r>
              <a:rPr lang="en-US" dirty="0"/>
              <a:t>, </a:t>
            </a:r>
            <a:r>
              <a:rPr lang="en-US" dirty="0">
                <a:hlinkClick r:id="rId8"/>
              </a:rPr>
              <a:t>Amazon Kinesis Video Streams</a:t>
            </a:r>
            <a:r>
              <a:rPr lang="en-US" dirty="0"/>
              <a:t>, and </a:t>
            </a:r>
            <a:r>
              <a:rPr lang="en-US" dirty="0">
                <a:hlinkClick r:id="rId9"/>
              </a:rPr>
              <a:t>AWS </a:t>
            </a:r>
            <a:r>
              <a:rPr lang="en-US" dirty="0" err="1">
                <a:hlinkClick r:id="rId9"/>
              </a:rPr>
              <a:t>IoT</a:t>
            </a:r>
            <a:r>
              <a:rPr lang="en-US" dirty="0">
                <a:hlinkClick r:id="rId9"/>
              </a:rPr>
              <a:t> Core</a:t>
            </a:r>
            <a:r>
              <a:rPr lang="en-US" dirty="0"/>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4812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so many choices on how to load and sync and migrate data, let’s talk about where it gets stored and how you can organize, manage, and prepare your data for analytics.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094336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amount of data accumulates, customers have stored it in different silos, making it difficult to do analytics. To make it easier, customers want all of their data in a single repository, i.e., a data lake. Customers need to store data securely at any scale and at low cost using the standards-based data format of their choice. Customers want the flexibility to analyze the data in a variety of ways, using a broad set of analytic engines ensuring their needs will be met for their existing and future analytics use cases. Customers also need to go beyond insights, from operational reporting on historical data, to being able to perform machine learning and real-time analytics to accurately predict future outcomes.  </a:t>
            </a:r>
          </a:p>
          <a:p>
            <a:endParaRPr lang="en-US" dirty="0"/>
          </a:p>
          <a:p>
            <a:endParaRPr lang="en-US" dirty="0"/>
          </a:p>
        </p:txBody>
      </p:sp>
      <p:sp>
        <p:nvSpPr>
          <p:cNvPr id="4" name="Header Placeholder 3"/>
          <p:cNvSpPr>
            <a:spLocks noGrp="1"/>
          </p:cNvSpPr>
          <p:nvPr>
            <p:ph type="hdr" sz="quarter" idx="10"/>
          </p:nvPr>
        </p:nvSpPr>
        <p:spPr/>
        <p:txBody>
          <a:bodyPr/>
          <a:lstStyle/>
          <a:p>
            <a:r>
              <a:rPr lang="en-US"/>
              <a:t>Leadership Session: Databases and Analytics</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55A0787B-59F9-4834-AF2C-FC5BEE3665DA}" type="datetime8">
              <a:rPr lang="en-US" smtClean="0"/>
              <a:t>2/11/21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49340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most popular data lake is Amazon S3, chosen by customers because it has unmatched durability, availability, and scalability; the best security, compliance, and audit capabilities; the fastest performance at the lowest cost; the most ways to bring data in; and the most partner integration.</a:t>
            </a:r>
          </a:p>
          <a:p>
            <a:r>
              <a:rPr lang="en-US" sz="1200" b="0" i="0" kern="1200" dirty="0">
                <a:solidFill>
                  <a:schemeClr val="tx1"/>
                </a:solidFill>
                <a:effectLst/>
                <a:latin typeface="Amazon Ember Regular" charset="0"/>
                <a:ea typeface="+mn-ea"/>
                <a:cs typeface="+mn-cs"/>
              </a:rPr>
              <a:t>Over the past 12 years, Amazon S3 has built a level of durability, availability, and scalability that is unmatched.  It is built to store and retrieve any amount of data, with unmatched availability, and built from the ground up to deliver 99.999999999% (11 nines) of durability. Unique capabilities include storing customer data in independent data centers across three availability zones within a single AWS Region and automatically replicating data between any regions regardless of storage class.</a:t>
            </a:r>
          </a:p>
          <a:p>
            <a:r>
              <a:rPr lang="en-US" sz="1200" b="0" i="0" kern="1200" dirty="0">
                <a:solidFill>
                  <a:schemeClr val="tx1"/>
                </a:solidFill>
                <a:effectLst/>
                <a:latin typeface="Amazon Ember Regular" charset="0"/>
                <a:ea typeface="+mn-ea"/>
                <a:cs typeface="+mn-cs"/>
              </a:rPr>
              <a:t>Amazon S3 has the most security capabilities.  It’s the only storage service that lets customers see every API access to every data event with AWS CloudTrail; uses machine learning to alert customers of any anomalous movement or activity to their data with Amazon Macie; that encrypts data in transit when replicating across regions; that lets companies report on encryption status at the object levels for compliance needs; and that has fine-grain access control at the object level, as opposed to at the bucket level like everyone else.  </a:t>
            </a:r>
          </a:p>
          <a:p>
            <a:r>
              <a:rPr lang="en-US" sz="1200" b="0" i="0" kern="1200" dirty="0">
                <a:solidFill>
                  <a:schemeClr val="tx1"/>
                </a:solidFill>
                <a:effectLst/>
                <a:latin typeface="Amazon Ember Regular" charset="0"/>
                <a:ea typeface="+mn-ea"/>
                <a:cs typeface="+mn-cs"/>
              </a:rPr>
              <a:t>S3 has the fastest performance at the lowest cost.  You can move infrequently used data to low cost, long-term backup and archive with Glacier on-demand or automatically with lifecycle policies. It includes S3 Select and Glacier Select, which filters the data using standard SQL expressions to return just what customers need, speeding up results up to 400% faster, and lowering costs.  </a:t>
            </a:r>
          </a:p>
          <a:p>
            <a:r>
              <a:rPr lang="en-US" sz="1200" b="0" i="0" kern="1200" dirty="0">
                <a:solidFill>
                  <a:schemeClr val="tx1"/>
                </a:solidFill>
                <a:effectLst/>
                <a:latin typeface="Amazon Ember Regular" charset="0"/>
                <a:ea typeface="+mn-ea"/>
                <a:cs typeface="+mn-cs"/>
              </a:rPr>
              <a:t> </a:t>
            </a:r>
            <a:endParaRPr lang="en-US" baseline="0" dirty="0"/>
          </a:p>
          <a:p>
            <a:r>
              <a:rPr lang="en-US" baseline="0" dirty="0"/>
              <a:t>The native features of S3 are exactly what you want from a Data Lake</a:t>
            </a:r>
          </a:p>
          <a:p>
            <a:pPr marL="171450" indent="-171450">
              <a:buFontTx/>
              <a:buChar char="-"/>
            </a:pPr>
            <a:r>
              <a:rPr lang="en-US" baseline="0" dirty="0"/>
              <a:t>Replication across AZ’s for high availability and durability</a:t>
            </a:r>
          </a:p>
          <a:p>
            <a:pPr marL="171450" indent="-171450">
              <a:buFontTx/>
              <a:buChar char="-"/>
            </a:pPr>
            <a:r>
              <a:rPr lang="en-US" baseline="0" dirty="0"/>
              <a:t>Massively parallel and scalable</a:t>
            </a:r>
          </a:p>
          <a:p>
            <a:pPr marL="171450" indent="-171450">
              <a:buFontTx/>
              <a:buChar char="-"/>
            </a:pPr>
            <a:r>
              <a:rPr lang="en-US" baseline="0" dirty="0"/>
              <a:t>Storage scales independent of compute</a:t>
            </a:r>
          </a:p>
          <a:p>
            <a:pPr marL="171450" indent="-171450">
              <a:buFontTx/>
              <a:buChar char="-"/>
            </a:pPr>
            <a:r>
              <a:rPr lang="en-US" baseline="0" dirty="0"/>
              <a:t>Low storage cost at &lt; $0.025/GB</a:t>
            </a:r>
          </a:p>
          <a:p>
            <a:pPr marL="0" indent="0">
              <a:buFontTx/>
              <a:buNone/>
            </a:pPr>
            <a:endParaRPr lang="en-US" baseline="0" dirty="0"/>
          </a:p>
          <a:p>
            <a:pPr marL="0" indent="0">
              <a:buFontTx/>
              <a:buNone/>
            </a:pPr>
            <a:r>
              <a:rPr lang="en-US" baseline="0" dirty="0"/>
              <a:t>This is nearly impossible to achieve with a fixed database cluster</a:t>
            </a:r>
          </a:p>
          <a:p>
            <a:pPr marL="0" indent="0">
              <a:buFontTx/>
              <a:buNone/>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24713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 BACKGROUND</a:t>
            </a:r>
          </a:p>
          <a:p>
            <a:pPr marL="174708" indent="-174708">
              <a:buFont typeface="Arial" panose="020B0604020202020204" pitchFamily="34" charset="0"/>
              <a:buChar char="•"/>
            </a:pPr>
            <a:r>
              <a:rPr lang="en-US" sz="1200" b="0" i="0" u="sng" kern="1200" dirty="0">
                <a:solidFill>
                  <a:schemeClr val="tx1"/>
                </a:solidFill>
                <a:effectLst/>
                <a:latin typeface="Amazon Ember Regular" charset="0"/>
                <a:ea typeface="+mn-ea"/>
                <a:cs typeface="+mn-cs"/>
                <a:hlinkClick r:id="rId3"/>
              </a:rPr>
              <a:t>Georgia-Pacific</a:t>
            </a:r>
            <a:r>
              <a:rPr lang="en-US" sz="1200" b="0" i="0" kern="1200" dirty="0">
                <a:solidFill>
                  <a:schemeClr val="tx1"/>
                </a:solidFill>
                <a:effectLst/>
                <a:latin typeface="Amazon Ember Regular" charset="0"/>
                <a:ea typeface="+mn-ea"/>
                <a:cs typeface="+mn-cs"/>
              </a:rPr>
              <a:t>, owned by Koch Industries, is an American wood products, pulp, and paper company based in Atlanta, Georgia. The organization is one of the world’s largest manufacturers and distributors of pulp, towel and tissue paper and dispensers, packaging, and wood and gypsum building products.</a:t>
            </a:r>
          </a:p>
          <a:p>
            <a:pPr marL="174708" indent="-174708">
              <a:buFont typeface="Arial" panose="020B0604020202020204" pitchFamily="34" charset="0"/>
              <a:buChar char="•"/>
            </a:pPr>
            <a:r>
              <a:rPr lang="en-US" b="0" dirty="0"/>
              <a:t>They</a:t>
            </a:r>
            <a:r>
              <a:rPr lang="en-US" b="0" baseline="0" dirty="0"/>
              <a:t> use an S3 data lake as part of an advanced analytics and ML solution to gain new insights, optimize processes, and maximize resources. </a:t>
            </a:r>
            <a:endParaRPr lang="en-US" b="0" dirty="0"/>
          </a:p>
          <a:p>
            <a:pPr marL="174708" indent="-174708">
              <a:buFont typeface="Arial"/>
              <a:buChar char="•"/>
            </a:pPr>
            <a:r>
              <a:rPr lang="en-US" b="0" dirty="0"/>
              <a:t>They</a:t>
            </a:r>
            <a:r>
              <a:rPr lang="en-US" b="0" baseline="0" dirty="0"/>
              <a:t> now save millions annually by leveraging new insights to improve equipment failure predictions, run more production lines efficiently, and ensure high quality products.  </a:t>
            </a:r>
            <a:endParaRPr lang="en-US" b="0" dirty="0"/>
          </a:p>
          <a:p>
            <a:endParaRPr lang="en-US" b="1" dirty="0"/>
          </a:p>
          <a:p>
            <a:r>
              <a:rPr lang="en-US" dirty="0">
                <a:hlinkClick r:id="rId4"/>
              </a:rPr>
              <a:t>https://aws.amazon.com/solutions/case-studies/georgia-pacific/</a:t>
            </a:r>
            <a:endParaRPr lang="en-US" dirty="0"/>
          </a:p>
          <a:p>
            <a:endParaRPr lang="en-US" b="1" dirty="0"/>
          </a:p>
          <a:p>
            <a:r>
              <a:rPr lang="en-US" sz="1200" b="0" i="0" kern="1200" dirty="0">
                <a:solidFill>
                  <a:schemeClr val="tx1"/>
                </a:solidFill>
                <a:effectLst/>
                <a:latin typeface="Amazon Ember Regular" charset="0"/>
                <a:ea typeface="+mn-ea"/>
                <a:cs typeface="+mn-cs"/>
              </a:rPr>
              <a:t>In the first six months, Georgia-Pacific transferred about 50 TB of production data—more than 500 billion records—from hundreds of large, complex manufacturing and converting-process machines. The company uses </a:t>
            </a:r>
            <a:r>
              <a:rPr lang="en-US" sz="1200" b="0" i="0" u="none" strike="noStrike" kern="1200" dirty="0">
                <a:solidFill>
                  <a:schemeClr val="tx1"/>
                </a:solidFill>
                <a:effectLst/>
                <a:latin typeface="Amazon Ember Regular" charset="0"/>
                <a:ea typeface="+mn-ea"/>
                <a:cs typeface="+mn-cs"/>
                <a:hlinkClick r:id="rId5"/>
              </a:rPr>
              <a:t>Amazon Kinesis</a:t>
            </a:r>
            <a:r>
              <a:rPr lang="en-US" sz="1200" b="0" i="0" kern="1200" dirty="0">
                <a:solidFill>
                  <a:schemeClr val="tx1"/>
                </a:solidFill>
                <a:effectLst/>
                <a:latin typeface="Amazon Ember Regular" charset="0"/>
                <a:ea typeface="+mn-ea"/>
                <a:cs typeface="+mn-cs"/>
              </a:rPr>
              <a:t> to stream real-time data from manufacturing equipment to a central data lake based on </a:t>
            </a:r>
            <a:r>
              <a:rPr lang="en-US" sz="1200" b="0" i="0" u="none" strike="noStrike" kern="1200" dirty="0">
                <a:solidFill>
                  <a:schemeClr val="tx1"/>
                </a:solidFill>
                <a:effectLst/>
                <a:latin typeface="Amazon Ember Regular" charset="0"/>
                <a:ea typeface="+mn-ea"/>
                <a:cs typeface="+mn-cs"/>
                <a:hlinkClick r:id="rId6"/>
              </a:rPr>
              <a:t>Amazon Simple Storage Service</a:t>
            </a:r>
            <a:r>
              <a:rPr lang="en-US" sz="1200" b="0" i="0" kern="1200" dirty="0">
                <a:solidFill>
                  <a:schemeClr val="tx1"/>
                </a:solidFill>
                <a:effectLst/>
                <a:latin typeface="Amazon Ember Regular" charset="0"/>
                <a:ea typeface="+mn-ea"/>
                <a:cs typeface="+mn-cs"/>
              </a:rPr>
              <a:t> (Amazon S3), allowing it to efficiently ingest and analyze structured and unstructured data at scale.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Georgia-Pacific knew it could learn from its structured and unstructured data, but the company lacked a cost-effective storage mechanism to ingest, transform, house, and analyze this data.  </a:t>
            </a:r>
          </a:p>
          <a:p>
            <a:r>
              <a:rPr lang="en-US" sz="1200" b="0" i="0" kern="1200" dirty="0">
                <a:solidFill>
                  <a:schemeClr val="tx1"/>
                </a:solidFill>
                <a:effectLst/>
                <a:latin typeface="Amazon Ember Regular" charset="0"/>
                <a:ea typeface="+mn-ea"/>
                <a:cs typeface="+mn-cs"/>
              </a:rPr>
              <a:t>Georgia-Pacific uses </a:t>
            </a:r>
            <a:r>
              <a:rPr lang="en-US" sz="1200" b="0" i="0" u="none" strike="noStrike" kern="1200" dirty="0">
                <a:solidFill>
                  <a:schemeClr val="tx1"/>
                </a:solidFill>
                <a:effectLst/>
                <a:latin typeface="Amazon Ember Regular" charset="0"/>
                <a:ea typeface="+mn-ea"/>
                <a:cs typeface="+mn-cs"/>
                <a:hlinkClick r:id="rId7"/>
              </a:rPr>
              <a:t>Amazon Elastic MapReduce</a:t>
            </a:r>
            <a:r>
              <a:rPr lang="en-US" sz="1200" b="0" i="0" kern="1200" dirty="0">
                <a:solidFill>
                  <a:schemeClr val="tx1"/>
                </a:solidFill>
                <a:effectLst/>
                <a:latin typeface="Amazon Ember Regular" charset="0"/>
                <a:ea typeface="+mn-ea"/>
                <a:cs typeface="+mn-cs"/>
              </a:rPr>
              <a:t> (Amazon EMR) to transform the data before delivering it in a structured fashion to data analysts through </a:t>
            </a:r>
            <a:r>
              <a:rPr lang="en-US" sz="1200" b="0" i="0" u="none" strike="noStrike" kern="1200" dirty="0">
                <a:solidFill>
                  <a:schemeClr val="tx1"/>
                </a:solidFill>
                <a:effectLst/>
                <a:latin typeface="Amazon Ember Regular" charset="0"/>
                <a:ea typeface="+mn-ea"/>
                <a:cs typeface="+mn-cs"/>
                <a:hlinkClick r:id="rId8"/>
              </a:rPr>
              <a:t>Amazon Redshift</a:t>
            </a:r>
            <a:r>
              <a:rPr lang="en-US" sz="1200" b="0" i="0" kern="1200" dirty="0">
                <a:solidFill>
                  <a:schemeClr val="tx1"/>
                </a:solidFill>
                <a:effectLst/>
                <a:latin typeface="Amazon Ember Regular" charset="0"/>
                <a:ea typeface="+mn-ea"/>
                <a:cs typeface="+mn-cs"/>
              </a:rPr>
              <a:t>. The analysts use </a:t>
            </a:r>
            <a:r>
              <a:rPr lang="en-US" sz="1200" b="0" i="0" u="none" strike="noStrike" kern="1200" dirty="0">
                <a:solidFill>
                  <a:schemeClr val="tx1"/>
                </a:solidFill>
                <a:effectLst/>
                <a:latin typeface="Amazon Ember Regular" charset="0"/>
                <a:ea typeface="+mn-ea"/>
                <a:cs typeface="+mn-cs"/>
                <a:hlinkClick r:id="rId9"/>
              </a:rPr>
              <a:t>Amazon Athena</a:t>
            </a:r>
            <a:r>
              <a:rPr lang="en-US" sz="1200" b="0" i="0" kern="1200" dirty="0">
                <a:solidFill>
                  <a:schemeClr val="tx1"/>
                </a:solidFill>
                <a:effectLst/>
                <a:latin typeface="Amazon Ember Regular" charset="0"/>
                <a:ea typeface="+mn-ea"/>
                <a:cs typeface="+mn-cs"/>
              </a:rPr>
              <a:t> on top of Amazon S3 to query the raw data, which includes information on pulping mechanisms, paper machines, converting lines, vibration trends, throughput, and paper quality.</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Georgia-Pacific also uses </a:t>
            </a:r>
            <a:r>
              <a:rPr lang="en-US" sz="1200" b="0" i="0" u="none" strike="noStrike" kern="1200" dirty="0">
                <a:solidFill>
                  <a:schemeClr val="tx1"/>
                </a:solidFill>
                <a:effectLst/>
                <a:latin typeface="Amazon Ember Regular" charset="0"/>
                <a:ea typeface="+mn-ea"/>
                <a:cs typeface="+mn-cs"/>
                <a:hlinkClick r:id="rId10"/>
              </a:rPr>
              <a:t>Amazon </a:t>
            </a:r>
            <a:r>
              <a:rPr lang="en-US" sz="1200" b="0" i="0" u="none" strike="noStrike" kern="1200" dirty="0" err="1">
                <a:solidFill>
                  <a:schemeClr val="tx1"/>
                </a:solidFill>
                <a:effectLst/>
                <a:latin typeface="Amazon Ember Regular" charset="0"/>
                <a:ea typeface="+mn-ea"/>
                <a:cs typeface="+mn-cs"/>
                <a:hlinkClick r:id="rId10"/>
              </a:rPr>
              <a:t>SageMaker</a:t>
            </a:r>
            <a:r>
              <a:rPr lang="en-US" sz="1200" b="0" i="0" kern="1200" dirty="0">
                <a:solidFill>
                  <a:schemeClr val="tx1"/>
                </a:solidFill>
                <a:effectLst/>
                <a:latin typeface="Amazon Ember Regular" charset="0"/>
                <a:ea typeface="+mn-ea"/>
                <a:cs typeface="+mn-cs"/>
              </a:rPr>
              <a:t>, an AWS machine-learning (ML) solution, to build, train, and deploy ML models at scale. Using ML models built with raw production data,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provides real-time feedback to machine operators regarding optimum machine speeds and other adjustable variables, enabling less experienced operators to detect breaks earlier and maintain quality.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91707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the data lake to be usable, it needs to have defined mechanisms to catalog, and index data. AWS Glue automatically crawls the data lake, and constructs a single view across all the data assets to make it easy for end users to discover the relevant data to use in their analysis, and provide oversight on the quality of the data. AWS Glue is a fully managed service that provides a data catalog to make data discoverable, and has the ability to do extract, transform, and load (ETL) to prepare data for analysis.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463013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pPr marL="0" marR="0" lvl="0" indent="0" algn="l" defTabSz="931774"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800" dirty="0"/>
              <a:t>1/ Less Hassle: </a:t>
            </a:r>
            <a:r>
              <a:rPr lang="en-US" sz="1000" b="0" i="0" u="none" strike="noStrike" kern="1200" dirty="0">
                <a:solidFill>
                  <a:schemeClr val="tx1"/>
                </a:solidFill>
                <a:effectLst/>
                <a:latin typeface="+mn-lt"/>
                <a:ea typeface="+mn-ea"/>
                <a:cs typeface="+mn-cs"/>
              </a:rPr>
              <a:t>AWS Glue is integrated across a wide range of AWS services, meaning less hassle for you when onboarding. AWS Glue natively supports data stored in Amazon Aurora and all other Amazon RDS engines, Amazon Redshift, and Amazon S3, as well as common database engines and databases in your Virtual Private Cloud (Amazon VPC) running on Amazon EC2.</a:t>
            </a:r>
          </a:p>
          <a:p>
            <a:pPr defTabSz="931774" fontAlgn="base">
              <a:lnSpc>
                <a:spcPct val="100000"/>
              </a:lnSpc>
              <a:spcBef>
                <a:spcPct val="30000"/>
              </a:spcBef>
              <a:spcAft>
                <a:spcPct val="0"/>
              </a:spcAft>
              <a:defRPr/>
            </a:pPr>
            <a:endParaRPr lang="en-US" sz="800" dirty="0"/>
          </a:p>
          <a:p>
            <a:pPr marL="0" marR="0" lvl="0" indent="0" algn="l" defTabSz="931774"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800" dirty="0"/>
              <a:t>2/ Cost Effective / </a:t>
            </a:r>
            <a:r>
              <a:rPr lang="en-US" sz="800" dirty="0" err="1"/>
              <a:t>Serverless</a:t>
            </a:r>
            <a:r>
              <a:rPr lang="en-US" sz="800" dirty="0"/>
              <a:t>: </a:t>
            </a:r>
            <a:r>
              <a:rPr lang="en-US" sz="1000" b="0" i="0" u="none" strike="noStrike" kern="1200" dirty="0">
                <a:solidFill>
                  <a:schemeClr val="tx1"/>
                </a:solidFill>
                <a:effectLst/>
                <a:latin typeface="+mn-lt"/>
                <a:ea typeface="+mn-ea"/>
                <a:cs typeface="+mn-cs"/>
              </a:rPr>
              <a:t>AWS Glue is </a:t>
            </a:r>
            <a:r>
              <a:rPr lang="en-US" sz="1000" b="0" i="0" u="none" strike="noStrike" kern="1200" dirty="0" err="1">
                <a:solidFill>
                  <a:schemeClr val="tx1"/>
                </a:solidFill>
                <a:effectLst/>
                <a:latin typeface="+mn-lt"/>
                <a:ea typeface="+mn-ea"/>
                <a:cs typeface="+mn-cs"/>
              </a:rPr>
              <a:t>serverless</a:t>
            </a:r>
            <a:r>
              <a:rPr lang="en-US" sz="1000" b="0" i="0" u="none" strike="noStrike" kern="1200" dirty="0">
                <a:solidFill>
                  <a:schemeClr val="tx1"/>
                </a:solidFill>
                <a:effectLst/>
                <a:latin typeface="+mn-lt"/>
                <a:ea typeface="+mn-ea"/>
                <a:cs typeface="+mn-cs"/>
              </a:rPr>
              <a:t>. There is no infrastructure to provision or manage. AWS Glue handles provisioning, configuration, and scaling of the resources required to run your ETL jobs on a fully managed, scale-out Apache Spark environment. You pay only for the resources used while your jobs are running.</a:t>
            </a:r>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r>
              <a:rPr lang="en-US" sz="800" dirty="0"/>
              <a:t>3/ Mower Power: </a:t>
            </a:r>
            <a:r>
              <a:rPr lang="en-US" sz="1000" b="0" i="0" u="none" strike="noStrike" kern="1200" dirty="0">
                <a:solidFill>
                  <a:schemeClr val="tx1"/>
                </a:solidFill>
                <a:effectLst/>
                <a:latin typeface="+mn-lt"/>
                <a:ea typeface="+mn-ea"/>
                <a:cs typeface="+mn-cs"/>
              </a:rPr>
              <a:t>AWS Glue automates much of the effort in building, maintaining, and running ETL jobs. AWS Glue crawls your data sources, identifies data formats, and suggests schemas and transformations. AWS Glue automatically generates the code to execute your data transformations and loading processes.</a:t>
            </a:r>
            <a:endParaRPr lang="en-US" sz="800" dirty="0"/>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endParaRPr lang="en-US" sz="800" dirty="0"/>
          </a:p>
          <a:p>
            <a:pPr defTabSz="931774" fontAlgn="base">
              <a:lnSpc>
                <a:spcPct val="100000"/>
              </a:lnSpc>
              <a:spcBef>
                <a:spcPct val="30000"/>
              </a:spcBef>
              <a:spcAft>
                <a:spcPct val="0"/>
              </a:spcAft>
              <a:defRPr/>
            </a:pPr>
            <a:endParaRPr lang="en-US" sz="1000"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59695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Blog: https://aws.amazon.com/blogs/startups/how-alice-uses-aws-glue-for-data-migration/</a:t>
            </a:r>
            <a:endParaRPr lang="en-US" dirty="0"/>
          </a:p>
          <a:p>
            <a:endParaRPr lang="en-US" sz="1200" b="0" i="0"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4"/>
              </a:rPr>
              <a:t>ALICE</a:t>
            </a:r>
            <a:r>
              <a:rPr lang="en-US" sz="1200" b="0" i="0" kern="1200" dirty="0">
                <a:solidFill>
                  <a:schemeClr val="tx1"/>
                </a:solidFill>
                <a:effectLst/>
                <a:latin typeface="Amazon Ember Regular" charset="0"/>
                <a:ea typeface="+mn-ea"/>
                <a:cs typeface="+mn-cs"/>
              </a:rPr>
              <a:t> offers a platform for hotel staff to deliver exceptional hospitality to their guests. They do this with a suite of integrated products that help every department of a hotel get their work done. ALICE is used by hotel staff as both a task management and communication system. Staff use the messaging products to communicate work with other staff members and to engage guests using channels such as SMS or Facebook Messenger. ALICE is also used by hotel managers to ensure that service is being delivered in a consistent manner and that the hotel complies with the brand standards. ALICE is used by over 2,500 of the world’s leading hotels across 75 countries.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Challenge: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the end of 2017, ALICE acquired a large competitor,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with a global customer base of over 1k hotels.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was built around the concierge experience, and they needed to migrate those customers over to ALICE so they could benefit from the platform. ALICE was offering a similar concierge product and the challenge was to upgrade our customers without getting in the way of their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Concierges live and die by the data that they build up over the years about their guest preferences, guest activities and local contacts. This information was stored in a complex data hierarchy, which was analogous to but different than the one used in ALICE. Their challenge was to develop a toolchain that can migrate hotels and all their historical data into our platform in a resilient, scalable and fully automatic manner. They needed to do this quickly, within an hour, so that a concierge did not miss a beat. To make matters more complicated,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offered two products and both needed their own data migration.</a:t>
            </a:r>
          </a:p>
          <a:p>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Overallrequirements</a:t>
            </a:r>
            <a:r>
              <a:rPr lang="en-US" sz="1200" b="0" i="0" kern="1200" dirty="0">
                <a:solidFill>
                  <a:schemeClr val="tx1"/>
                </a:solidFill>
                <a:effectLst/>
                <a:latin typeface="Amazon Ember Regular" charset="0"/>
                <a:ea typeface="+mn-ea"/>
                <a:cs typeface="+mn-cs"/>
              </a:rPr>
              <a:t> were as follows:</a:t>
            </a:r>
          </a:p>
          <a:p>
            <a:r>
              <a:rPr lang="en-US" sz="1200" b="0" i="0" kern="1200" dirty="0">
                <a:solidFill>
                  <a:schemeClr val="tx1"/>
                </a:solidFill>
                <a:effectLst/>
                <a:latin typeface="Amazon Ember Regular" charset="0"/>
                <a:ea typeface="+mn-ea"/>
                <a:cs typeface="+mn-cs"/>
              </a:rPr>
              <a:t>●  Capability to derive the foreign key values of the target system from the data in the source on-the-fly</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Elastic infrastructure that would dynamically scale and adapt to the ever-changing amount of data to be moved at a certain moment without any human intervention</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Possibility to store the pre-transformed data in an intermediate database so </a:t>
            </a:r>
            <a:r>
              <a:rPr lang="en-US" sz="1200" b="0" i="0" kern="1200" dirty="0" err="1">
                <a:solidFill>
                  <a:schemeClr val="tx1"/>
                </a:solidFill>
                <a:effectLst/>
                <a:latin typeface="Amazon Ember Regular" charset="0"/>
                <a:ea typeface="+mn-ea"/>
                <a:cs typeface="+mn-cs"/>
              </a:rPr>
              <a:t>wthey</a:t>
            </a:r>
            <a:r>
              <a:rPr lang="en-US" sz="1200" b="0" i="0" kern="1200" dirty="0">
                <a:solidFill>
                  <a:schemeClr val="tx1"/>
                </a:solidFill>
                <a:effectLst/>
                <a:latin typeface="Amazon Ember Regular" charset="0"/>
                <a:ea typeface="+mn-ea"/>
                <a:cs typeface="+mn-cs"/>
              </a:rPr>
              <a:t> would be able to revise it before loading it into the destination database and iterate over it independently</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Clear separation between the ETL logic that would create the data, and loading which would chunk that data and push it into the ALICE API in a throttled matter</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run an ETL in parts, or in a sequence, in the case that data issues were discovered and needed to be corrected</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Prebuilt tools to deal with data manipulation and libraries that made transposition simple and intuitive to do</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call all operations through an intuitive API so we could layer in a user interface for their success team to run the ETL and load the data via a task scheduling orchestrator</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  Ability to run multiple hotels’ data loads concurrently</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Glue</a:t>
            </a:r>
            <a:r>
              <a:rPr lang="en-US" sz="1200" b="1" i="0" kern="1200" baseline="0" dirty="0">
                <a:solidFill>
                  <a:schemeClr val="tx1"/>
                </a:solidFill>
                <a:effectLst/>
                <a:latin typeface="Amazon Ember Regular" charset="0"/>
                <a:ea typeface="+mn-ea"/>
                <a:cs typeface="+mn-cs"/>
              </a:rPr>
              <a:t> Solution </a:t>
            </a:r>
            <a:r>
              <a:rPr lang="en-US" sz="1200" b="0" i="0" kern="1200" baseline="0" dirty="0">
                <a:solidFill>
                  <a:schemeClr val="tx1"/>
                </a:solidFill>
                <a:effectLst/>
                <a:latin typeface="Amazon Ember Regular" charset="0"/>
                <a:ea typeface="+mn-ea"/>
                <a:cs typeface="+mn-cs"/>
              </a:rPr>
              <a:t>(blog above provides additional technical info):</a:t>
            </a:r>
          </a:p>
          <a:p>
            <a:endParaRPr lang="en-US" sz="1200" b="0" i="0" kern="1200" baseline="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 data set may contain one or more tables and represents a logical concept such as a concierge task, hotel guest, or vendor. Building each data set requires establishing the appropriate parent-child relationships. data set may also be related to one another; for example, a concierge task is related to a hotel guest who requested the service and a vendor who is handling fulfillment.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Glue code extracts 30+ multi-level data set in the format of the destination system, and deposits them into an intermediate database. They use the source system as a data-mart to compose a target data set which will be required to interact with the destination system API. Inserting into the destination API happens as a separate process, and the real complexity is the logic used to generate each data set.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 set generation logic varies across the hierarchy. Some data sets are a one-to-one mapping between source and destination, others are a composition, and others are algorithmically defined. Some data sets even require enrichment from third-party sources via external APIs. The logic for each data set is isolated in separate Glue functions, and shared libraries allow data sets generated earlier in the chain to be associated to form relationships.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Glue makes it easy to load the entire data set per customer into an underlying Apache Spark cluster and manipulate it at our convenience. The available computing resources can be adjusted by changing the requested Glue Data Processing Units (DPUs) for every execution of a job definition. They have yet to find a data set that is too large to process. This is where parent-child lookup logic is able to execute efficiently. Where possible, they create multiple Glue job instances, allowing for concurrent runs differentiated by passing the required DPUs as a parameter. This concurrency allows the whole integration to scale as we need it.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Once they generate all the necessary data sets in the intermediate Amazon Relational Database Service (RDS), they are ready to load them into ALICE via our API. Having the data sets fully built at rest allows them to load the hotel multiple times and into multiple destinations/environments. They first load the data into a QA environment and if they find issues, they adjust the Glue scripts and re-run the ETL for the relevant data sets. Not needing to re-import the full hotel saves compute time and money. The source data is quite diverse, and many changes in the algorithm were necessary to fix the problem, so having a decoupled code base allowed their team to iterate quickly on the project.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One additional benefit is that it was very easy to get a CI/CD pipeline set up with Glue. This ETL requires thousands of lines of code, and Glue allowed them to separate everything into functions and keep our logic coherently managed. This enables the team to collaborate seamlessly, and add engineers when the project needs to accelerate.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Running the actual ETL is orchestrated through a centralized Node.js layer internally — called the Orchestrator — which hits the Glue API to create the appropriate data sets in a specific sequence.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Since they are dealing with a lot of data it was also important for them to build agility in adjusting for edge cases missed in the initial testing. As data issues occur, the orchestrator provides sufficient details for them to triage the problem, make the Glue fix, and deploy quickly with our CI/CD chain. AWS Glue Support is very responsive, and our ability to re-run certain data sets on-demand keeps the trains running on time, allowing our concierges to serve their guests without interruption.</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Benefits</a:t>
            </a:r>
          </a:p>
          <a:p>
            <a:r>
              <a:rPr lang="en-US" sz="1200" b="0" i="0" kern="1200" dirty="0">
                <a:solidFill>
                  <a:schemeClr val="tx1"/>
                </a:solidFill>
                <a:effectLst/>
                <a:latin typeface="Amazon Ember Regular" charset="0"/>
                <a:ea typeface="+mn-ea"/>
                <a:cs typeface="+mn-cs"/>
              </a:rPr>
              <a:t>It is amazing how seamlessly Glue Jobs can be integrated into a technology landscape. They have now migrated over 500 properties with this tool, and it continues to be stable. An average hotel takes one hour to run end-to-end. They began with the first </a:t>
            </a:r>
            <a:r>
              <a:rPr lang="en-US" sz="1200" b="0" i="0" kern="1200" dirty="0" err="1">
                <a:solidFill>
                  <a:schemeClr val="tx1"/>
                </a:solidFill>
                <a:effectLst/>
                <a:latin typeface="Amazon Ember Regular" charset="0"/>
                <a:ea typeface="+mn-ea"/>
                <a:cs typeface="+mn-cs"/>
              </a:rPr>
              <a:t>GoConcierge</a:t>
            </a:r>
            <a:r>
              <a:rPr lang="en-US" sz="1200" b="0" i="0" kern="1200" dirty="0">
                <a:solidFill>
                  <a:schemeClr val="tx1"/>
                </a:solidFill>
                <a:effectLst/>
                <a:latin typeface="Amazon Ember Regular" charset="0"/>
                <a:ea typeface="+mn-ea"/>
                <a:cs typeface="+mn-cs"/>
              </a:rPr>
              <a:t> product and then implemented the second, while sharing common utilities. Glue made this all a very simple process and has been at the foundation of successfully upgrading their customers to the ALICE platform.</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0228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Grand River Hospital</a:t>
            </a:r>
            <a:r>
              <a:rPr lang="en-US" dirty="0"/>
              <a:t> in Ontario, Canada is a 580-bed community hospital with a yearly operating budget of around $400 million CAD serving a community of 600,000-650,000 people. The data lake was built to house the hospital’s sensitive patient and administrative data while retiring its legacy hospital information systems, comprised of electronic patient record and other administrative systems. </a:t>
            </a:r>
          </a:p>
          <a:p>
            <a:r>
              <a:rPr lang="en-US" dirty="0"/>
              <a:t>https://aws.amazon.com/blogs/publicsector/grand-river-hospital-builds-data-lake-on-aws-achieves-seamless-business-continuity/</a:t>
            </a:r>
          </a:p>
          <a:p>
            <a:endParaRPr lang="en-US" dirty="0"/>
          </a:p>
          <a:p>
            <a:r>
              <a:rPr lang="en-US" dirty="0"/>
              <a:t>PHIPA: The Personal Health Information Protection Act (PHIPA) is privacy legislation in Ontario that applies to the collection, use, and disclosure of personal health information (PHI) in the course of providing or facilitating healthcare services.</a:t>
            </a:r>
          </a:p>
          <a:p>
            <a:r>
              <a:rPr lang="en-US" dirty="0"/>
              <a:t>https://aws.amazon.com/compliance/phipa/</a:t>
            </a:r>
          </a:p>
          <a:p>
            <a:endParaRPr lang="en-US" dirty="0"/>
          </a:p>
          <a:p>
            <a:r>
              <a:rPr lang="en-US" dirty="0"/>
              <a:t>Region: AMER</a:t>
            </a:r>
          </a:p>
          <a:p>
            <a:r>
              <a:rPr lang="en-US" dirty="0"/>
              <a:t>Country: Canada</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2020,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9:20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8482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mn-lt"/>
              </a:rPr>
              <a:t>We know data is a strategic asset for every organization, not just new businesses and gaming.</a:t>
            </a:r>
          </a:p>
          <a:p>
            <a:endParaRPr lang="en-US" baseline="0" dirty="0">
              <a:latin typeface="+mn-lt"/>
            </a:endParaRPr>
          </a:p>
          <a:p>
            <a:r>
              <a:rPr lang="en-US" baseline="0" dirty="0">
                <a:latin typeface="+mn-lt"/>
              </a:rPr>
              <a:t>Data has gone from being something that was cumbersome and expensive to store, to becoming the life-blood of many a companies business model. </a:t>
            </a:r>
          </a:p>
          <a:p>
            <a:endParaRPr lang="en-US" baseline="0" dirty="0">
              <a:latin typeface="+mn-lt"/>
            </a:endParaRPr>
          </a:p>
          <a:p>
            <a:r>
              <a:rPr lang="en-US" baseline="0" dirty="0">
                <a:latin typeface="+mn-lt"/>
              </a:rPr>
              <a:t>Over the past 5-7 years a couple of key trends have got us to this point. </a:t>
            </a:r>
          </a:p>
          <a:p>
            <a:pPr marL="228600" indent="-228600">
              <a:buAutoNum type="arabicPeriod"/>
            </a:pPr>
            <a:r>
              <a:rPr lang="en-US" baseline="0" dirty="0">
                <a:latin typeface="+mn-lt"/>
              </a:rPr>
              <a:t>Connected devices, apps, and systems now generate more data than every before</a:t>
            </a:r>
          </a:p>
          <a:p>
            <a:pPr marL="228600" indent="-228600">
              <a:buAutoNum type="arabicPeriod"/>
            </a:pPr>
            <a:r>
              <a:rPr lang="en-US" baseline="0" dirty="0">
                <a:latin typeface="+mn-lt"/>
              </a:rPr>
              <a:t>With the cloud driving down the cost of storage, customer no longer need to decide what data to keep and what to throw away</a:t>
            </a:r>
          </a:p>
          <a:p>
            <a:pPr marL="228600" indent="-228600">
              <a:buAutoNum type="arabicPeriod"/>
            </a:pPr>
            <a:r>
              <a:rPr lang="en-US" baseline="0" dirty="0">
                <a:latin typeface="+mn-lt"/>
              </a:rPr>
              <a:t>With the cloud providing pay-as-you-go, on-demand compute, organizations can now more easily analyze their data to gain insights in a variety of different ways </a:t>
            </a:r>
            <a:endParaRPr lang="en-US" dirty="0">
              <a:latin typeface="+mn-lt"/>
            </a:endParaRPr>
          </a:p>
          <a:p>
            <a:endParaRPr lang="en-US" dirty="0">
              <a:latin typeface="+mn-lt"/>
            </a:endParaRPr>
          </a:p>
          <a:p>
            <a:r>
              <a:rPr lang="en-US" baseline="0" dirty="0">
                <a:latin typeface="+mn-lt"/>
              </a:rPr>
              <a:t>So If you are able to store every relevant data point about your business (which could grow to massive volumes), and have the ability to analyze all of that data in different ways and distill the data down to insights for your business, it will fuel innovation in your organization which can lead to a competitive advantage. </a:t>
            </a:r>
          </a:p>
          <a:p>
            <a:endParaRPr lang="en-US" baseline="0" dirty="0">
              <a:latin typeface="+mn-lt"/>
            </a:endParaRPr>
          </a:p>
          <a:p>
            <a:r>
              <a:rPr lang="en-US" baseline="0" dirty="0">
                <a:latin typeface="+mn-lt"/>
              </a:rPr>
              <a:t>Companies today are using data to drive decisions like when to offer new product offerings, how to introduce new revenue streams, where to automate manual processes, how to earn customer trust, etc.  All of these decisions can fuel innovation and drive your business forward.</a:t>
            </a:r>
          </a:p>
          <a:p>
            <a:endParaRPr lang="en-US" baseline="0" dirty="0">
              <a:latin typeface="+mn-lt"/>
            </a:endParaRPr>
          </a:p>
          <a:p>
            <a:r>
              <a:rPr lang="en-US" baseline="0" dirty="0">
                <a:latin typeface="+mn-lt"/>
              </a:rPr>
              <a:t>For example, </a:t>
            </a:r>
          </a:p>
          <a:p>
            <a:r>
              <a:rPr lang="en-US" baseline="0" dirty="0">
                <a:latin typeface="+mn-lt"/>
              </a:rPr>
              <a:t>- FINRA is able to catch fraudsters more effectively by processing exabytes of data on AWS.</a:t>
            </a:r>
          </a:p>
          <a:p>
            <a:r>
              <a:rPr lang="en-US" baseline="0" dirty="0">
                <a:latin typeface="+mn-lt"/>
              </a:rPr>
              <a:t>- Expedia is able to process terabytes of data related to the cost and availability of lodgings to make real-time recommendations to their customers.</a:t>
            </a:r>
          </a:p>
          <a:p>
            <a:r>
              <a:rPr lang="en-US" baseline="0" dirty="0">
                <a:latin typeface="+mn-lt"/>
              </a:rPr>
              <a:t>- Bristol Meyers Squibb uses analytics to discover, develop and deliver innovative medicines that help patients prevail.</a:t>
            </a:r>
          </a:p>
          <a:p>
            <a:endParaRPr lang="en-US" baseline="0" dirty="0">
              <a:latin typeface="+mn-lt"/>
            </a:endParaRPr>
          </a:p>
          <a:p>
            <a:r>
              <a:rPr lang="en-US" baseline="0" dirty="0">
                <a:latin typeface="+mn-lt"/>
              </a:rPr>
              <a:t>Transition: …but customers are facing new challenges in managing and analyzing their data.</a:t>
            </a:r>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9437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CA" sz="2400" dirty="0"/>
              <a:t>““Through the procurement process, we shortlisted a number of options for cloud providers, and ultimately determined we needed a provider who could give us the best value in terms of technology capabilities, scalability, cost, service, and relevant experience to the Canadian health marketplace. We have legal and ethical obligations as it relates to our data. We had to pick a provider we could trust,” - </a:t>
            </a:r>
            <a:r>
              <a:rPr lang="en-US" sz="2400" b="1" dirty="0"/>
              <a:t>Young Lee, </a:t>
            </a:r>
            <a:r>
              <a:rPr lang="en-CA" sz="2400" dirty="0"/>
              <a:t>Vice President – Planning, Innovation and Transformation at Grand River Hospital</a:t>
            </a:r>
            <a:endParaRPr lang="en-US" sz="2400" dirty="0"/>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30</a:t>
            </a:fld>
            <a:endParaRPr lang="en-US" dirty="0"/>
          </a:p>
        </p:txBody>
      </p:sp>
    </p:spTree>
    <p:extLst>
      <p:ext uri="{BB962C8B-B14F-4D97-AF65-F5344CB8AC3E}">
        <p14:creationId xmlns:p14="http://schemas.microsoft.com/office/powerpoint/2010/main" val="2112037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j-lt"/>
              </a:rPr>
              <a:t>As powerful as AWS data lake infrastructure has been, it turns out there are a still lot of steps involved in building data lakes for analytics.</a:t>
            </a:r>
          </a:p>
          <a:p>
            <a:endParaRPr lang="en-US" sz="1100" dirty="0">
              <a:latin typeface="+mj-lt"/>
            </a:endParaRPr>
          </a:p>
          <a:p>
            <a:r>
              <a:rPr lang="en-US" sz="1100" dirty="0">
                <a:latin typeface="+mj-lt"/>
              </a:rPr>
              <a:t>1/ </a:t>
            </a:r>
            <a:r>
              <a:rPr lang="en-US" sz="1100" b="1" dirty="0">
                <a:latin typeface="+mj-lt"/>
              </a:rPr>
              <a:t>Set up storage</a:t>
            </a:r>
            <a:r>
              <a:rPr lang="en-US" sz="1100" dirty="0">
                <a:latin typeface="+mj-lt"/>
              </a:rPr>
              <a:t> – Data lakes hold a massive amount of data. Before doing anything else, customers need to set up storage to hold all of that data. If they are using AWS they configure S3 buckets and partitions. If they are doing this on-</a:t>
            </a:r>
            <a:r>
              <a:rPr lang="en-US" sz="1100" dirty="0" err="1">
                <a:latin typeface="+mj-lt"/>
              </a:rPr>
              <a:t>prem</a:t>
            </a:r>
            <a:r>
              <a:rPr lang="en-US" sz="1100" dirty="0">
                <a:latin typeface="+mj-lt"/>
              </a:rPr>
              <a:t> they acquire hardware and set up large disk arrays to hold all of the data for their data lake.</a:t>
            </a:r>
          </a:p>
          <a:p>
            <a:endParaRPr lang="en-US" sz="1100" dirty="0">
              <a:latin typeface="+mj-lt"/>
            </a:endParaRPr>
          </a:p>
          <a:p>
            <a:r>
              <a:rPr lang="en-US" sz="1100" dirty="0">
                <a:latin typeface="+mj-lt"/>
              </a:rPr>
              <a:t>2/ </a:t>
            </a:r>
            <a:r>
              <a:rPr lang="en-US" sz="1100" b="1" dirty="0">
                <a:latin typeface="+mj-lt"/>
              </a:rPr>
              <a:t>Move data</a:t>
            </a:r>
            <a:r>
              <a:rPr lang="en-US" sz="1100" dirty="0">
                <a:latin typeface="+mj-lt"/>
              </a:rPr>
              <a:t> -- Customers need to connect to different data sources on-premises, in the cloud, and on </a:t>
            </a:r>
            <a:r>
              <a:rPr lang="en-US" sz="1100" dirty="0" err="1">
                <a:latin typeface="+mj-lt"/>
              </a:rPr>
              <a:t>IoT</a:t>
            </a:r>
            <a:r>
              <a:rPr lang="en-US" sz="1100" dirty="0">
                <a:latin typeface="+mj-lt"/>
              </a:rPr>
              <a:t> devices. Then they need to collect and organize the relevant data sets from those sources, crawl the data to extract the schemas, and add metadata tags to the catalog. Customers do this today with a collection of file transfer and ETL tools, like AWS Glue.</a:t>
            </a:r>
          </a:p>
          <a:p>
            <a:endParaRPr lang="en-US" sz="1100" dirty="0">
              <a:latin typeface="+mj-lt"/>
            </a:endParaRPr>
          </a:p>
          <a:p>
            <a:r>
              <a:rPr lang="en-US" sz="1100" dirty="0">
                <a:latin typeface="+mj-lt"/>
              </a:rPr>
              <a:t>3/ </a:t>
            </a:r>
            <a:r>
              <a:rPr lang="en-US" sz="1100" b="1" dirty="0">
                <a:latin typeface="+mj-lt"/>
              </a:rPr>
              <a:t>Clean and prepare data</a:t>
            </a:r>
            <a:r>
              <a:rPr lang="en-US" sz="1100" dirty="0">
                <a:latin typeface="+mj-lt"/>
              </a:rPr>
              <a:t> -- Next, that data must be carefully partitioned, indexed, and transformed to columnar formats to optimize for performance and cost. Customers need to clean, de-duplicate, and match related records. Today this is done using rigid and complex SQL statements that only work so well and are difficult to maintain. This process of collecting, cleaning, and transforming the incoming data is complex and must be manually monitored in order to avoid errors.</a:t>
            </a:r>
          </a:p>
          <a:p>
            <a:endParaRPr lang="en-US" sz="1100" dirty="0">
              <a:latin typeface="+mj-lt"/>
            </a:endParaRPr>
          </a:p>
          <a:p>
            <a:r>
              <a:rPr lang="en-US" sz="1100" dirty="0">
                <a:latin typeface="+mj-lt"/>
              </a:rPr>
              <a:t>4/ </a:t>
            </a:r>
            <a:r>
              <a:rPr lang="en-US" sz="1100" b="1" dirty="0">
                <a:latin typeface="+mj-lt"/>
              </a:rPr>
              <a:t>Configure and enforce policies</a:t>
            </a:r>
            <a:r>
              <a:rPr lang="en-US" sz="1100" dirty="0">
                <a:latin typeface="+mj-lt"/>
              </a:rPr>
              <a:t> – Sensitive data must be secured according to compliance requirements. This means creating and applying data access, protection, and compliance policies to make sure you are meeting required standards. For example, restricting access to personally identifiable information (PII) at the table, column, or row level, encrypting all data, and keeping audit logs of who is accessing the data. Today customers use access control lists on S3 buckets or they use 3</a:t>
            </a:r>
            <a:r>
              <a:rPr lang="en-US" sz="1100" baseline="30000" dirty="0">
                <a:latin typeface="+mj-lt"/>
              </a:rPr>
              <a:t>rd</a:t>
            </a:r>
            <a:r>
              <a:rPr lang="en-US" sz="1100" dirty="0">
                <a:latin typeface="+mj-lt"/>
              </a:rPr>
              <a:t> party encryption and access control software to secure the data. And for every analytics service that needs to access the data, customers need to create and maintain data access, protection and compliance policies for each one. For example, if you are running analysis against your data lake, using Redshift and Athena, you need to set up access control rules for each of these services.</a:t>
            </a:r>
          </a:p>
          <a:p>
            <a:endParaRPr lang="en-US" sz="1100" dirty="0">
              <a:latin typeface="+mj-lt"/>
            </a:endParaRPr>
          </a:p>
          <a:p>
            <a:r>
              <a:rPr lang="en-US" sz="1100" dirty="0">
                <a:latin typeface="+mj-lt"/>
              </a:rPr>
              <a:t>5/ </a:t>
            </a:r>
            <a:r>
              <a:rPr lang="en-US" sz="1100" b="1" dirty="0">
                <a:latin typeface="+mj-lt"/>
              </a:rPr>
              <a:t>Make it easy to find data </a:t>
            </a:r>
            <a:r>
              <a:rPr lang="en-US" sz="1100" dirty="0">
                <a:latin typeface="+mj-lt"/>
              </a:rPr>
              <a:t>- Different people in your organizations, like analysts and data scientists, may have trouble finding and trusting data sets in the data lake. You need to make it easy for those end-users to easily find relevant and trusted data. To do this you must clearly label the data in a catalog of the data lake and provide users with the ability to access and analyze this data without making requests to IT. </a:t>
            </a:r>
          </a:p>
          <a:p>
            <a:endParaRPr lang="en-US" sz="1100" dirty="0">
              <a:latin typeface="+mj-lt"/>
            </a:endParaRPr>
          </a:p>
          <a:p>
            <a:r>
              <a:rPr lang="en-US" sz="1100" dirty="0">
                <a:latin typeface="+mj-lt"/>
              </a:rPr>
              <a:t>Each of these steps involve a lot of work because today a lot of it is done manually.  Customers can spend months building data access and transformation workflows, mapping security and policy settings, and configuring tools and services for data movement, storage, cataloging, security, analytics, and machine learning. With all these steps, a fully productive data lake can take months to implement. </a:t>
            </a:r>
          </a:p>
          <a:p>
            <a:endParaRPr lang="en-US" sz="1100" b="1" dirty="0">
              <a:latin typeface="+mj-lt"/>
            </a:endParaRPr>
          </a:p>
          <a:p>
            <a:r>
              <a:rPr lang="en-US" sz="1100" b="1" dirty="0">
                <a:latin typeface="+mj-lt"/>
              </a:rPr>
              <a:t>TRANSITION:  </a:t>
            </a:r>
            <a:r>
              <a:rPr lang="en-US" sz="1100" dirty="0">
                <a:latin typeface="+mj-lt"/>
              </a:rPr>
              <a:t>We’ve learned from the tens of thousands of customers running analytics on AWS that most customers that want to do analytics want to build a data lake, and many of them want this to be easier and faster than it is today.  </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71078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fontAlgn="base">
              <a:spcBef>
                <a:spcPct val="30000"/>
              </a:spcBef>
              <a:spcAft>
                <a:spcPct val="0"/>
              </a:spcAft>
              <a:defRPr/>
            </a:pPr>
            <a:r>
              <a:rPr lang="en-US" sz="1200" b="0" i="0" kern="1200" dirty="0">
                <a:solidFill>
                  <a:schemeClr val="tx1"/>
                </a:solidFill>
                <a:latin typeface="Amazon Ember Regular" charset="0"/>
                <a:ea typeface="+mn-ea"/>
                <a:cs typeface="+mn-cs"/>
              </a:rPr>
              <a:t>Andy </a:t>
            </a:r>
            <a:r>
              <a:rPr lang="en-US" sz="1200" b="0" i="0" kern="1200" dirty="0" err="1">
                <a:solidFill>
                  <a:schemeClr val="tx1"/>
                </a:solidFill>
                <a:latin typeface="Amazon Ember Regular" charset="0"/>
                <a:ea typeface="+mn-ea"/>
                <a:cs typeface="+mn-cs"/>
              </a:rPr>
              <a:t>Jassy</a:t>
            </a:r>
            <a:r>
              <a:rPr lang="en-US" sz="1200" b="0" i="0" kern="1200" dirty="0">
                <a:solidFill>
                  <a:schemeClr val="tx1"/>
                </a:solidFill>
                <a:latin typeface="Amazon Ember Regular" charset="0"/>
                <a:ea typeface="+mn-ea"/>
                <a:cs typeface="+mn-cs"/>
              </a:rPr>
              <a:t> announced Lake Formation at a </a:t>
            </a:r>
            <a:r>
              <a:rPr lang="en-US" sz="1200" b="0" i="0" kern="1200" dirty="0" err="1">
                <a:solidFill>
                  <a:schemeClr val="tx1"/>
                </a:solidFill>
                <a:latin typeface="Amazon Ember Regular" charset="0"/>
                <a:ea typeface="+mn-ea"/>
                <a:cs typeface="+mn-cs"/>
              </a:rPr>
              <a:t>re:Invent</a:t>
            </a:r>
            <a:r>
              <a:rPr lang="en-US" sz="1200" b="0" i="0" kern="1200" dirty="0">
                <a:solidFill>
                  <a:schemeClr val="tx1"/>
                </a:solidFill>
                <a:latin typeface="Amazon Ember Regular" charset="0"/>
                <a:ea typeface="+mn-ea"/>
                <a:cs typeface="+mn-cs"/>
              </a:rPr>
              <a:t> keynote. He said that while you can use setup your Data Lake manually, the work required to set up a Data Lake, load all your data and setup security can be really time consuming. It can take months to get a Data Lake setup manually. Lake Formation simplifies this manual process, automates many of the steps, allowing customers to setup a Data Lake just a few clicks from a single, unified dashboard. This reduces the time to setup a Data Lake from months to days. </a:t>
            </a:r>
          </a:p>
          <a:p>
            <a:pPr defTabSz="931774" fontAlgn="base">
              <a:spcBef>
                <a:spcPct val="30000"/>
              </a:spcBef>
              <a:spcAft>
                <a:spcPct val="0"/>
              </a:spcAft>
              <a:defRPr/>
            </a:pPr>
            <a:endParaRPr lang="en-US" sz="1200" b="0" i="0" kern="1200" dirty="0">
              <a:solidFill>
                <a:schemeClr val="tx1"/>
              </a:solidFill>
              <a:latin typeface="Amazon Ember Regular" charset="0"/>
              <a:ea typeface="+mn-ea"/>
              <a:cs typeface="+mn-cs"/>
            </a:endParaRPr>
          </a:p>
          <a:p>
            <a:endParaRPr lang="en-US" sz="6000" b="0" i="0" kern="1200" dirty="0">
              <a:solidFill>
                <a:schemeClr val="tx1"/>
              </a:solidFill>
              <a:effectLst/>
              <a:latin typeface="Amazon Ember Regular"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i="0" kern="1200" baseline="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904898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939688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you’ve loaded data, stored it in AWS data lake infrastructure, cataloged and secured it, and made it ready for analytics by a number of different services. Here’s where the fun begins. Let’s look at some of the many ways you can analyze your data.</a:t>
            </a:r>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104001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Lowest cost, fully integrated with Auto Scaling, Spot and Amazon S3</a:t>
            </a:r>
          </a:p>
          <a:p>
            <a:pPr>
              <a:spcAft>
                <a:spcPts val="600"/>
              </a:spcAft>
            </a:pPr>
            <a:r>
              <a:rPr lang="en-US" sz="1100" dirty="0"/>
              <a:t>Enterprise-grade Security, Latest versions of OSS frameworks</a:t>
            </a:r>
          </a:p>
          <a:p>
            <a:pPr>
              <a:spcAft>
                <a:spcPts val="600"/>
              </a:spcAft>
            </a:pPr>
            <a:endParaRPr lang="en-US" dirty="0">
              <a:latin typeface="Amazon Ember Regular" charset="0"/>
            </a:endParaRPr>
          </a:p>
          <a:p>
            <a:r>
              <a:rPr lang="en-US" dirty="0">
                <a:latin typeface="Amazon Ember Regular" charset="0"/>
              </a:rPr>
              <a:t>1/ Latest</a:t>
            </a:r>
            <a:r>
              <a:rPr lang="en-US" baseline="0" dirty="0">
                <a:latin typeface="Amazon Ember Regular" charset="0"/>
              </a:rPr>
              <a:t> versions: </a:t>
            </a:r>
            <a:r>
              <a:rPr lang="en-US" dirty="0">
                <a:latin typeface="Amazon Ember Regular" charset="0"/>
              </a:rPr>
              <a:t>EMR has 21 open source projects that are tested and integrated into a single solution designed to work together.  Each project is updated in EMR within 30 days of a version release ensuring you have the latest and greatest from the community without having to spend time to test, certify, and maintain new components. </a:t>
            </a:r>
          </a:p>
          <a:p>
            <a:endParaRPr lang="en-US" dirty="0">
              <a:latin typeface="Amazon Ember Regular" charset="0"/>
            </a:endParaRPr>
          </a:p>
          <a:p>
            <a:r>
              <a:rPr lang="en-US" dirty="0">
                <a:latin typeface="Amazon Ember Regular" charset="0"/>
              </a:rPr>
              <a:t>2/ Low cost: E</a:t>
            </a:r>
            <a:r>
              <a:rPr lang="en-US" sz="1100" b="0" i="0" u="none" strike="noStrike" kern="1200" dirty="0">
                <a:solidFill>
                  <a:schemeClr val="tx1"/>
                </a:solidFill>
                <a:effectLst/>
                <a:latin typeface="+mn-lt"/>
                <a:ea typeface="+mn-ea"/>
                <a:cs typeface="+mn-cs"/>
              </a:rPr>
              <a:t>MR pricing is simple and predictable: You pay a per-instance rate for every second used, with a one-minute minimum charge. You can launch a 10-node EMR cluster with applications such as Apache Spark, and Apache Hive, for as little as $0.15 per hour. Because EMR has native support for </a:t>
            </a:r>
            <a:r>
              <a:rPr lang="en-US" sz="1100" b="0" i="0" u="none" strike="noStrike" kern="1200" dirty="0">
                <a:solidFill>
                  <a:schemeClr val="tx1"/>
                </a:solidFill>
                <a:effectLst/>
                <a:latin typeface="+mn-lt"/>
                <a:ea typeface="+mn-ea"/>
                <a:cs typeface="+mn-cs"/>
                <a:hlinkClick r:id="rId3"/>
              </a:rPr>
              <a:t>Amazon EC2 Spot</a:t>
            </a:r>
            <a:r>
              <a:rPr lang="en-US" sz="1100" b="0" i="0" u="none" strike="noStrike" kern="1200" dirty="0">
                <a:solidFill>
                  <a:schemeClr val="tx1"/>
                </a:solidFill>
                <a:effectLst/>
                <a:latin typeface="+mn-lt"/>
                <a:ea typeface="+mn-ea"/>
                <a:cs typeface="+mn-cs"/>
              </a:rPr>
              <a:t> and Reserved Instances, you can also save 50-80% on the cost of the underlying instances.  </a:t>
            </a:r>
            <a:r>
              <a:rPr lang="en-US" dirty="0">
                <a:latin typeface="Amazon Ember Regular" charset="0"/>
              </a:rPr>
              <a:t>With EMR, you can start small with a 10-node cluster for just $1,314 per year and 24x7 support at $1,200 per year, less than 1/30th the cost of other commercial Hadoop solutions.</a:t>
            </a:r>
          </a:p>
          <a:p>
            <a:endParaRPr lang="en-US" dirty="0">
              <a:latin typeface="Amazon Ember Regular" charset="0"/>
            </a:endParaRPr>
          </a:p>
          <a:p>
            <a:r>
              <a:rPr lang="en-US" dirty="0">
                <a:latin typeface="Amazon Ember Regular" charset="0"/>
              </a:rPr>
              <a:t>3/ Use S3</a:t>
            </a:r>
            <a:r>
              <a:rPr lang="en-US" baseline="0" dirty="0">
                <a:latin typeface="Amazon Ember Regular" charset="0"/>
              </a:rPr>
              <a:t> Storage: It leverages AWS S3’s data lake directly</a:t>
            </a:r>
          </a:p>
          <a:p>
            <a:endParaRPr lang="en-US" baseline="0" dirty="0">
              <a:latin typeface="Amazon Ember Regular" charset="0"/>
            </a:endParaRPr>
          </a:p>
          <a:p>
            <a:r>
              <a:rPr lang="en-US" baseline="0" dirty="0">
                <a:latin typeface="Amazon Ember Regular" charset="0"/>
              </a:rPr>
              <a:t>4/ Easy: </a:t>
            </a:r>
            <a:r>
              <a:rPr lang="en-US" sz="1100" b="0" i="0" u="none" strike="noStrike" kern="1200" dirty="0">
                <a:solidFill>
                  <a:schemeClr val="tx1"/>
                </a:solidFill>
                <a:effectLst/>
                <a:latin typeface="+mn-lt"/>
                <a:ea typeface="+mn-ea"/>
                <a:cs typeface="+mn-cs"/>
              </a:rPr>
              <a:t>EMR launches clusters in minutes. You don’t need to worry about node provisioning, infrastructure setup, </a:t>
            </a:r>
            <a:r>
              <a:rPr lang="en-US" sz="1100" b="0" i="0" u="none" strike="noStrike" kern="1200" dirty="0">
                <a:solidFill>
                  <a:schemeClr val="tx1"/>
                </a:solidFill>
                <a:effectLst/>
                <a:latin typeface="+mn-lt"/>
                <a:ea typeface="+mn-ea"/>
                <a:cs typeface="+mn-cs"/>
                <a:hlinkClick r:id="rId4"/>
              </a:rPr>
              <a:t>Hadoop</a:t>
            </a:r>
            <a:r>
              <a:rPr lang="en-US" sz="1100" b="0" i="0" u="none" strike="noStrike" kern="1200" dirty="0">
                <a:solidFill>
                  <a:schemeClr val="tx1"/>
                </a:solidFill>
                <a:effectLst/>
                <a:latin typeface="+mn-lt"/>
                <a:ea typeface="+mn-ea"/>
                <a:cs typeface="+mn-cs"/>
              </a:rPr>
              <a:t> configuration, or cluster tuning. EMR takes care of these tasks so you can focus on analysis. Analysts, data engineers, and data scientists can launch a serverless Jupyter notebook in seconds using EMR Notebooks, allowing individuals and teams to collaborate and interactively explore, process and visualize data in an easy to use notebook format.</a:t>
            </a:r>
            <a:endParaRPr lang="en-US" dirty="0">
              <a:latin typeface="Amazon Ember Regular" charset="0"/>
            </a:endParaRPr>
          </a:p>
          <a:p>
            <a:r>
              <a:rPr lang="en-US" dirty="0">
                <a:latin typeface="Amazon Ember Regular" charset="0"/>
              </a:rPr>
              <a:t>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3335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0" i="0" kern="1200" dirty="0">
                <a:solidFill>
                  <a:schemeClr val="tx1"/>
                </a:solidFill>
                <a:effectLst/>
                <a:latin typeface="Amazon Ember Regular" charset="0"/>
                <a:ea typeface="+mn-ea"/>
                <a:cs typeface="+mn-cs"/>
              </a:rPr>
              <a:t>The Financial Industry Regulatory Authority (FINRA) is a private sector regulator responsible for analyzing 99% of the equities and 65% of the option activity in the United States.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1" i="0" kern="1200" dirty="0">
                <a:solidFill>
                  <a:schemeClr val="tx1"/>
                </a:solidFill>
                <a:effectLst/>
                <a:latin typeface="Amazon Ember Regular" charset="0"/>
                <a:ea typeface="+mn-ea"/>
                <a:cs typeface="+mn-cs"/>
              </a:rPr>
              <a:t>Challenge:</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dirty="0">
                <a:solidFill>
                  <a:schemeClr val="bg1"/>
                </a:solidFill>
                <a:latin typeface="Amazon Ember" panose="020B0603020204020204"/>
                <a:ea typeface="Amazon Ember" panose="020B0603020204020204" pitchFamily="34" charset="0"/>
                <a:cs typeface="Amazon Ember" panose="020B0603020204020204" pitchFamily="34" charset="0"/>
              </a:rPr>
              <a:t>FINRA’s legacy system did not scale well. They needed to process up to 75 billion events per day and run complex surveillance queries over 20+ PB of data.</a:t>
            </a:r>
            <a:endParaRPr lang="en-US" sz="2400" dirty="0">
              <a:solidFill>
                <a:schemeClr val="bg1"/>
              </a:solidFill>
              <a:latin typeface="Amazon Ember" panose="020B0603020204020204"/>
              <a:ea typeface="Amazon Ember Light" panose="020B0403020204020204" pitchFamily="34" charset="0"/>
              <a:cs typeface="Amazon Ember Light" panose="020B04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1" i="0" kern="1200" dirty="0">
                <a:solidFill>
                  <a:schemeClr val="tx1"/>
                </a:solidFill>
                <a:effectLst/>
                <a:latin typeface="Amazon Ember Regular" charset="0"/>
                <a:ea typeface="+mn-ea"/>
                <a:cs typeface="+mn-cs"/>
              </a:rPr>
              <a:t>Solution:</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2400" b="0" i="0" kern="1200" dirty="0">
                <a:solidFill>
                  <a:schemeClr val="tx1"/>
                </a:solidFill>
                <a:effectLst/>
                <a:latin typeface="Amazon Ember Regular" charset="0"/>
                <a:ea typeface="+mn-ea"/>
                <a:cs typeface="+mn-cs"/>
              </a:rPr>
              <a:t>In order to look for fraud, market manipulation, insider trading, and abuse, FINRA’s technology group has developed a robust set of big data tools in the AWS Cloud to support these activities. One particular application requires low-latency retrieval of items from a data set that contains trillions of records. FINRA analysts use this application to investigate particular sets of related trade activity. FINRA uses Apache HBase on Amazon EMR, and Amazon S3 as a data lake resulting in cost savings of over 60% over their on-premises solution, and drastically reducing the time needed for recovery or upgrades.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b="0" i="0" kern="1200" dirty="0">
              <a:solidFill>
                <a:schemeClr val="tx1"/>
              </a:solidFill>
              <a:effectLst/>
              <a:latin typeface="Amazon Ember Regular" charset="0"/>
              <a:ea typeface="+mn-ea"/>
              <a:cs typeface="+mn-cs"/>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b="0" i="0" kern="1200" dirty="0">
                <a:solidFill>
                  <a:schemeClr val="tx1"/>
                </a:solidFill>
                <a:effectLst/>
                <a:latin typeface="Amazon Ember Regular" charset="0"/>
                <a:ea typeface="+mn-ea"/>
                <a:cs typeface="+mn-cs"/>
              </a:rPr>
              <a:t>By migrating to AWS, FINRA—the Financial Industry Regulatory Authority—has created a flexible platform that can adapt to changing market dynamics while providing its analysts with the tools to interactively query multi-petabyte data sets. FINRA, one of the largest independent securities regulators in the United States, was established to monitor and regulate financial trading practices. To respond to rapidly changing market dynamics, FINRA moved about 75 percent of its operations to Amazon Web Services, using AWS to capture, analyze, and store a daily influx of 75 billion records. The company estimates it will save up to $20 million annually by using AWS instead of a physical data center infrastructure.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1" dirty="0"/>
              <a:t>Conclusion</a:t>
            </a:r>
          </a:p>
          <a:p>
            <a:r>
              <a:rPr lang="en-US" sz="1200" dirty="0"/>
              <a:t>By migrating to HBase on EMR using S3 for storage, we have been able to lower our costs by 60%. Additionally, we have decreased operational complexity, increased durability and availability, and have created a more scalable architecture. Overall, HBase on S3 has been a great success for us.</a:t>
            </a:r>
          </a:p>
          <a:p>
            <a:r>
              <a:rPr lang="en-US" sz="1200" dirty="0"/>
              <a:t>https://aws.amazon.com/blogs/big-data/low-latency-access-on-trillions-of-records-finras-architecture-using-apache-hbase-on-amazon-emr-with-amazon-s3/ </a:t>
            </a:r>
          </a:p>
          <a:p>
            <a:r>
              <a:rPr lang="en-US" sz="2400" i="1" dirty="0"/>
              <a:t>John </a:t>
            </a:r>
            <a:r>
              <a:rPr lang="en-US" sz="2400" i="1" dirty="0" err="1"/>
              <a:t>Hitchingham</a:t>
            </a:r>
            <a:r>
              <a:rPr lang="en-US" sz="2400" i="1" dirty="0"/>
              <a:t> is Director of Performance Engineering at FINRA</a:t>
            </a:r>
            <a:endParaRPr lang="en-US" sz="2400" dirty="0"/>
          </a:p>
          <a:p>
            <a:endParaRPr lang="en-US" sz="2400" b="1" dirty="0"/>
          </a:p>
          <a:p>
            <a:r>
              <a:rPr lang="en-US" sz="2400" b="1" dirty="0"/>
              <a:t>Original application architecture</a:t>
            </a:r>
          </a:p>
          <a:p>
            <a:r>
              <a:rPr lang="en-US" sz="2400" dirty="0"/>
              <a:t>Early in the 2 ½ year migration of FINRA’s Market Regulation Portfolio to the AWS Cloud, FINRA developed a system on AWS to replace an on-premises solution that allowed analysts to query this trade activity. This solution provided fast random access across trillions of trade records, which would quickly grow to over 700 TB of data.</a:t>
            </a:r>
          </a:p>
          <a:p>
            <a:r>
              <a:rPr lang="en-US" sz="2400" dirty="0"/>
              <a:t>FINRA selected </a:t>
            </a:r>
            <a:r>
              <a:rPr lang="en-US" sz="2400" dirty="0">
                <a:hlinkClick r:id="rId3"/>
              </a:rPr>
              <a:t>Apache HBase</a:t>
            </a:r>
            <a:r>
              <a:rPr lang="en-US" sz="2400" dirty="0"/>
              <a:t>, which is optimized for random access over large data sets, to store and serve this data. Our initial Apache HBase cluster used a commercial Hadoop distribution running on </a:t>
            </a:r>
            <a:r>
              <a:rPr lang="en-US" sz="2400" dirty="0">
                <a:hlinkClick r:id="rId4"/>
              </a:rPr>
              <a:t>Amazon EC2</a:t>
            </a:r>
            <a:r>
              <a:rPr lang="en-US" sz="2400" dirty="0"/>
              <a:t> with data stored in on-cluster </a:t>
            </a:r>
            <a:r>
              <a:rPr lang="en-US" sz="2400" dirty="0">
                <a:hlinkClick r:id="rId5"/>
              </a:rPr>
              <a:t>HDFS</a:t>
            </a:r>
            <a:r>
              <a:rPr lang="en-US" sz="2400" dirty="0"/>
              <a:t>. To hold 700 TB of compressed data with 3x replication for HDFS, we required over 2 PB of storage on the cluster with 60 hs1.8xlarge instances. We updated our HBase table after the market close each day using the </a:t>
            </a:r>
            <a:r>
              <a:rPr lang="en-US" sz="2400" dirty="0">
                <a:hlinkClick r:id="rId6"/>
              </a:rPr>
              <a:t>HBase bulk load API operation</a:t>
            </a:r>
            <a:r>
              <a:rPr lang="en-US" sz="2400" dirty="0"/>
              <a:t>, which leverages Apache Hadoop MapReduce. This provided a simple, performant way to load billions of records each night.</a:t>
            </a:r>
          </a:p>
          <a:p>
            <a:r>
              <a:rPr lang="en-US" sz="2400" dirty="0"/>
              <a:t>FINRA’s analysts were thrilled with the performance–queries that took minutes and hours to run on the old on-premises system now returned in sub-seconds to minutes with Apache HBase. However, there were several operational challenges with our new system:</a:t>
            </a:r>
          </a:p>
          <a:p>
            <a:r>
              <a:rPr lang="en-US" sz="2400" b="1" dirty="0"/>
              <a:t>Disaster recovery: </a:t>
            </a:r>
            <a:r>
              <a:rPr lang="en-US" sz="2400" dirty="0"/>
              <a:t>Because of the data size (700+ TB), it would take us days to move this data and restore our cluster in the event of a failure. This would also apply if we needed to restore our cluster in another Availability Zone, in the event of problems in a single zone.</a:t>
            </a:r>
          </a:p>
          <a:p>
            <a:r>
              <a:rPr lang="en-US" sz="2400" b="1" dirty="0"/>
              <a:t>Resource contention: </a:t>
            </a:r>
            <a:r>
              <a:rPr lang="en-US" sz="2400" dirty="0"/>
              <a:t>Sometimes the batch load processing started late due to upstream data availability, which runs up against the window where users are executing their queries. This impacted query performance, and balancing these workflows on the same cluster proved challenging.</a:t>
            </a:r>
          </a:p>
          <a:p>
            <a:r>
              <a:rPr lang="en-US" sz="2400" b="1" dirty="0"/>
              <a:t>Cluster maintenance: </a:t>
            </a:r>
            <a:r>
              <a:rPr lang="en-US" sz="2400" dirty="0"/>
              <a:t>Upgrading Apache HBase and other components on the cluster was difficult. Creating new, parallel clusters sized for the data volume was cost prohibitive and doing rolling updates were operationally risky and time-consuming from rebalancing over 2 PB of HDFS blocks.</a:t>
            </a:r>
          </a:p>
          <a:p>
            <a:r>
              <a:rPr lang="en-US" sz="2400" b="1" dirty="0"/>
              <a:t>Cost: </a:t>
            </a:r>
            <a:r>
              <a:rPr lang="en-US" sz="2400" dirty="0"/>
              <a:t>Because we had to combine storage and compute by using on-cluster HDFS for our storage, we were paying for compute capacity that was nearly idle most of the time. It was just being used to store our data.</a:t>
            </a:r>
          </a:p>
          <a:p>
            <a:r>
              <a:rPr lang="en-US" sz="2400" b="1" dirty="0"/>
              <a:t>Decoupling storage and compute for HBase</a:t>
            </a:r>
          </a:p>
          <a:p>
            <a:r>
              <a:rPr lang="en-US" sz="2400" dirty="0"/>
              <a:t>Elsewhere in FINRA’s portfolio of analytic applications in AWS, we increasingly used an architecture that separated storage from compute. FINRA stores data on </a:t>
            </a:r>
            <a:r>
              <a:rPr lang="en-US" sz="2400" dirty="0">
                <a:hlinkClick r:id="rId7"/>
              </a:rPr>
              <a:t>Amazon S3</a:t>
            </a:r>
            <a:r>
              <a:rPr lang="en-US" sz="2400" dirty="0"/>
              <a:t> for low cost, durable, scalable storage and uses </a:t>
            </a:r>
            <a:r>
              <a:rPr lang="en-US" sz="2400" dirty="0">
                <a:hlinkClick r:id="rId8"/>
              </a:rPr>
              <a:t>Amazon EMR</a:t>
            </a:r>
            <a:r>
              <a:rPr lang="en-US" sz="2400" dirty="0"/>
              <a:t> for scalable compute workloads using Hive, </a:t>
            </a:r>
            <a:r>
              <a:rPr lang="en-US" sz="2400" dirty="0">
                <a:hlinkClick r:id="rId9"/>
              </a:rPr>
              <a:t>Presto</a:t>
            </a:r>
            <a:r>
              <a:rPr lang="en-US" sz="2400" dirty="0"/>
              <a:t>, and </a:t>
            </a:r>
            <a:r>
              <a:rPr lang="en-US" sz="2400" dirty="0">
                <a:hlinkClick r:id="rId10"/>
              </a:rPr>
              <a:t>Spark</a:t>
            </a:r>
            <a:r>
              <a:rPr lang="en-US" sz="2400" dirty="0"/>
              <a:t>. With EMR and </a:t>
            </a:r>
            <a:r>
              <a:rPr lang="en-US" sz="2400" dirty="0">
                <a:hlinkClick r:id="rId11"/>
              </a:rPr>
              <a:t>EMRFS</a:t>
            </a:r>
            <a:r>
              <a:rPr lang="en-US" sz="2400" dirty="0"/>
              <a:t>, these engines can directly query data in S3 as if it were stored in HDFS. This has several advantages, including eliminating the need to load data into on-cluster HDFS, checkpointing processing to keep job state during possible Amazon EC2 Spot Instance loss, and having our data durable and available across zones with no extra management.</a:t>
            </a:r>
          </a:p>
          <a:p>
            <a:r>
              <a:rPr lang="en-US" sz="2400" dirty="0"/>
              <a:t>We wondered if it would be possible to leverage EMR to run HBase with storage on S3 instead of in HDFS. With the new support for </a:t>
            </a:r>
            <a:r>
              <a:rPr lang="en-US" sz="2400" dirty="0">
                <a:hlinkClick r:id="rId12"/>
              </a:rPr>
              <a:t>using S3 as a storage layer with HBase on EMR</a:t>
            </a:r>
            <a:r>
              <a:rPr lang="en-US" sz="2400" dirty="0"/>
              <a:t>, we were excited to work with AWS on evaluating this new architecture for our cluster. With this new configuration, HBase uses S3 to store table data and metadata, and still uses a small footprint in HDFS to store the HBase write-ahead log. In addition to the HBase Region Server in-memory cache, EMR configures the HBase bucket cache to cache data on the local disks of each node, giving faster read performance than directly accessing S3 for each request.</a:t>
            </a:r>
          </a:p>
          <a:p>
            <a:r>
              <a:rPr lang="en-US" sz="2400" dirty="0"/>
              <a:t>It was simple to migrate from our old cluster to HBase on S3. We exported an </a:t>
            </a:r>
            <a:r>
              <a:rPr lang="en-US" sz="2400" dirty="0">
                <a:hlinkClick r:id="rId13"/>
              </a:rPr>
              <a:t>HBase snapshot</a:t>
            </a:r>
            <a:r>
              <a:rPr lang="en-US" sz="2400" dirty="0"/>
              <a:t> from our old cluster and stored it on S3, which included both the table metadata and actual data. Next, we quickly started an EMR cluster with HBase, and configured our snapshot directory on S3 as the HBase root directory. Because we were moving from an older version of HBase, we also upgraded the file format and performed a major compaction of the data after the HBase on S3 cluster was brought up for the first time. These latter steps were unique to our upgrade situation, and would not need to be performed if migrating from a newer version of HBase on an already-compacted data set.</a:t>
            </a:r>
          </a:p>
          <a:p>
            <a:r>
              <a:rPr lang="en-US" sz="2400" b="1" dirty="0"/>
              <a:t>Advantages to running HBase on S3</a:t>
            </a:r>
          </a:p>
          <a:p>
            <a:r>
              <a:rPr lang="en-US" sz="2400" dirty="0"/>
              <a:t>Without the need to transfer our dataset to HDFS, we were able to launch a new HBase cluster on EMR and be ready to accept queries in less than 30 minutes because the data (</a:t>
            </a:r>
            <a:r>
              <a:rPr lang="en-US" sz="2400" dirty="0" err="1"/>
              <a:t>HFiles</a:t>
            </a:r>
            <a:r>
              <a:rPr lang="en-US" sz="2400" dirty="0"/>
              <a:t>) stays on S3. This would have taken almost two days on our old cluster, due to the transfer time of moving 700 TB of data from S3 to HDFS, before we could even run a query.</a:t>
            </a:r>
          </a:p>
          <a:p>
            <a:r>
              <a:rPr lang="en-US" sz="2400" dirty="0"/>
              <a:t>Also, with the storage offloaded to S3, we can pick the EC2 instance types that are right for our compute requirements instead of being constrained by instance types that have sufficient disk space for HDFS. Instead of the storage-optimized 60 hs1.8xlarge nodes (or the newer d2.8xlarge nodes), we were able to save significant costs by switching to 100 m3.2xlarge nodes. Also, we only need to store and pay for 1x of the data in S3. When we ran our application’s query benchmark against the cluster, we saw no degradation in concurrency. Query response time for our workload was slightly slower but still acceptable, with most queries returning in less than 3 seconds.</a:t>
            </a:r>
          </a:p>
          <a:p>
            <a:r>
              <a:rPr lang="en-US" sz="2400" dirty="0"/>
              <a:t>In addition, HBase on S3 gives us increased resiliency. With the old configuration, we were at risk of having to execute a multi-day restore if we lost 3 nodes in the cluster with possible HDFS data loss. With the new solution, EMR automatically rebalances the HBase Region Servers to other nodes (and replaces the lost node), and our data stored in S3 isn’t impacted. We can now lose more than 3 nodes and continue processing without interruption. This enables us to run our development environments like DEV and TEST on Spot Instances for savings – and turn these environments off when we don’t need them. Also, because data in S3 is available across all zones in an AWS region, we can create and restore our cluster in another zone in less than 30 minutes. This enables us to meet our cross-zone disaster recovery objective of restoration time in minutes instead of days.</a:t>
            </a:r>
          </a:p>
          <a:p>
            <a:r>
              <a:rPr lang="en-US" sz="2400" dirty="0"/>
              <a:t>Another operational benefit is that the batch load processing is now isolated from the interactive query processing. In our new architecture, this process is run on a separate EMR cluster so there is no impact on query traffic if the bulk load continues into the daytime hours.</a:t>
            </a:r>
          </a:p>
          <a:p>
            <a:r>
              <a:rPr lang="en-US" sz="2400" dirty="0"/>
              <a:t>Lastly, we are able to scale the cluster down over the weekend when usage is very light.</a:t>
            </a:r>
          </a:p>
          <a:p>
            <a:r>
              <a:rPr lang="en-US" sz="2400" b="1" dirty="0"/>
              <a:t>Additional considerations</a:t>
            </a:r>
          </a:p>
          <a:p>
            <a:r>
              <a:rPr lang="en-US" sz="2400" dirty="0"/>
              <a:t>After migrating to our new HBase on EMR cluster, we had to make some changes to our operations as a result of using EMRFS/S3 instead of HDFS.</a:t>
            </a:r>
          </a:p>
          <a:p>
            <a:r>
              <a:rPr lang="en-US" sz="2400" dirty="0"/>
              <a:t>There are certain HBase operations that assume filesystem-like performance from hierarchical directory listings and ‘move’ as an index-update operation, and these operations are significantly slower on S3. For example, the </a:t>
            </a:r>
            <a:r>
              <a:rPr lang="en-US" sz="2400" dirty="0" err="1"/>
              <a:t>HFile</a:t>
            </a:r>
            <a:r>
              <a:rPr lang="en-US" sz="2400" dirty="0"/>
              <a:t> cleaner, which by default runs every 5 minutes, relies on these operations. But using EMRFS and data on S3, it can take more than 5 minutes to traverse all </a:t>
            </a:r>
            <a:r>
              <a:rPr lang="en-US" sz="2400" dirty="0" err="1"/>
              <a:t>HFiles</a:t>
            </a:r>
            <a:r>
              <a:rPr lang="en-US" sz="2400" dirty="0"/>
              <a:t>. We turn this process off, and run it manually during a maintenance window. We also had to increase a few of the timeout settings for management operations related to dropping a table. However, these changes are minor given the benefits to our new architecture.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36</a:t>
            </a:fld>
            <a:endParaRPr lang="en-US" dirty="0"/>
          </a:p>
        </p:txBody>
      </p:sp>
    </p:spTree>
    <p:extLst>
      <p:ext uri="{BB962C8B-B14F-4D97-AF65-F5344CB8AC3E}">
        <p14:creationId xmlns:p14="http://schemas.microsoft.com/office/powerpoint/2010/main" val="245125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Financial Industry Regulatory Authority (FINRA) is a private sector regulator responsible for analyzing 99% of the equities and 65% of the option activity in the US. In order to look for fraud, market manipulation, insider trading, and abuse, FINRA’s technology group has developed a robust set of big data tools in the AWS Cloud to support these activities. One particular application requires low-latency retrieval of items from a data set that contains trillions of records. FINRA analysts use this application to investigate particular sets of related trade activity. FINRA uses Apache </a:t>
            </a:r>
            <a:r>
              <a:rPr lang="en-US" sz="1200" b="0" i="0" kern="1200" dirty="0" err="1">
                <a:solidFill>
                  <a:schemeClr val="tx1"/>
                </a:solidFill>
                <a:effectLst/>
                <a:latin typeface="Amazon Ember Regular" charset="0"/>
                <a:ea typeface="+mn-ea"/>
                <a:cs typeface="+mn-cs"/>
              </a:rPr>
              <a:t>HBase</a:t>
            </a:r>
            <a:r>
              <a:rPr lang="en-US" sz="1200" b="0" i="0" kern="1200" dirty="0">
                <a:solidFill>
                  <a:schemeClr val="tx1"/>
                </a:solidFill>
                <a:effectLst/>
                <a:latin typeface="Amazon Ember Regular" charset="0"/>
                <a:ea typeface="+mn-ea"/>
                <a:cs typeface="+mn-cs"/>
              </a:rPr>
              <a:t> on Amazon EMR, and Amazon S3 as a data lake resulting in cost savings of over 60% over their on-premises solution, and drastically reducing the time needed for recovery or upgrades.</a:t>
            </a:r>
          </a:p>
          <a:p>
            <a:endParaRPr lang="en-US" i="1" dirty="0"/>
          </a:p>
          <a:p>
            <a:r>
              <a:rPr lang="en-US" i="1" dirty="0"/>
              <a:t>John </a:t>
            </a:r>
            <a:r>
              <a:rPr lang="en-US" i="1" dirty="0" err="1"/>
              <a:t>Hitchingham</a:t>
            </a:r>
            <a:r>
              <a:rPr lang="en-US" i="1" dirty="0"/>
              <a:t> is Director of Performance Engineering at FINRA</a:t>
            </a:r>
            <a:endParaRPr lang="en-US" dirty="0"/>
          </a:p>
          <a:p>
            <a:r>
              <a:rPr lang="en-US" dirty="0"/>
              <a:t>The Financial Industry Regulatory Authority (FINRA) is a private sector regulator responsible for analyzing 99% of the equities and 65% of the option activity in the US. In order to look for fraud, market manipulation, insider trading, and abuse, FINRA’s technology group has developed a robust set of big data tools in the AWS Cloud to support these activities.</a:t>
            </a:r>
          </a:p>
          <a:p>
            <a:r>
              <a:rPr lang="en-US" dirty="0"/>
              <a:t>One particular application, which requires low-latency retrieval of items from a data set that contains trillions of records, enables FINRA analysts to investigate particular sets of related trade activity. FINRA’s new architecture for this application, </a:t>
            </a:r>
            <a:r>
              <a:rPr lang="en-US" dirty="0">
                <a:hlinkClick r:id="rId3"/>
              </a:rPr>
              <a:t>Apache </a:t>
            </a:r>
            <a:r>
              <a:rPr lang="en-US" dirty="0" err="1">
                <a:hlinkClick r:id="rId3"/>
              </a:rPr>
              <a:t>HBase</a:t>
            </a:r>
            <a:r>
              <a:rPr lang="en-US" dirty="0"/>
              <a:t> on </a:t>
            </a:r>
            <a:r>
              <a:rPr lang="en-US" dirty="0">
                <a:hlinkClick r:id="rId4"/>
              </a:rPr>
              <a:t>Amazon EMR</a:t>
            </a:r>
            <a:r>
              <a:rPr lang="en-US" dirty="0"/>
              <a:t> using </a:t>
            </a:r>
            <a:r>
              <a:rPr lang="en-US" dirty="0">
                <a:hlinkClick r:id="rId5"/>
              </a:rPr>
              <a:t>Amazon S3 for data storage</a:t>
            </a:r>
            <a:r>
              <a:rPr lang="en-US" dirty="0"/>
              <a:t>, has resulted in cost savings of over 60%, drastically reduced the time for recovery or upgrades, and alleviated resource contention.</a:t>
            </a:r>
          </a:p>
          <a:p>
            <a:r>
              <a:rPr lang="en-US" b="1" dirty="0"/>
              <a:t>Original application architecture</a:t>
            </a:r>
          </a:p>
          <a:p>
            <a:r>
              <a:rPr lang="en-US" dirty="0"/>
              <a:t>Early in the 2 ½ year migration of FINRA’s Market Regulation Portfolio to the AWS Cloud, FINRA developed a system on AWS to replace an on-premises solution that allowed analysts to query this trade activity. This solution provided fast random access across trillions of trade records, which would quickly grow to over 700 TB of data.</a:t>
            </a:r>
          </a:p>
          <a:p>
            <a:r>
              <a:rPr lang="en-US" dirty="0"/>
              <a:t>FINRA selected </a:t>
            </a:r>
            <a:r>
              <a:rPr lang="en-US" dirty="0">
                <a:hlinkClick r:id="rId6"/>
              </a:rPr>
              <a:t>Apache </a:t>
            </a:r>
            <a:r>
              <a:rPr lang="en-US" dirty="0" err="1">
                <a:hlinkClick r:id="rId6"/>
              </a:rPr>
              <a:t>HBase</a:t>
            </a:r>
            <a:r>
              <a:rPr lang="en-US" dirty="0"/>
              <a:t>, which is optimized for random access over large data sets, to store and serve this data. Our initial Apache </a:t>
            </a:r>
            <a:r>
              <a:rPr lang="en-US" dirty="0" err="1"/>
              <a:t>HBase</a:t>
            </a:r>
            <a:r>
              <a:rPr lang="en-US" dirty="0"/>
              <a:t> cluster used a commercial Hadoop distribution running on </a:t>
            </a:r>
            <a:r>
              <a:rPr lang="en-US" dirty="0">
                <a:hlinkClick r:id="rId7"/>
              </a:rPr>
              <a:t>Amazon EC2</a:t>
            </a:r>
            <a:r>
              <a:rPr lang="en-US" dirty="0"/>
              <a:t> with data stored in on-cluster </a:t>
            </a:r>
            <a:r>
              <a:rPr lang="en-US" dirty="0">
                <a:hlinkClick r:id="rId8"/>
              </a:rPr>
              <a:t>HDFS</a:t>
            </a:r>
            <a:r>
              <a:rPr lang="en-US" dirty="0"/>
              <a:t>. To hold 700 TB of compressed data with 3x replication for HDFS, we required over 2 PB of storage on the cluster with 60 hs1.8xlarge instances. We updated our </a:t>
            </a:r>
            <a:r>
              <a:rPr lang="en-US" dirty="0" err="1"/>
              <a:t>HBase</a:t>
            </a:r>
            <a:r>
              <a:rPr lang="en-US" dirty="0"/>
              <a:t> table after the market close each day using the </a:t>
            </a:r>
            <a:r>
              <a:rPr lang="en-US" dirty="0" err="1">
                <a:hlinkClick r:id="rId9"/>
              </a:rPr>
              <a:t>HBase</a:t>
            </a:r>
            <a:r>
              <a:rPr lang="en-US" dirty="0">
                <a:hlinkClick r:id="rId9"/>
              </a:rPr>
              <a:t> bulk load API operation</a:t>
            </a:r>
            <a:r>
              <a:rPr lang="en-US" dirty="0"/>
              <a:t>, which leverages Apache Hadoop </a:t>
            </a:r>
            <a:r>
              <a:rPr lang="en-US" dirty="0" err="1"/>
              <a:t>MapReduce</a:t>
            </a:r>
            <a:r>
              <a:rPr lang="en-US" dirty="0"/>
              <a:t>. This provided a simple, performant way to load billions of records each night.</a:t>
            </a:r>
          </a:p>
          <a:p>
            <a:r>
              <a:rPr lang="en-US" dirty="0"/>
              <a:t>FINRA’s analysts were thrilled with the performance–queries that took minutes and hours to run on the old on-premises system now returned in sub-seconds to minutes with Apache </a:t>
            </a:r>
            <a:r>
              <a:rPr lang="en-US" dirty="0" err="1"/>
              <a:t>HBase</a:t>
            </a:r>
            <a:r>
              <a:rPr lang="en-US" dirty="0"/>
              <a:t>. However, there were several operational challenges with our new system:</a:t>
            </a:r>
          </a:p>
          <a:p>
            <a:r>
              <a:rPr lang="en-US" b="1" dirty="0"/>
              <a:t>Disaster recovery: </a:t>
            </a:r>
            <a:r>
              <a:rPr lang="en-US" dirty="0"/>
              <a:t>Because of the data size (700+ TB), it would take us days to move this data and restore our cluster in the event of a failure. This would also apply if we needed to restore our cluster in another Availability Zone, in the event of problems in a single zone.</a:t>
            </a:r>
          </a:p>
          <a:p>
            <a:r>
              <a:rPr lang="en-US" b="1" dirty="0"/>
              <a:t>Resource contention: </a:t>
            </a:r>
            <a:r>
              <a:rPr lang="en-US" dirty="0"/>
              <a:t>Sometimes the batch load processing started late due to upstream data availability, which runs up against the window where users are executing their queries. This impacted query performance, and balancing these workflows on the same cluster proved challenging.</a:t>
            </a:r>
          </a:p>
          <a:p>
            <a:r>
              <a:rPr lang="en-US" b="1" dirty="0"/>
              <a:t>Cluster maintenance: </a:t>
            </a:r>
            <a:r>
              <a:rPr lang="en-US" dirty="0"/>
              <a:t>Upgrading Apache </a:t>
            </a:r>
            <a:r>
              <a:rPr lang="en-US" dirty="0" err="1"/>
              <a:t>HBase</a:t>
            </a:r>
            <a:r>
              <a:rPr lang="en-US" dirty="0"/>
              <a:t> and other components on the cluster was difficult. Creating new, parallel clusters sized for the data volume was cost prohibitive and doing rolling updates were operationally risky and time-consuming from rebalancing over 2 PB of HDFS blocks.</a:t>
            </a:r>
          </a:p>
          <a:p>
            <a:r>
              <a:rPr lang="en-US" b="1" dirty="0"/>
              <a:t>Cost: </a:t>
            </a:r>
            <a:r>
              <a:rPr lang="en-US" dirty="0"/>
              <a:t>Because we had to combine storage and compute by using on-cluster HDFS for our storage, we were paying for compute capacity that was nearly idle most of the time. It was just being used to store our data.</a:t>
            </a:r>
          </a:p>
          <a:p>
            <a:r>
              <a:rPr lang="en-US" b="1" dirty="0"/>
              <a:t>Decoupling storage and compute for </a:t>
            </a:r>
            <a:r>
              <a:rPr lang="en-US" b="1" dirty="0" err="1"/>
              <a:t>HBase</a:t>
            </a:r>
            <a:endParaRPr lang="en-US" b="1" dirty="0"/>
          </a:p>
          <a:p>
            <a:r>
              <a:rPr lang="en-US" dirty="0"/>
              <a:t>Elsewhere in FINRA’s portfolio of analytic applications in AWS, we increasingly used an architecture that separated storage from compute. FINRA stores data on </a:t>
            </a:r>
            <a:r>
              <a:rPr lang="en-US" dirty="0">
                <a:hlinkClick r:id="rId10"/>
              </a:rPr>
              <a:t>Amazon S3</a:t>
            </a:r>
            <a:r>
              <a:rPr lang="en-US" dirty="0"/>
              <a:t> for low cost, durable, scalable storage and uses </a:t>
            </a:r>
            <a:r>
              <a:rPr lang="en-US" dirty="0">
                <a:hlinkClick r:id="rId11"/>
              </a:rPr>
              <a:t>Amazon EMR</a:t>
            </a:r>
            <a:r>
              <a:rPr lang="en-US" dirty="0"/>
              <a:t> for scalable compute workloads using Hive, </a:t>
            </a:r>
            <a:r>
              <a:rPr lang="en-US" dirty="0">
                <a:hlinkClick r:id="rId12"/>
              </a:rPr>
              <a:t>Presto</a:t>
            </a:r>
            <a:r>
              <a:rPr lang="en-US" dirty="0"/>
              <a:t>, and </a:t>
            </a:r>
            <a:r>
              <a:rPr lang="en-US" dirty="0">
                <a:hlinkClick r:id="rId13"/>
              </a:rPr>
              <a:t>Spark</a:t>
            </a:r>
            <a:r>
              <a:rPr lang="en-US" dirty="0"/>
              <a:t>. With EMR and </a:t>
            </a:r>
            <a:r>
              <a:rPr lang="en-US" dirty="0">
                <a:hlinkClick r:id="rId14"/>
              </a:rPr>
              <a:t>EMRFS</a:t>
            </a:r>
            <a:r>
              <a:rPr lang="en-US" dirty="0"/>
              <a:t>, these engines can directly query data in S3 as if it were stored in HDFS. This has several advantages, including eliminating the need to load data into on-cluster HDFS, </a:t>
            </a:r>
            <a:r>
              <a:rPr lang="en-US" dirty="0" err="1"/>
              <a:t>checkpointing</a:t>
            </a:r>
            <a:r>
              <a:rPr lang="en-US" dirty="0"/>
              <a:t> processing to keep job state during possible Amazon EC2 Spot Instance loss, and having our data durable and available across zones with no extra management.</a:t>
            </a:r>
          </a:p>
          <a:p>
            <a:r>
              <a:rPr lang="en-US" dirty="0"/>
              <a:t>We wondered if it would be possible to leverage EMR to run </a:t>
            </a:r>
            <a:r>
              <a:rPr lang="en-US" dirty="0" err="1"/>
              <a:t>HBase</a:t>
            </a:r>
            <a:r>
              <a:rPr lang="en-US" dirty="0"/>
              <a:t> with storage on S3 instead of in HDFS. With the new support for </a:t>
            </a:r>
            <a:r>
              <a:rPr lang="en-US" dirty="0">
                <a:hlinkClick r:id="rId5"/>
              </a:rPr>
              <a:t>using S3 as a storage layer with </a:t>
            </a:r>
            <a:r>
              <a:rPr lang="en-US" dirty="0" err="1">
                <a:hlinkClick r:id="rId5"/>
              </a:rPr>
              <a:t>HBase</a:t>
            </a:r>
            <a:r>
              <a:rPr lang="en-US" dirty="0">
                <a:hlinkClick r:id="rId5"/>
              </a:rPr>
              <a:t> on EMR</a:t>
            </a:r>
            <a:r>
              <a:rPr lang="en-US" dirty="0"/>
              <a:t>, we were excited to work with AWS on evaluating this new architecture for our cluster. With this new configuration, </a:t>
            </a:r>
            <a:r>
              <a:rPr lang="en-US" dirty="0" err="1"/>
              <a:t>HBase</a:t>
            </a:r>
            <a:r>
              <a:rPr lang="en-US" dirty="0"/>
              <a:t> uses S3 to store table data and metadata, and still uses a small footprint in HDFS to store the </a:t>
            </a:r>
            <a:r>
              <a:rPr lang="en-US" dirty="0" err="1"/>
              <a:t>HBase</a:t>
            </a:r>
            <a:r>
              <a:rPr lang="en-US" dirty="0"/>
              <a:t> write-ahead log. In addition to the </a:t>
            </a:r>
            <a:r>
              <a:rPr lang="en-US" dirty="0" err="1"/>
              <a:t>HBase</a:t>
            </a:r>
            <a:r>
              <a:rPr lang="en-US" dirty="0"/>
              <a:t> Region Server in-memory cache, EMR configures the </a:t>
            </a:r>
            <a:r>
              <a:rPr lang="en-US" dirty="0" err="1"/>
              <a:t>HBase</a:t>
            </a:r>
            <a:r>
              <a:rPr lang="en-US" dirty="0"/>
              <a:t> bucket cache to cache data on the local disks of each node, giving faster read performance than directly accessing S3 for each request.</a:t>
            </a:r>
          </a:p>
          <a:p>
            <a:r>
              <a:rPr lang="en-US" dirty="0"/>
              <a:t>It was simple to migrate from our old cluster to </a:t>
            </a:r>
            <a:r>
              <a:rPr lang="en-US" dirty="0" err="1"/>
              <a:t>HBase</a:t>
            </a:r>
            <a:r>
              <a:rPr lang="en-US" dirty="0"/>
              <a:t> on S3. We exported an </a:t>
            </a:r>
            <a:r>
              <a:rPr lang="en-US" dirty="0" err="1">
                <a:hlinkClick r:id="rId15"/>
              </a:rPr>
              <a:t>HBase</a:t>
            </a:r>
            <a:r>
              <a:rPr lang="en-US" dirty="0">
                <a:hlinkClick r:id="rId15"/>
              </a:rPr>
              <a:t> snapshot</a:t>
            </a:r>
            <a:r>
              <a:rPr lang="en-US" dirty="0"/>
              <a:t> from our old cluster and stored it on S3, which included both the table metadata and actual data. Next, we quickly started an EMR cluster with </a:t>
            </a:r>
            <a:r>
              <a:rPr lang="en-US" dirty="0" err="1"/>
              <a:t>HBase</a:t>
            </a:r>
            <a:r>
              <a:rPr lang="en-US" dirty="0"/>
              <a:t>, and configured our snapshot directory on S3 as the </a:t>
            </a:r>
            <a:r>
              <a:rPr lang="en-US" dirty="0" err="1"/>
              <a:t>HBase</a:t>
            </a:r>
            <a:r>
              <a:rPr lang="en-US" dirty="0"/>
              <a:t> root directory. Because we were moving from an older version of </a:t>
            </a:r>
            <a:r>
              <a:rPr lang="en-US" dirty="0" err="1"/>
              <a:t>HBase</a:t>
            </a:r>
            <a:r>
              <a:rPr lang="en-US" dirty="0"/>
              <a:t>, we also upgraded the file format and performed a major compaction of the data after the </a:t>
            </a:r>
            <a:r>
              <a:rPr lang="en-US" dirty="0" err="1"/>
              <a:t>HBase</a:t>
            </a:r>
            <a:r>
              <a:rPr lang="en-US" dirty="0"/>
              <a:t> on S3 cluster was brought up for the first time. These latter steps were unique to our upgrade situation, and would not need to be performed if migrating from a newer version of </a:t>
            </a:r>
            <a:r>
              <a:rPr lang="en-US" dirty="0" err="1"/>
              <a:t>HBase</a:t>
            </a:r>
            <a:r>
              <a:rPr lang="en-US" dirty="0"/>
              <a:t> on an already-compacted data set.</a:t>
            </a:r>
          </a:p>
          <a:p>
            <a:r>
              <a:rPr lang="en-US" b="1" dirty="0"/>
              <a:t>Advantages to running </a:t>
            </a:r>
            <a:r>
              <a:rPr lang="en-US" b="1" dirty="0" err="1"/>
              <a:t>HBase</a:t>
            </a:r>
            <a:r>
              <a:rPr lang="en-US" b="1" dirty="0"/>
              <a:t> on S3</a:t>
            </a:r>
          </a:p>
          <a:p>
            <a:r>
              <a:rPr lang="en-US" dirty="0"/>
              <a:t>Without the need to transfer our dataset to HDFS, we were able to launch a new </a:t>
            </a:r>
            <a:r>
              <a:rPr lang="en-US" dirty="0" err="1"/>
              <a:t>HBase</a:t>
            </a:r>
            <a:r>
              <a:rPr lang="en-US" dirty="0"/>
              <a:t> cluster on EMR and be ready to accept queries in less than 30 minutes because the data (</a:t>
            </a:r>
            <a:r>
              <a:rPr lang="en-US" dirty="0" err="1"/>
              <a:t>HFiles</a:t>
            </a:r>
            <a:r>
              <a:rPr lang="en-US" dirty="0"/>
              <a:t>) stays on S3. This would have taken almost two days on our old cluster, due to the transfer time of moving 700 TB of data from S3 to HDFS, before we could even run a query.</a:t>
            </a:r>
          </a:p>
          <a:p>
            <a:r>
              <a:rPr lang="en-US" dirty="0"/>
              <a:t>Also, with the storage offloaded to S3, we can pick the EC2 instance types that are right for our compute requirements instead of being constrained by instance types that have sufficient disk space for HDFS. Instead of the storage-optimized 60 hs1.8xlarge nodes (or the newer d2.8xlarge nodes), we were able to save significant costs by switching to 100 m3.2xlarge nodes. Also, we only need to store and pay for 1x of the data in S3. When we ran our application’s query benchmark against the cluster, we saw no degradation in concurrency. Query response time for our workload was slightly slower but still acceptable, with most queries returning in less than 3 seconds.</a:t>
            </a:r>
          </a:p>
          <a:p>
            <a:r>
              <a:rPr lang="en-US" dirty="0"/>
              <a:t>In addition, </a:t>
            </a:r>
            <a:r>
              <a:rPr lang="en-US" dirty="0" err="1"/>
              <a:t>HBase</a:t>
            </a:r>
            <a:r>
              <a:rPr lang="en-US" dirty="0"/>
              <a:t> on S3 gives us increased resiliency. With the old configuration, we were at risk of having to execute a multi-day restore if we lost 3 nodes in the cluster with possible HDFS data loss. With the new solution, EMR automatically rebalances the </a:t>
            </a:r>
            <a:r>
              <a:rPr lang="en-US" dirty="0" err="1"/>
              <a:t>HBase</a:t>
            </a:r>
            <a:r>
              <a:rPr lang="en-US" dirty="0"/>
              <a:t> Region Servers to other nodes (and replaces the lost node), and our data stored in S3 isn’t impacted. We can now lose more than 3 nodes and continue processing without interruption. This enables us to run our development environments like DEV and TEST on Spot Instances for savings – and turn these environments off when we don’t need them. Also, because data in S3 is available across all zones in an AWS region, we can create and restore our cluster in another zone in less than 30 minutes. This enables us to meet our cross-zone disaster recovery objective of restoration time in minutes instead of days.</a:t>
            </a:r>
          </a:p>
          <a:p>
            <a:r>
              <a:rPr lang="en-US" dirty="0"/>
              <a:t>Another operational benefit is that the batch load processing is now isolated from the interactive query processing. In our new architecture, this process is run on a separate EMR cluster so there is no impact on query traffic if the bulk load continues into the daytime hours.</a:t>
            </a:r>
          </a:p>
          <a:p>
            <a:r>
              <a:rPr lang="en-US" dirty="0"/>
              <a:t>Lastly, we are able to scale the cluster down over the weekend when usage is very light.</a:t>
            </a:r>
          </a:p>
          <a:p>
            <a:r>
              <a:rPr lang="en-US" b="1" dirty="0"/>
              <a:t>Additional considerations</a:t>
            </a:r>
          </a:p>
          <a:p>
            <a:r>
              <a:rPr lang="en-US" dirty="0"/>
              <a:t>After migrating to our new </a:t>
            </a:r>
            <a:r>
              <a:rPr lang="en-US" dirty="0" err="1"/>
              <a:t>HBase</a:t>
            </a:r>
            <a:r>
              <a:rPr lang="en-US" dirty="0"/>
              <a:t> on EMR cluster, we had to make some changes to our operations as a result of using EMRFS/S3 instead of HDFS.</a:t>
            </a:r>
          </a:p>
          <a:p>
            <a:r>
              <a:rPr lang="en-US" dirty="0"/>
              <a:t>There are certain </a:t>
            </a:r>
            <a:r>
              <a:rPr lang="en-US" dirty="0" err="1"/>
              <a:t>HBase</a:t>
            </a:r>
            <a:r>
              <a:rPr lang="en-US" dirty="0"/>
              <a:t> operations that assume </a:t>
            </a:r>
            <a:r>
              <a:rPr lang="en-US" dirty="0" err="1"/>
              <a:t>filesystem</a:t>
            </a:r>
            <a:r>
              <a:rPr lang="en-US" dirty="0"/>
              <a:t>-like performance from hierarchical directory listings and ‘move’ as an index-update operation, and these operations are significantly slower on S3. For example, the </a:t>
            </a:r>
            <a:r>
              <a:rPr lang="en-US" dirty="0" err="1"/>
              <a:t>HFile</a:t>
            </a:r>
            <a:r>
              <a:rPr lang="en-US" dirty="0"/>
              <a:t> cleaner, which by default runs every 5 minutes, relies on these operations. But using EMRFS and data on S3, it can take more than 5 minutes to traverse all </a:t>
            </a:r>
            <a:r>
              <a:rPr lang="en-US" dirty="0" err="1"/>
              <a:t>HFiles</a:t>
            </a:r>
            <a:r>
              <a:rPr lang="en-US" dirty="0"/>
              <a:t>. We turn this process off, and run it manually during a maintenance window. We also had to increase a few of the timeout settings for management operations related to dropping a table. However, these changes are minor given the benefits to our new architecture.</a:t>
            </a:r>
          </a:p>
          <a:p>
            <a:r>
              <a:rPr lang="en-US" b="1" dirty="0"/>
              <a:t>Conclusion</a:t>
            </a:r>
          </a:p>
          <a:p>
            <a:r>
              <a:rPr lang="en-US" dirty="0"/>
              <a:t>By migrating to </a:t>
            </a:r>
            <a:r>
              <a:rPr lang="en-US" dirty="0" err="1"/>
              <a:t>HBase</a:t>
            </a:r>
            <a:r>
              <a:rPr lang="en-US" dirty="0"/>
              <a:t> on EMR using S3 for storage, we have been able to lower our costs by 60%. Additionally, we have decreased operational complexity, increased durability and availability, and have created a more scalable architecture. Overall, </a:t>
            </a:r>
            <a:r>
              <a:rPr lang="en-US" dirty="0" err="1"/>
              <a:t>HBase</a:t>
            </a:r>
            <a:r>
              <a:rPr lang="en-US" dirty="0"/>
              <a:t> on S3 has been a great success for us.</a:t>
            </a:r>
          </a:p>
          <a:p>
            <a:r>
              <a:rPr lang="en-US" dirty="0"/>
              <a:t>https://aws.amazon.com/blogs/big-data/low-latency-access-on-trillions-of-records-finras-architecture-using-apache-hbase-on-amazon-emr-with-amazon-s3/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99187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analyst view on where AWS fits for big data. </a:t>
            </a:r>
          </a:p>
          <a:p>
            <a:endParaRPr lang="en-US" dirty="0"/>
          </a:p>
          <a:p>
            <a:r>
              <a:rPr lang="en-US" dirty="0"/>
              <a:t>The report is available for download here: https://</a:t>
            </a:r>
            <a:r>
              <a:rPr lang="en-US" dirty="0" err="1"/>
              <a:t>pages.awscloud.com</a:t>
            </a:r>
            <a:r>
              <a:rPr lang="en-US" dirty="0"/>
              <a:t>/Forrester-Wave-Cloud-HadoopSpark-Platforms-Q1-2019.html?trk=</a:t>
            </a:r>
            <a:r>
              <a:rPr lang="en-US" dirty="0" err="1"/>
              <a:t>ar_card</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3902574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dirty="0">
                <a:solidFill>
                  <a:schemeClr val="tx1"/>
                </a:solidFill>
                <a:effectLst/>
                <a:latin typeface="Amazon Ember Regular" charset="0"/>
                <a:ea typeface="+mn-ea"/>
                <a:cs typeface="+mn-cs"/>
              </a:rPr>
              <a:t>Amazon Redshift has the most customers and is proven for large data warehouse deployments. Tens of thousands of customers collectively process over two exabytes of data every day with Redshift. Customers such as Comcast, Georgia Pacific, Workday, Yelp, Nielson, Fannie Mae and Warner Brothers presented their stories with us at </a:t>
            </a:r>
            <a:r>
              <a:rPr lang="en-US" sz="2000" b="0" i="0" u="none" strike="noStrike" kern="1200" dirty="0" err="1">
                <a:solidFill>
                  <a:schemeClr val="tx1"/>
                </a:solidFill>
                <a:effectLst/>
                <a:latin typeface="Amazon Ember Regular" charset="0"/>
                <a:ea typeface="+mn-ea"/>
                <a:cs typeface="+mn-cs"/>
              </a:rPr>
              <a:t>re:Invent</a:t>
            </a:r>
            <a:r>
              <a:rPr lang="en-US" sz="2000" b="0" i="0" u="none" strike="noStrike" kern="1200" dirty="0">
                <a:solidFill>
                  <a:schemeClr val="tx1"/>
                </a:solidFill>
                <a:effectLst/>
                <a:latin typeface="Amazon Ember Regular" charset="0"/>
                <a:ea typeface="+mn-ea"/>
                <a:cs typeface="+mn-cs"/>
              </a:rPr>
              <a:t> 2019. For use cases involving hundreds of terabytes of data or more, Redshift is the proven solution for analytics at scale.</a:t>
            </a:r>
          </a:p>
          <a:p>
            <a:r>
              <a:rPr lang="en-US" sz="2000" b="1" i="0" u="none" strike="noStrike" kern="1200" dirty="0">
                <a:solidFill>
                  <a:schemeClr val="tx1"/>
                </a:solidFill>
                <a:effectLst/>
                <a:latin typeface="Amazon Ember Regular" charset="0"/>
                <a:ea typeface="+mn-ea"/>
                <a:cs typeface="+mn-cs"/>
              </a:rPr>
              <a:t>DATA LAKE &amp; AWS INTEGRATION: </a:t>
            </a:r>
            <a:r>
              <a:rPr lang="en-US" sz="2000" b="0" i="0" u="none" strike="noStrike" kern="1200" dirty="0">
                <a:solidFill>
                  <a:schemeClr val="tx1"/>
                </a:solidFill>
                <a:effectLst/>
                <a:latin typeface="Amazon Ember Regular" charset="0"/>
                <a:ea typeface="+mn-ea"/>
                <a:cs typeface="+mn-cs"/>
              </a:rPr>
              <a:t>As we’ve already discussed, adopting a data lake based architecture for your analytics will help you tap into all your data. You can take advantage of, or be ready to evolve to data lake, data sharing, real-time analytics, ML/AI use cases without re-architecture because Redshift is fully integrated with your data lake. And the only cloud DW that allows you to analyze any size of data in your Amazon S3 data lake with no loading, duplication, or ETL required. Transforming data and moving it into your data warehouse isn’t easy. The ability to include data from your data lake in reports and dashboards makes it much easier to deliver the insights your business needs. Redshift allows you to do just that. You can query data in your exabyte-scale data lake alone or in combination with your data warehouse data. Additionally, Redshift is part of the AWS Analytics portfolio of products, so you use the best analytical engine for the job. You can run memory-intensive queries using Amazon Redshift, ad-hoc and interactive queries using Amazon Athena, ML workloads using Amazon SageMaker, or other analytics workloads you may need in the future.</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BEST PERFORMANCE: </a:t>
            </a:r>
            <a:r>
              <a:rPr lang="en-US" sz="2000" b="0" i="0" u="none" strike="noStrike" kern="1200" dirty="0">
                <a:solidFill>
                  <a:schemeClr val="tx1"/>
                </a:solidFill>
                <a:effectLst/>
                <a:latin typeface="Amazon Ember Regular" charset="0"/>
                <a:ea typeface="+mn-ea"/>
                <a:cs typeface="+mn-cs"/>
              </a:rPr>
              <a:t>Redshift is the world’s fastest DWH, and it keeps getting faster. Continuous performance improvements and optimizations has made up to 3x faster than other cloud data warehouses, and this will increase with the upcoming release of AQUA. This is possible because of the lessons learned from processing over two exabytes of customer data every day. Redshift’s hybrid architecture has also accelerated performance - shared storage provides the ability to scale to unlimited concurrency, while Redshift’s on-instance storage provides low latency access to data that can’t be achieved any other way. Our unique combination of both strategies provides Redshift’s best- in-class performance today and leaves room for continued performance improvements tomorrow.</a:t>
            </a:r>
            <a:br>
              <a:rPr lang="en-US" sz="2000" b="0" i="0" u="none" strike="noStrike" kern="1200" dirty="0">
                <a:solidFill>
                  <a:schemeClr val="tx1"/>
                </a:solidFill>
                <a:effectLst/>
                <a:latin typeface="Amazon Ember Regular" charset="0"/>
                <a:ea typeface="+mn-ea"/>
                <a:cs typeface="+mn-cs"/>
              </a:rPr>
            </a:br>
            <a:r>
              <a:rPr lang="en-US" sz="2000" b="1" i="0" u="none" strike="noStrike" kern="1200" dirty="0">
                <a:solidFill>
                  <a:schemeClr val="tx1"/>
                </a:solidFill>
                <a:effectLst/>
                <a:latin typeface="Amazon Ember Regular" charset="0"/>
                <a:ea typeface="+mn-ea"/>
                <a:cs typeface="+mn-cs"/>
              </a:rPr>
              <a:t>MOST SCALABLE: </a:t>
            </a:r>
            <a:r>
              <a:rPr lang="en-US" sz="2000" b="0" i="0" u="none" strike="noStrike" kern="1200" dirty="0">
                <a:solidFill>
                  <a:schemeClr val="tx1"/>
                </a:solidFill>
                <a:effectLst/>
                <a:latin typeface="Amazon Ember Regular" charset="0"/>
                <a:ea typeface="+mn-ea"/>
                <a:cs typeface="+mn-cs"/>
              </a:rPr>
              <a:t>Redshift clusters scale from 160 GB to 2 PB of storage, resizing is completely managed by AWS, and there's no limit to how often, or by how much a cluster can scale. Concurrency Scaling automatically deploys compute resources when needed to handle thousands of concurrent users and queries. You can also scale to exabytes of data with your Amazon S3 data lake by querying it directly without needing to load it into the DWH, (with the Amazon Spectrum feature that’s built into Redshift).</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SECURE: </a:t>
            </a:r>
            <a:r>
              <a:rPr lang="en-US" sz="2000" b="0" i="0" u="none" strike="noStrike" kern="1200" dirty="0">
                <a:solidFill>
                  <a:schemeClr val="tx1"/>
                </a:solidFill>
                <a:effectLst/>
                <a:latin typeface="Amazon Ember Regular" charset="0"/>
                <a:ea typeface="+mn-ea"/>
                <a:cs typeface="+mn-cs"/>
              </a:rPr>
              <a:t>AWS has comprehensive security capabilities to satisfy the most demanding requirements, and Amazon Redshift provides better security out-of-the-box at no extra cost. Redshift customers can encrypt data at rest and in transit using hardware-accelerated AES-256 and SSL, isolate clusters using Amazon VPC, and manage keys using AWS Key Management Service (KMS) and hardware security modules (HSMs). Redshift by default is compliant with SOC1, SOC2, SOC3, PCI DSS Level 1 requirements, DoD, ISO, FedRAMP, and HIPAA.</a:t>
            </a:r>
          </a:p>
          <a:p>
            <a:r>
              <a:rPr lang="en-US" sz="2000" b="0" i="0" u="none" strike="noStrike" kern="1200" dirty="0">
                <a:solidFill>
                  <a:schemeClr val="tx1"/>
                </a:solidFill>
                <a:effectLst/>
                <a:latin typeface="Amazon Ember Regular" charset="0"/>
                <a:ea typeface="+mn-ea"/>
                <a:cs typeface="+mn-cs"/>
              </a:rPr>
              <a:t> </a:t>
            </a:r>
          </a:p>
          <a:p>
            <a:r>
              <a:rPr lang="en-US" sz="2000" b="1" i="0" u="none" strike="noStrike" kern="1200" dirty="0">
                <a:solidFill>
                  <a:schemeClr val="tx1"/>
                </a:solidFill>
                <a:effectLst/>
                <a:latin typeface="Amazon Ember Regular" charset="0"/>
                <a:ea typeface="+mn-ea"/>
                <a:cs typeface="+mn-cs"/>
              </a:rPr>
              <a:t>COST-EFFECTIVE: </a:t>
            </a:r>
            <a:r>
              <a:rPr lang="en-US" sz="2000" b="0" i="0" u="none" strike="noStrike" kern="1200" dirty="0">
                <a:solidFill>
                  <a:schemeClr val="tx1"/>
                </a:solidFill>
                <a:effectLst/>
                <a:latin typeface="Amazon Ember Regular" charset="0"/>
                <a:ea typeface="+mn-ea"/>
                <a:cs typeface="+mn-cs"/>
              </a:rPr>
              <a:t>Redshift delivers three things that we customers consistently tell us matter the most when it comes to cost: 1/Usage-based pricing instead of license-based pricing, so that you can get started easily: Smart small at just $0.25 per hour. Scale to 1TB for just under $1,000/TB/year, 2/great value as you scale their data warehouse, it’s the only DW that provides reserved instances, which save up to 75% compared to on-demand prices when you commit to using Amazon Redshift for a 1 or 3 year term. As the size of data grows, infrequently accessed data can be stored cost-effectively in Amazon S3 and still be queried with Amazon Redshift. And 3/predictable month-to-month spend with no hidden charges and surprises: Unlike other cloud DWs where you need premium versions for additional enterprise capabilities, Redshift’s pricing includes built-in security, data compression, backup storage, and data transfer. Redshift also provides predictability in month-to-month cost even when you have unpredictable or highly concurrent workloads. Each Redshift cluster earns up to an hour of free concurrency scaling credits per day, which can be used to offset the cost of the transient clusters that are automatically added to handle high concurrency.</a:t>
            </a:r>
          </a:p>
          <a:p>
            <a:r>
              <a:rPr lang="en-US" sz="2000" b="1" i="0" u="none" strike="noStrike" kern="1200" dirty="0">
                <a:solidFill>
                  <a:schemeClr val="tx1"/>
                </a:solidFill>
                <a:effectLst/>
                <a:latin typeface="Amazon Ember Regular" charset="0"/>
                <a:ea typeface="+mn-ea"/>
                <a:cs typeface="+mn-cs"/>
              </a:rPr>
              <a:t> </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Other benefits:</a:t>
            </a:r>
          </a:p>
          <a:p>
            <a:r>
              <a:rPr lang="en-US" sz="2000" b="1" i="0" u="none" strike="noStrike" kern="1200" dirty="0">
                <a:solidFill>
                  <a:schemeClr val="tx1"/>
                </a:solidFill>
                <a:effectLst/>
                <a:latin typeface="Amazon Ember Regular" charset="0"/>
                <a:ea typeface="+mn-ea"/>
                <a:cs typeface="+mn-cs"/>
              </a:rPr>
              <a:t>FULLY MANAGED: </a:t>
            </a:r>
            <a:r>
              <a:rPr lang="en-US" sz="2000" b="0" i="0" u="none" strike="noStrike" kern="1200" dirty="0">
                <a:solidFill>
                  <a:schemeClr val="tx1"/>
                </a:solidFill>
                <a:effectLst/>
                <a:latin typeface="Amazon Ember Regular" charset="0"/>
                <a:ea typeface="+mn-ea"/>
                <a:cs typeface="+mn-cs"/>
              </a:rPr>
              <a:t>Redshift is simple to set up and operate, and most administrative tasks are automated, such as backup and replication. Redshift has automated backups, is fault tolerant, and provides flexible querying. Redshift automatically performs maintenance tasks like VACUUM and ANALYSE, automatically chooses table distribution styles, adds clusters as concurrency increases, and optimizes queries. If you are experienced in tuning and administering data warehouses you also have the option to take more control when they need to because Redshift provides advanced workload management, query monitoring rules, and detailed monitoring metrics that allow you to tune your workload to meet your performance needs. New capabilities are released transparently, eliminating the need to schedule and apply upgrades and patches. </a:t>
            </a:r>
          </a:p>
          <a:p>
            <a:r>
              <a:rPr lang="en-US" sz="2000" b="0" i="0" u="none" strike="noStrike" kern="1200" dirty="0">
                <a:solidFill>
                  <a:schemeClr val="tx1"/>
                </a:solidFill>
                <a:effectLst/>
                <a:latin typeface="Amazon Ember Regular" charset="0"/>
                <a:ea typeface="+mn-ea"/>
                <a:cs typeface="+mn-cs"/>
              </a:rPr>
              <a:t> </a:t>
            </a:r>
          </a:p>
          <a:p>
            <a:r>
              <a:rPr lang="en-US" sz="2000" b="0" i="0" u="none" strike="noStrike" kern="1200" dirty="0">
                <a:solidFill>
                  <a:schemeClr val="tx1"/>
                </a:solidFill>
                <a:effectLst/>
                <a:latin typeface="Amazon Ember Regular" charset="0"/>
                <a:ea typeface="+mn-ea"/>
                <a:cs typeface="+mn-cs"/>
              </a:rPr>
              <a:t>You can also enhance Redshift with a wide network of partners that provide industry-leading tools and experts for loading, transforming, and visualizing data. </a:t>
            </a:r>
            <a:r>
              <a:rPr lang="en-US" sz="2000" b="0" i="0" u="sng" strike="noStrike" kern="1200" dirty="0">
                <a:solidFill>
                  <a:schemeClr val="tx1"/>
                </a:solidFill>
                <a:effectLst/>
                <a:latin typeface="Amazon Ember Regular" charset="0"/>
                <a:ea typeface="+mn-ea"/>
                <a:cs typeface="+mn-cs"/>
                <a:hlinkClick r:id="rId3"/>
              </a:rPr>
              <a:t>https://aws.amazon.com/redshift/partners/</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Find out more about Redshift features here: </a:t>
            </a:r>
            <a:r>
              <a:rPr lang="en-US" sz="2000" b="0" i="0" u="sng" strike="noStrike" kern="1200" dirty="0">
                <a:solidFill>
                  <a:schemeClr val="tx1"/>
                </a:solidFill>
                <a:effectLst/>
                <a:latin typeface="Amazon Ember Regular" charset="0"/>
                <a:ea typeface="+mn-ea"/>
                <a:cs typeface="+mn-cs"/>
                <a:hlinkClick r:id="rId4"/>
              </a:rPr>
              <a:t>https://aws.amazon.com/redshift/features/</a:t>
            </a:r>
            <a:endParaRPr lang="en-US" sz="2000" b="0" i="0" u="none" strike="noStrike" kern="1200" dirty="0">
              <a:solidFill>
                <a:schemeClr val="tx1"/>
              </a:solidFill>
              <a:effectLst/>
              <a:latin typeface="Amazon Ember Regular" charset="0"/>
              <a:ea typeface="+mn-ea"/>
              <a:cs typeface="+mn-cs"/>
            </a:endParaRPr>
          </a:p>
          <a:p>
            <a:r>
              <a:rPr lang="en-US" sz="2000" b="0" i="0" u="none" strike="noStrike" kern="1200" dirty="0">
                <a:solidFill>
                  <a:schemeClr val="tx1"/>
                </a:solidFill>
                <a:effectLst/>
                <a:latin typeface="Amazon Ember Regular" charset="0"/>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378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We hear from companies all the time  that they are looking to extract more value from their data but struggle to capture, store, and analyze all the data generated by today’s modern and digital businesses. Data is growing exponentially, coming from new sources, is increasingly diverse, and needs to be securely accessed and analyzed by any number of applications and people.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Data is the core behind every business and every decision.  Gartner states the # 1 technology area where CIOs are increasing investment is ‘Business intelligence or data analytics solution’ (45% of CIOs are increasing investment and only 1% are decreasing investment). The same report shows 63% of CEOs say they are likely to make a change to the business model over the next two years, and performing analytics prior to, during and after changes of this magnitude is crucial. It is paramount to measure return on investment for digital activities. If you aren't measuring it, "you're not taking it seriously."</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17671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Pfizer is one of the world’s largest pharmaceutical companies, with revenue of $53.6 billion in 2018</a:t>
            </a:r>
          </a:p>
        </p:txBody>
      </p:sp>
      <p:sp>
        <p:nvSpPr>
          <p:cNvPr id="4" name="Slide Number Placeholder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122500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Scholastic</a:t>
            </a:r>
            <a:r>
              <a:rPr lang="en-US" dirty="0"/>
              <a:t>, the New York based company founded in 1920, is the world’s largest publisher of children’s books. </a:t>
            </a:r>
            <a:r>
              <a:rPr lang="en-US" sz="1920" b="0" i="0" kern="1200" dirty="0">
                <a:solidFill>
                  <a:schemeClr val="tx1"/>
                </a:solidFill>
                <a:effectLst/>
                <a:latin typeface="Amazon Ember Regular" charset="0"/>
                <a:ea typeface="+mn-ea"/>
                <a:cs typeface="+mn-cs"/>
              </a:rPr>
              <a:t>Scholastic books and educational materials are in tens of thousands of schools and tens of millions of homes worldwide, helping to Open a World of Possible for children across the globe.</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Scholastic ran its business on old IBM AS/400 technologies (initially launched in 1988) and Microsoft SQL Server. Prior to their engagement with NorthBay, Scholastic had over 5,500 AS/400 workloads and more than 350 SQL Server workloads performing their Big Data and Analytics work. These systems grew over a 20-year period, and like most systems of that vintage, were rife with problems. They were expensive to run, unable to keep up with the business needs, and inflexible.</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The Scholastic project utilized a broad array of Services on AWS, including AWS Data Pipeline, Amazon Elastic Compute Cloud (Amazon EC2), Amazon Relational Database Service (Amazon RDS), Amazon Redshift, Amazon DynamoDB, Amazon CloudWatch, Amazon Simple Notification Service (Amazon SNS), AWS Lambda, Amazon Virtual Private Cloud (VPC), AWS Identity and Access Management (IAM), Amazon Simple Storage Service (Amazon S3), and Amazon Elastic MapReduce (Amazon EMR) + Elasticsearch (case study video)</a:t>
            </a:r>
          </a:p>
          <a:p>
            <a:endParaRPr lang="en-US" sz="1920" b="0" i="0" kern="1200" dirty="0">
              <a:solidFill>
                <a:schemeClr val="tx1"/>
              </a:solidFill>
              <a:effectLst/>
              <a:latin typeface="Amazon Ember Regular" charset="0"/>
              <a:ea typeface="+mn-ea"/>
              <a:cs typeface="+mn-cs"/>
            </a:endParaRPr>
          </a:p>
          <a:p>
            <a:r>
              <a:rPr lang="en-US" dirty="0"/>
              <a:t>They cut 40 percent off its IT costs and can deliver new services in minutes instead of weeks using AWS. They turned to AWS services such as </a:t>
            </a:r>
            <a:r>
              <a:rPr lang="en-US" dirty="0">
                <a:hlinkClick r:id="rId4"/>
              </a:rPr>
              <a:t>Amazon EC2</a:t>
            </a:r>
            <a:r>
              <a:rPr lang="en-US" dirty="0"/>
              <a:t>, </a:t>
            </a:r>
            <a:r>
              <a:rPr lang="en-US" dirty="0">
                <a:hlinkClick r:id="rId5"/>
              </a:rPr>
              <a:t>Amazon Redshift</a:t>
            </a:r>
            <a:r>
              <a:rPr lang="en-US" dirty="0"/>
              <a:t>, </a:t>
            </a:r>
            <a:r>
              <a:rPr lang="en-US" dirty="0">
                <a:hlinkClick r:id="rId6"/>
              </a:rPr>
              <a:t>Amazon Elasticsearch Service</a:t>
            </a:r>
            <a:r>
              <a:rPr lang="en-US" dirty="0"/>
              <a:t>, and </a:t>
            </a:r>
            <a:r>
              <a:rPr lang="en-US" dirty="0">
                <a:hlinkClick r:id="rId7"/>
              </a:rPr>
              <a:t>Amazon EMR</a:t>
            </a:r>
            <a:r>
              <a:rPr lang="en-US" dirty="0"/>
              <a:t> for greater agility and cost reductions in running its web hosting and e-commerce operations.</a:t>
            </a:r>
          </a:p>
          <a:p>
            <a:endParaRPr lang="en-US" dirty="0"/>
          </a:p>
          <a:p>
            <a:r>
              <a:rPr lang="en-US" dirty="0"/>
              <a:t>Redshift, Elasticsearch</a:t>
            </a:r>
            <a:br>
              <a:rPr lang="en-US" dirty="0"/>
            </a:br>
            <a:r>
              <a:rPr lang="en-US" dirty="0">
                <a:hlinkClick r:id="rId8"/>
              </a:rPr>
              <a:t>https://aws.amazon.com/solutions/case-studies/scholastic/</a:t>
            </a:r>
            <a:br>
              <a:rPr lang="en-US" dirty="0"/>
            </a:br>
            <a:r>
              <a:rPr lang="en-US" dirty="0">
                <a:hlinkClick r:id="rId9"/>
              </a:rPr>
              <a:t>https://www.youtube.com/watch?v=eh7eERvYhJ4</a:t>
            </a:r>
            <a:br>
              <a:rPr lang="en-US" dirty="0"/>
            </a:br>
            <a:r>
              <a:rPr lang="en-US" dirty="0">
                <a:hlinkClick r:id="rId10"/>
              </a:rPr>
              <a:t>https://northbaysolutions.com/wp-content/uploads/2016/09/northbay-aws_scholastic_casestudy.pdf</a:t>
            </a:r>
            <a:br>
              <a:rPr lang="en-US" dirty="0"/>
            </a:br>
            <a:r>
              <a:rPr lang="en-US" dirty="0">
                <a:hlinkClick r:id="rId11"/>
              </a:rPr>
              <a:t>https://www.cloudhealthtech.com/sites/default/files/CH_Case_Study_Scholastic.pdf</a:t>
            </a:r>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2/11/21 9:21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07834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Once upon a time ...</a:t>
            </a:r>
          </a:p>
          <a:p>
            <a:r>
              <a:rPr lang="en-US" sz="1920" b="0" i="0" kern="1200" dirty="0">
                <a:solidFill>
                  <a:schemeClr val="tx1"/>
                </a:solidFill>
                <a:effectLst/>
                <a:latin typeface="Amazon Ember Regular" charset="0"/>
                <a:ea typeface="+mn-ea"/>
                <a:cs typeface="+mn-cs"/>
              </a:rPr>
              <a:t>Fannie Mae is a leading source of financing for mortgage lenders and their financing makes sustainable home ownership a reality for millions of Americans.</a:t>
            </a:r>
          </a:p>
          <a:p>
            <a:r>
              <a:rPr lang="en-US" sz="1920" b="0" i="0" kern="1200" dirty="0">
                <a:solidFill>
                  <a:schemeClr val="tx1"/>
                </a:solidFill>
                <a:effectLst/>
                <a:latin typeface="Amazon Ember Regular" charset="0"/>
                <a:ea typeface="+mn-ea"/>
                <a:cs typeface="+mn-cs"/>
              </a:rPr>
              <a:t>Every day ...</a:t>
            </a:r>
          </a:p>
          <a:p>
            <a:r>
              <a:rPr lang="en-US" sz="1920" b="0" i="0" kern="1200" dirty="0">
                <a:solidFill>
                  <a:schemeClr val="tx1"/>
                </a:solidFill>
                <a:effectLst/>
                <a:latin typeface="Amazon Ember Regular" charset="0"/>
                <a:ea typeface="+mn-ea"/>
                <a:cs typeface="+mn-cs"/>
              </a:rPr>
              <a:t>They use Amazon Redshift Spectrum to create a self-service data marketplace. Data is maintained individually be each department, with the AWS Glue catalog to store the metadata.</a:t>
            </a:r>
          </a:p>
          <a:p>
            <a:r>
              <a:rPr lang="en-US" sz="1920" b="0" i="0" kern="1200" dirty="0">
                <a:solidFill>
                  <a:schemeClr val="tx1"/>
                </a:solidFill>
                <a:effectLst/>
                <a:latin typeface="Amazon Ember Regular" charset="0"/>
                <a:ea typeface="+mn-ea"/>
                <a:cs typeface="+mn-cs"/>
              </a:rPr>
              <a:t>One day ...</a:t>
            </a:r>
          </a:p>
          <a:p>
            <a:r>
              <a:rPr lang="en-US" sz="1920" b="0" i="0" kern="1200" dirty="0">
                <a:solidFill>
                  <a:schemeClr val="tx1"/>
                </a:solidFill>
                <a:effectLst/>
                <a:latin typeface="Amazon Ember Regular" charset="0"/>
                <a:ea typeface="+mn-ea"/>
                <a:cs typeface="+mn-cs"/>
              </a:rPr>
              <a:t>If a team wants to access data in the data lake they can perform analysis </a:t>
            </a:r>
            <a:r>
              <a:rPr lang="en-US" sz="1920" b="0" i="0" kern="1200" dirty="0" err="1">
                <a:solidFill>
                  <a:schemeClr val="tx1"/>
                </a:solidFill>
                <a:effectLst/>
                <a:latin typeface="Amazon Ember Regular" charset="0"/>
                <a:ea typeface="+mn-ea"/>
                <a:cs typeface="+mn-cs"/>
              </a:rPr>
              <a:t>independantly</a:t>
            </a:r>
            <a:r>
              <a:rPr lang="en-US" sz="1920" b="0" i="0" kern="1200" dirty="0">
                <a:solidFill>
                  <a:schemeClr val="tx1"/>
                </a:solidFill>
                <a:effectLst/>
                <a:latin typeface="Amazon Ember Regular" charset="0"/>
                <a:ea typeface="+mn-ea"/>
                <a:cs typeface="+mn-cs"/>
              </a:rPr>
              <a:t> of other teams.</a:t>
            </a:r>
          </a:p>
          <a:p>
            <a:r>
              <a:rPr lang="en-US" sz="1920" b="0" i="0" kern="1200" dirty="0">
                <a:solidFill>
                  <a:schemeClr val="tx1"/>
                </a:solidFill>
                <a:effectLst/>
                <a:latin typeface="Amazon Ember Regular" charset="0"/>
                <a:ea typeface="+mn-ea"/>
                <a:cs typeface="+mn-cs"/>
              </a:rPr>
              <a:t>Because of that ...</a:t>
            </a:r>
          </a:p>
          <a:p>
            <a:r>
              <a:rPr lang="en-US" sz="1920" b="0" i="0" kern="1200" dirty="0">
                <a:solidFill>
                  <a:schemeClr val="tx1"/>
                </a:solidFill>
                <a:effectLst/>
                <a:latin typeface="Amazon Ember Regular" charset="0"/>
                <a:ea typeface="+mn-ea"/>
                <a:cs typeface="+mn-cs"/>
              </a:rPr>
              <a:t>Permissions can be shared across departments so that teams can join the data from multiple parts of the business</a:t>
            </a:r>
          </a:p>
          <a:p>
            <a:r>
              <a:rPr lang="en-US" sz="1920" b="0" i="0" kern="1200" dirty="0">
                <a:solidFill>
                  <a:schemeClr val="tx1"/>
                </a:solidFill>
                <a:effectLst/>
                <a:latin typeface="Amazon Ember Regular" charset="0"/>
                <a:ea typeface="+mn-ea"/>
                <a:cs typeface="+mn-cs"/>
              </a:rPr>
              <a:t>Because of that ...</a:t>
            </a:r>
          </a:p>
          <a:p>
            <a:r>
              <a:rPr lang="en-US" sz="1920" b="0" i="0" kern="1200" dirty="0">
                <a:solidFill>
                  <a:schemeClr val="tx1"/>
                </a:solidFill>
                <a:effectLst/>
                <a:latin typeface="Amazon Ember Regular" charset="0"/>
                <a:ea typeface="+mn-ea"/>
                <a:cs typeface="+mn-cs"/>
              </a:rPr>
              <a:t>Users can also performance analytics across environments from production and research environments and create their own data sets for analysis.</a:t>
            </a:r>
          </a:p>
          <a:p>
            <a:r>
              <a:rPr lang="en-US" sz="1920" b="0" i="0" kern="1200" dirty="0">
                <a:solidFill>
                  <a:schemeClr val="tx1"/>
                </a:solidFill>
                <a:effectLst/>
                <a:latin typeface="Amazon Ember Regular" charset="0"/>
                <a:ea typeface="+mn-ea"/>
                <a:cs typeface="+mn-cs"/>
              </a:rPr>
              <a:t>Until finally ...</a:t>
            </a:r>
          </a:p>
          <a:p>
            <a:r>
              <a:rPr lang="en-US" sz="1920" b="0" i="0" kern="1200" dirty="0">
                <a:solidFill>
                  <a:schemeClr val="tx1"/>
                </a:solidFill>
                <a:effectLst/>
                <a:latin typeface="Amazon Ember Regular" charset="0"/>
                <a:ea typeface="+mn-ea"/>
                <a:cs typeface="+mn-cs"/>
              </a:rPr>
              <a:t>End users are enabled to perform analysis without the need for a database administrator - users are freed to do execute analytics.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729873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CHALLENGE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Fannie Mae wanted to modernize their data warehouse and migrate from their </a:t>
            </a:r>
            <a:r>
              <a:rPr kumimoji="0" lang="en-US" sz="1200" b="0" i="0" u="none" strike="noStrike" kern="1200" cap="none" spc="0" normalizeH="0" baseline="0" noProof="0" dirty="0" err="1">
                <a:ln>
                  <a:noFill/>
                </a:ln>
                <a:solidFill>
                  <a:prstClr val="black"/>
                </a:solidFill>
                <a:effectLst/>
                <a:uLnTx/>
                <a:uFillTx/>
                <a:latin typeface="Amazon Ember Regular" charset="0"/>
                <a:ea typeface="+mn-ea"/>
                <a:cs typeface="+mn-cs"/>
              </a:rPr>
              <a:t>Netezza</a:t>
            </a: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 on-premises data warehouse. They needed to reduce total cost of ownership (TCO) with a cloud based data warehouse that meets security and compliance requirements, and can seamlessly scale out and scale in based on usage, without compromising performance at large scale.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SOLUTION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They migrated over 600TB of uncompressed data to Redshift. Fannie Mae embraced the data lake architecture with Redshift for analytics and leverage Redshift Spectrum to access data from Amazon S3 and easily share data across teams. They use security features like KMS and Concurrency Scaling to handle user and application growth.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RESULT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The team can now spend more time on strategic data work, and less time maintaining their data warehouse. With Concurrency Scaling, they achieved similar or better performance on 50% of the compute </a:t>
            </a:r>
            <a:r>
              <a:rPr kumimoji="0" lang="en-US" sz="1200" b="0" i="0" u="none" strike="noStrike" kern="1200" cap="none" spc="0" normalizeH="0" baseline="0" noProof="0" dirty="0" err="1">
                <a:ln>
                  <a:noFill/>
                </a:ln>
                <a:solidFill>
                  <a:prstClr val="black"/>
                </a:solidFill>
                <a:effectLst/>
                <a:uLnTx/>
                <a:uFillTx/>
                <a:latin typeface="Amazon Ember Regular" charset="0"/>
                <a:ea typeface="+mn-ea"/>
                <a:cs typeface="+mn-cs"/>
              </a:rPr>
              <a:t>resourcces</a:t>
            </a: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t>
            </a: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(Created off of publicly available info – pending creation</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of case study. Account owner is </a:t>
            </a:r>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Felipe </a:t>
            </a:r>
            <a:r>
              <a:rPr lang="en-US" b="0" i="0" dirty="0" err="1">
                <a:effectLst/>
                <a:latin typeface="Amazon Ember" panose="020B0603020204020204" pitchFamily="34" charset="0"/>
                <a:ea typeface="Amazon Ember" panose="020B0603020204020204" pitchFamily="34" charset="0"/>
                <a:cs typeface="Amazon Ember" panose="020B0603020204020204" pitchFamily="34" charset="0"/>
                <a:sym typeface="Arial"/>
              </a:rPr>
              <a:t>Millon</a:t>
            </a:r>
            <a:r>
              <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rPr>
              <a:t>. Not authorized</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to use logo)</a:t>
            </a:r>
          </a:p>
          <a:p>
            <a:endPar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2019 </a:t>
            </a:r>
            <a:r>
              <a:rPr lang="en-US" b="0" i="0" baseline="0" dirty="0" err="1">
                <a:effectLst/>
                <a:latin typeface="Amazon Ember" panose="020B0603020204020204" pitchFamily="34" charset="0"/>
                <a:ea typeface="Amazon Ember" panose="020B0603020204020204" pitchFamily="34" charset="0"/>
                <a:cs typeface="Amazon Ember" panose="020B0603020204020204" pitchFamily="34" charset="0"/>
                <a:sym typeface="Arial"/>
              </a:rPr>
              <a:t>re:invent</a:t>
            </a:r>
            <a:r>
              <a:rPr lang="en-US" b="0" i="0" baseline="0" dirty="0">
                <a:effectLst/>
                <a:latin typeface="Amazon Ember" panose="020B0603020204020204" pitchFamily="34" charset="0"/>
                <a:ea typeface="Amazon Ember" panose="020B0603020204020204" pitchFamily="34" charset="0"/>
                <a:cs typeface="Amazon Ember" panose="020B0603020204020204" pitchFamily="34" charset="0"/>
                <a:sym typeface="Arial"/>
              </a:rPr>
              <a:t> session: </a:t>
            </a:r>
            <a:r>
              <a:rPr lang="en-US" dirty="0">
                <a:hlinkClick r:id="rId3"/>
              </a:rPr>
              <a:t>https://www.portal.reinvent.awsevents.com/connect/search.ww?csrftkn=T74V-T8ZB-ACU3-8KFY-IV3S-UATJ-N6EF-PRCR#loadSearch-searchPhrase=fannie+mae&amp;searchType=session&amp;tc=0&amp;sortBy=abbreviationSort&amp;p=</a:t>
            </a:r>
            <a:endParaRPr lang="en-US" b="0" i="0" dirty="0">
              <a:effectLst/>
              <a:latin typeface="Amazon Ember" panose="020B0603020204020204" pitchFamily="34" charset="0"/>
              <a:ea typeface="Amazon Ember" panose="020B0603020204020204" pitchFamily="34" charset="0"/>
              <a:cs typeface="Amazon Ember" panose="020B0603020204020204" pitchFamily="34"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9037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https://aws.amazon.com/solutions/case-studies/byjus/</a:t>
            </a:r>
          </a:p>
          <a:p>
            <a:endParaRPr lang="en-US" dirty="0"/>
          </a:p>
          <a:p>
            <a:r>
              <a:rPr lang="en-US" dirty="0"/>
              <a:t>For data analytics, BYJU’S takes advantage of the </a:t>
            </a:r>
            <a:r>
              <a:rPr lang="en-US" dirty="0">
                <a:hlinkClick r:id="rId3"/>
              </a:rPr>
              <a:t>Amazon Redshif</a:t>
            </a:r>
            <a:r>
              <a:rPr lang="en-US" dirty="0"/>
              <a:t>t fully managed data warehouse to analyze app and website user data through the company’s existing business-intelligence software tools. Using Amazon Redshift, BYJU’S can evaluate student feedback and capitalize on those insights to provide a more personalized learning experience.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D0081-05C1-43E1-B724-C093F9E75C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569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 BACKGROUND</a:t>
            </a:r>
          </a:p>
          <a:p>
            <a:pPr marL="174708" indent="-174708">
              <a:buFont typeface="Arial" panose="020B0604020202020204" pitchFamily="34" charset="0"/>
              <a:buChar char="•"/>
            </a:pPr>
            <a:r>
              <a:rPr lang="en-US" dirty="0"/>
              <a:t>University of Maryland University College (UMUC) is an open-access university serving working adult students pursuing</a:t>
            </a:r>
            <a:r>
              <a:rPr lang="en-US" baseline="0" dirty="0"/>
              <a:t> higher education through on-site and online courses.</a:t>
            </a:r>
            <a:endParaRPr lang="en-US" dirty="0"/>
          </a:p>
          <a:p>
            <a:pPr marL="174708" indent="-174708">
              <a:buFont typeface="Arial"/>
              <a:buChar char="•"/>
            </a:pPr>
            <a:r>
              <a:rPr lang="en-US" b="0" dirty="0"/>
              <a:t>When</a:t>
            </a:r>
            <a:r>
              <a:rPr lang="en-US" b="0" baseline="0" dirty="0"/>
              <a:t> its legacy applications were due for renewal, </a:t>
            </a:r>
            <a:r>
              <a:rPr lang="en-US" b="0" dirty="0"/>
              <a:t>UMUC decided turned</a:t>
            </a:r>
            <a:r>
              <a:rPr lang="en-US" b="0" baseline="0" dirty="0"/>
              <a:t> to AWS to run its analytics platform and several administrative workloads. </a:t>
            </a:r>
          </a:p>
          <a:p>
            <a:pPr marL="174708" indent="-174708">
              <a:buFont typeface="Arial"/>
              <a:buChar char="•"/>
            </a:pPr>
            <a:r>
              <a:rPr lang="en-US" b="0" baseline="0" dirty="0"/>
              <a:t>By using Amazon Redshift, </a:t>
            </a:r>
            <a:r>
              <a:rPr lang="en-US" b="0" dirty="0"/>
              <a:t>UMUC</a:t>
            </a:r>
            <a:r>
              <a:rPr lang="en-US" b="0" baseline="0" dirty="0"/>
              <a:t> has seen a twenty-fold increase in the performance of its analytics platform allowing it to build more accurate predictive models and dashboard to improve student outcomes.</a:t>
            </a:r>
            <a:endParaRPr lang="en-US" b="0" dirty="0"/>
          </a:p>
          <a:p>
            <a:endParaRPr lang="en-US" b="1" dirty="0"/>
          </a:p>
          <a:p>
            <a:r>
              <a:rPr lang="en-US" b="1" dirty="0"/>
              <a:t>SOLUTION</a:t>
            </a:r>
          </a:p>
          <a:p>
            <a:pPr marL="174708" indent="-174708" defTabSz="465887">
              <a:buFont typeface="Arial" panose="020B0604020202020204" pitchFamily="34" charset="0"/>
              <a:buChar char="•"/>
              <a:defRPr/>
            </a:pPr>
            <a:r>
              <a:rPr lang="es-MX" b="1" dirty="0"/>
              <a:t>[Main use</a:t>
            </a:r>
            <a:r>
              <a:rPr lang="es-MX" b="1" baseline="0" dirty="0"/>
              <a:t> case]. </a:t>
            </a:r>
            <a:r>
              <a:rPr lang="es-MX" baseline="0" dirty="0"/>
              <a:t>Big Data, Analytics and Business Intelligence (BI)</a:t>
            </a:r>
          </a:p>
          <a:p>
            <a:pPr marL="174708" indent="-174708" defTabSz="465887">
              <a:buFont typeface="Arial" panose="020B0604020202020204" pitchFamily="34" charset="0"/>
              <a:buChar char="•"/>
              <a:defRPr/>
            </a:pPr>
            <a:r>
              <a:rPr lang="es-MX" b="1" dirty="0"/>
              <a:t>[Additional use</a:t>
            </a:r>
            <a:r>
              <a:rPr lang="es-MX" b="1" baseline="0" dirty="0"/>
              <a:t> cases]. </a:t>
            </a:r>
            <a:r>
              <a:rPr lang="es-MX" baseline="0" dirty="0"/>
              <a:t>Storage and Backup; Disaster Recovery &amp; Archiving</a:t>
            </a:r>
          </a:p>
          <a:p>
            <a:pPr marL="174708" indent="-174708" defTabSz="465887">
              <a:buFont typeface="Arial" panose="020B0604020202020204" pitchFamily="34" charset="0"/>
              <a:buChar char="•"/>
              <a:defRPr/>
            </a:pPr>
            <a:r>
              <a:rPr lang="es-MX" b="1" baseline="0" dirty="0"/>
              <a:t>[Keywords separated by commas]. </a:t>
            </a:r>
            <a:r>
              <a:rPr lang="es-MX" b="0" baseline="0" dirty="0"/>
              <a:t>Amazon Redshift, analytics, predictive, model, student outcome, university, education, public sector.</a:t>
            </a:r>
          </a:p>
          <a:p>
            <a:pPr marL="174708" marR="0" indent="-174708"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1" dirty="0"/>
              <a:t>[List</a:t>
            </a:r>
            <a:r>
              <a:rPr lang="es-MX" b="1" baseline="0" dirty="0"/>
              <a:t> all AWS Services used by the customer]. </a:t>
            </a:r>
            <a:r>
              <a:rPr lang="en-US" dirty="0">
                <a:solidFill>
                  <a:prstClr val="black"/>
                </a:solidFill>
              </a:rPr>
              <a:t>Using</a:t>
            </a:r>
            <a:r>
              <a:rPr lang="en-US" dirty="0"/>
              <a:t> Amazon EC2, Amazon RDS</a:t>
            </a:r>
            <a:r>
              <a:rPr lang="en-US" baseline="0" dirty="0"/>
              <a:t> for Oracle, and Amazon RedShift</a:t>
            </a:r>
            <a:endParaRPr lang="en-US" dirty="0"/>
          </a:p>
          <a:p>
            <a:pPr marL="0" indent="0">
              <a:buFont typeface="Arial" panose="020B0604020202020204" pitchFamily="34" charset="0"/>
              <a:buNone/>
            </a:pPr>
            <a:endParaRPr lang="en-US" dirty="0"/>
          </a:p>
          <a:p>
            <a:r>
              <a:rPr lang="en-US" b="1" dirty="0"/>
              <a:t>BENEFITS</a:t>
            </a:r>
            <a:r>
              <a:rPr lang="en-US" b="1" baseline="0" dirty="0"/>
              <a:t> </a:t>
            </a:r>
          </a:p>
          <a:p>
            <a:pPr marL="174708" indent="-174708">
              <a:buFont typeface="Arial" panose="020B0604020202020204" pitchFamily="34" charset="0"/>
              <a:buChar char="•"/>
            </a:pPr>
            <a:r>
              <a:rPr lang="en-US" dirty="0"/>
              <a:t>The university built its new analytics platform on AWS leveraging Amazon Redshift and Amazon RDS for Oracle.</a:t>
            </a:r>
          </a:p>
          <a:p>
            <a:pPr marL="174708" indent="-174708">
              <a:buFont typeface="Arial"/>
              <a:buChar char="•"/>
            </a:pPr>
            <a:r>
              <a:rPr lang="en-US" b="0" dirty="0"/>
              <a:t>UMUC reports a 2x to 20x improvement in ETL performance for its analytics platform compared to its previous legacy applications</a:t>
            </a:r>
          </a:p>
          <a:p>
            <a:pPr marL="174708" indent="-174708">
              <a:buFont typeface="Arial"/>
              <a:buChar char="•"/>
            </a:pPr>
            <a:r>
              <a:rPr lang="en-US" b="0" dirty="0"/>
              <a:t>Using AWS enables UMUC engineers to focus on creating new applications instead of managing infrastructure</a:t>
            </a:r>
          </a:p>
          <a:p>
            <a:pPr marL="174708" indent="-174708">
              <a:buFont typeface="Arial"/>
              <a:buChar char="•"/>
            </a:pPr>
            <a:r>
              <a:rPr lang="en-US" b="1" dirty="0"/>
              <a:t>[Benefits Realized]. </a:t>
            </a:r>
            <a:r>
              <a:rPr lang="en-US" baseline="0" dirty="0"/>
              <a:t>Better Performance, Lower Cost, Security</a:t>
            </a:r>
            <a:endParaRPr lang="en-US" dirty="0"/>
          </a:p>
        </p:txBody>
      </p:sp>
      <p:sp>
        <p:nvSpPr>
          <p:cNvPr id="4" name="Slide Number Placeholder 3"/>
          <p:cNvSpPr>
            <a:spLocks noGrp="1"/>
          </p:cNvSpPr>
          <p:nvPr>
            <p:ph type="sldNum" sz="quarter" idx="10"/>
          </p:nvPr>
        </p:nvSpPr>
        <p:spPr/>
        <p:txBody>
          <a:bodyPr/>
          <a:lstStyle/>
          <a:p>
            <a:fld id="{43404BCF-FF89-8844-AE0D-F2216DBE7FCD}" type="slidenum">
              <a:rPr lang="en-US" smtClean="0"/>
              <a:t>45</a:t>
            </a:fld>
            <a:endParaRPr lang="en-US" dirty="0"/>
          </a:p>
        </p:txBody>
      </p:sp>
    </p:spTree>
    <p:extLst>
      <p:ext uri="{BB962C8B-B14F-4D97-AF65-F5344CB8AC3E}">
        <p14:creationId xmlns:p14="http://schemas.microsoft.com/office/powerpoint/2010/main" val="4009288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enable ingestion and capturing of the real time streaming data, store it based on your processing requirements (This is essentially what differentiates this from a MQ</a:t>
            </a:r>
            <a:r>
              <a:rPr lang="en-US" baseline="0" dirty="0"/>
              <a:t> type of set-up)</a:t>
            </a:r>
            <a:r>
              <a:rPr lang="en-US" dirty="0"/>
              <a:t> and process to tap into the real time insights, you</a:t>
            </a:r>
            <a:r>
              <a:rPr lang="en-US" baseline="0" dirty="0"/>
              <a:t> can send alerts, emails, notifications or trigger other event driven applications and finally move the data to a persistent layer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391323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baseline="0" dirty="0">
                <a:solidFill>
                  <a:schemeClr val="tx1"/>
                </a:solidFill>
                <a:effectLst/>
                <a:latin typeface="Arial"/>
                <a:ea typeface="+mn-ea"/>
                <a:cs typeface="+mn-cs"/>
              </a:rPr>
              <a:t>The Kinesis family consists of 3 core services for data streaming, and a fourth service for video streaming.</a:t>
            </a: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Streams – </a:t>
            </a:r>
            <a:r>
              <a:rPr lang="en-US" sz="1920" b="0" i="0" kern="1200" dirty="0">
                <a:solidFill>
                  <a:schemeClr val="tx1"/>
                </a:solidFill>
                <a:effectLst/>
                <a:latin typeface="Amazon Ember Regular" charset="0"/>
                <a:ea typeface="+mn-ea"/>
                <a:cs typeface="+mn-cs"/>
              </a:rPr>
              <a:t>a massively scalable and durable real-time data streaming service. KDS can continuously capture gigabytes of data per second from hundreds of thousands of sources such as website clickstreams, database event streams, financial transactions, social media feeds, IT logs, and location-tracking events. The data collected is available in milliseconds to enable real-time analytics use cases such as real-time dashboards, real-time anomaly detection, dynamic pricing, and more.</a:t>
            </a:r>
            <a:endParaRPr lang="en-US" sz="2000" b="0" i="0" kern="1200" baseline="0" dirty="0">
              <a:solidFill>
                <a:schemeClr val="tx1"/>
              </a:solidFill>
              <a:effectLst/>
              <a:latin typeface="Arial"/>
              <a:ea typeface="+mn-ea"/>
              <a:cs typeface="+mn-cs"/>
            </a:endParaRP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Firehose – </a:t>
            </a:r>
            <a:r>
              <a:rPr lang="en-US" sz="1920" b="0" i="0" kern="1200" dirty="0">
                <a:solidFill>
                  <a:schemeClr val="tx1"/>
                </a:solidFill>
                <a:effectLst/>
                <a:latin typeface="Amazon Ember Regular" charset="0"/>
                <a:ea typeface="+mn-ea"/>
                <a:cs typeface="+mn-cs"/>
              </a:rPr>
              <a:t>the easiest way to reliably load streaming data into data lakes, data stores, and analytics tools. It can capture, transform, and load streaming data into Amazon S3, Amazon Redshift, Amazon Elasticsearch Service, and Splunk,</a:t>
            </a:r>
            <a:r>
              <a:rPr lang="en-US" sz="1920" b="0" i="0" kern="1200" baseline="0" dirty="0">
                <a:solidFill>
                  <a:schemeClr val="tx1"/>
                </a:solidFill>
                <a:effectLst/>
                <a:latin typeface="Amazon Ember Regular" charset="0"/>
                <a:ea typeface="+mn-ea"/>
                <a:cs typeface="+mn-cs"/>
              </a:rPr>
              <a:t> </a:t>
            </a:r>
            <a:r>
              <a:rPr lang="en-US" sz="1920" b="0" i="0" kern="1200" dirty="0">
                <a:solidFill>
                  <a:schemeClr val="tx1"/>
                </a:solidFill>
                <a:effectLst/>
                <a:latin typeface="Amazon Ember Regular" charset="0"/>
                <a:ea typeface="+mn-ea"/>
                <a:cs typeface="+mn-cs"/>
              </a:rPr>
              <a:t>enabling near real-time analytics with existing business intelligence tools and dashboards you’re already using today.</a:t>
            </a:r>
            <a:endParaRPr lang="en-US" sz="2000" b="0" i="0" kern="1200" baseline="0" dirty="0">
              <a:solidFill>
                <a:schemeClr val="tx1"/>
              </a:solidFill>
              <a:effectLst/>
              <a:latin typeface="Arial"/>
              <a:ea typeface="+mn-ea"/>
              <a:cs typeface="+mn-cs"/>
            </a:endParaRP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Data Analytics – </a:t>
            </a:r>
            <a:r>
              <a:rPr lang="en-US" sz="1920" b="0" i="0" kern="1200" dirty="0">
                <a:solidFill>
                  <a:schemeClr val="tx1"/>
                </a:solidFill>
                <a:effectLst/>
                <a:latin typeface="Amazon Ember Regular" charset="0"/>
                <a:ea typeface="+mn-ea"/>
                <a:cs typeface="+mn-cs"/>
              </a:rPr>
              <a:t>the easiest way to analyze streaming data, gain actionable insights, and respond to your business and customer needs in real time. You can build sophisticated applications using Apache Flink, an open source framework and engine for processing data streams. Your applications can transform and analyze data in real time, and integrate with other AWS services in as little as one line of code. You can also use an interactive SQL editor to easily query streaming data and build streaming applications. Simply point to a streaming data source like Amazon Kinesis Data Streams and use standard SQL to analyze your data in real-time.</a:t>
            </a:r>
          </a:p>
          <a:p>
            <a:endParaRPr lang="en-US" sz="2000" b="0" i="0" kern="1200" baseline="0" dirty="0">
              <a:solidFill>
                <a:schemeClr val="tx1"/>
              </a:solidFill>
              <a:effectLst/>
              <a:latin typeface="Arial"/>
              <a:ea typeface="+mn-ea"/>
              <a:cs typeface="+mn-cs"/>
            </a:endParaRPr>
          </a:p>
          <a:p>
            <a:r>
              <a:rPr lang="en-US" sz="2000" b="0" i="0" kern="1200" baseline="0" dirty="0">
                <a:solidFill>
                  <a:schemeClr val="tx1"/>
                </a:solidFill>
                <a:effectLst/>
                <a:latin typeface="Arial"/>
                <a:ea typeface="+mn-ea"/>
                <a:cs typeface="+mn-cs"/>
              </a:rPr>
              <a:t>Kinesis Video Streams – </a:t>
            </a:r>
            <a:r>
              <a:rPr lang="en-US" sz="1920" b="0" i="0" kern="1200" dirty="0">
                <a:solidFill>
                  <a:schemeClr val="tx1"/>
                </a:solidFill>
                <a:effectLst/>
                <a:latin typeface="Amazon Ember Regular" charset="0"/>
                <a:ea typeface="+mn-ea"/>
                <a:cs typeface="+mn-cs"/>
              </a:rPr>
              <a:t>makes it easy to securely stream video from connected devices to AWS for analytics, machine learning (ML), playback, and other processing. It durably stores, encrypts, and indexes video data in your streams, and allows you to access your data through easy-to-use APIs. </a:t>
            </a:r>
          </a:p>
          <a:p>
            <a:endParaRPr lang="en-US" sz="2000" b="0" i="0" kern="1200" baseline="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17451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latin typeface="Amazon Ember" panose="020B0603020204020204" pitchFamily="34" charset="0"/>
                <a:ea typeface="Amazon Ember" panose="020B0603020204020204" pitchFamily="34" charset="0"/>
                <a:cs typeface="Amazon Ember" panose="020B0603020204020204" pitchFamily="34" charset="0"/>
              </a:rPr>
              <a:t>Build and run applications that use Apache Kafka to process streaming data.</a:t>
            </a:r>
            <a:endParaRPr lang="en-US" b="1"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Apache Kafka is an open-source platform for building real-time streaming data pipelines and applications, where raw input data is consumed from Apache Kafka topics and then aggregated, enriched, or otherwise transformed into new topics for further consumption or follow-up processing. </a:t>
            </a:r>
            <a:r>
              <a:rPr lang="en-US" sz="2000" dirty="0"/>
              <a:t>Streaming apps </a:t>
            </a:r>
            <a:r>
              <a:rPr lang="en-US" sz="2000" b="0" i="0" kern="1200" dirty="0">
                <a:solidFill>
                  <a:schemeClr val="tx1"/>
                </a:solidFill>
                <a:effectLst/>
                <a:latin typeface="Amazon Ember Regular" charset="0"/>
                <a:ea typeface="+mn-ea"/>
                <a:cs typeface="+mn-cs"/>
              </a:rPr>
              <a:t>include IoT, clickstream analytics, and log analytics.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Apache Kafka clusters are challenging to setup, scale, and manage in production. </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Since Apache Kafka commonly supports critical applications, businesses typically need a skilled support team on-call.</a:t>
            </a:r>
          </a:p>
          <a:p>
            <a:endParaRPr lang="en-US" sz="2000" b="0" i="0" kern="1200" dirty="0">
              <a:solidFill>
                <a:schemeClr val="tx1"/>
              </a:solidFill>
              <a:effectLst/>
              <a:latin typeface="Amazon Ember Regular" charset="0"/>
              <a:ea typeface="+mn-ea"/>
              <a:cs typeface="+mn-cs"/>
            </a:endParaRPr>
          </a:p>
          <a:p>
            <a:r>
              <a:rPr lang="en-US" sz="2000" b="0" i="0" kern="1200" dirty="0">
                <a:solidFill>
                  <a:schemeClr val="tx1"/>
                </a:solidFill>
                <a:effectLst/>
                <a:latin typeface="Amazon Ember Regular" charset="0"/>
                <a:ea typeface="+mn-ea"/>
                <a:cs typeface="+mn-cs"/>
              </a:rPr>
              <a:t>Amazon MSK is a fully managed service that makes it easy for you to build and run applications that use Apache Kafka to process streaming data. With Amazon MSK, you can use Apache Kafka APIs to populate data lakes, stream changes to and from databases, and power machine learning and analytics applications.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don’t need Apache Kafka infrastructure management expertise. </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spend less time managing infrastructure and more time building applications.</a:t>
            </a:r>
          </a:p>
          <a:p>
            <a:pPr marL="171450" indent="-171450">
              <a:buFont typeface="Arial" panose="020B0604020202020204" pitchFamily="34" charset="0"/>
              <a:buChar char="•"/>
            </a:pPr>
            <a:r>
              <a:rPr lang="en-US" sz="2000" b="0" i="0" kern="1200" dirty="0">
                <a:solidFill>
                  <a:schemeClr val="tx1"/>
                </a:solidFill>
                <a:effectLst/>
                <a:latin typeface="Amazon Ember Regular" charset="0"/>
                <a:ea typeface="+mn-ea"/>
                <a:cs typeface="+mn-cs"/>
              </a:rPr>
              <a:t>You can use existing open source tools like MirrorMaker that comes with open source Apache Kafka to copy your on-premises clusters to AWS.</a:t>
            </a:r>
          </a:p>
          <a:p>
            <a:endParaRPr lang="en-US" dirty="0"/>
          </a:p>
          <a:p>
            <a:r>
              <a:rPr lang="en-US" dirty="0"/>
              <a:t>Amazon MSK benefits:</a:t>
            </a:r>
          </a:p>
          <a:p>
            <a:pPr marL="171450" indent="-171450">
              <a:buFont typeface="Arial" panose="020B0604020202020204" pitchFamily="34" charset="0"/>
              <a:buChar char="•"/>
            </a:pPr>
            <a:r>
              <a:rPr lang="en-US" dirty="0"/>
              <a:t>Makes Apache Kafka more accessible to your organization</a:t>
            </a:r>
          </a:p>
          <a:p>
            <a:pPr marL="171450" indent="-171450">
              <a:buFont typeface="Arial" panose="020B0604020202020204" pitchFamily="34" charset="0"/>
              <a:buChar char="•"/>
            </a:pPr>
            <a:r>
              <a:rPr lang="en-US" dirty="0"/>
              <a:t>Drives best practices through design, defaults, and automation</a:t>
            </a:r>
          </a:p>
          <a:p>
            <a:pPr marL="171450" indent="-171450">
              <a:buFont typeface="Arial" panose="020B0604020202020204" pitchFamily="34" charset="0"/>
              <a:buChar char="•"/>
            </a:pPr>
            <a:r>
              <a:rPr lang="en-US" dirty="0"/>
              <a:t>Allows developers to focus more on application development and less on infrastructure management</a:t>
            </a:r>
          </a:p>
          <a:p>
            <a:pPr marL="171450" indent="-171450">
              <a:buFont typeface="Arial" panose="020B0604020202020204" pitchFamily="34" charset="0"/>
              <a:buChar char="•"/>
            </a:pPr>
            <a:r>
              <a:rPr lang="en-US" dirty="0"/>
              <a:t>Amazon MSK is committed to improving open-source Apache Kafka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20957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pPr marL="171450" indent="-171450">
              <a:buFont typeface="Arial" panose="020B0604020202020204" pitchFamily="34" charset="0"/>
              <a:buChar char="•"/>
            </a:pPr>
            <a:r>
              <a:rPr lang="en-US" sz="1200" dirty="0"/>
              <a:t>“Reduced maintenance overhead”</a:t>
            </a:r>
          </a:p>
          <a:p>
            <a:pPr marL="171450" indent="-171450">
              <a:buFont typeface="Arial" panose="020B0604020202020204" pitchFamily="34" charset="0"/>
              <a:buChar char="•"/>
            </a:pPr>
            <a:r>
              <a:rPr lang="en-US" sz="1200" dirty="0"/>
              <a:t>“Made it easy to set up, maintain, and scale Kafka clusters”</a:t>
            </a:r>
          </a:p>
          <a:p>
            <a:pPr marL="171450" indent="-171450">
              <a:buFont typeface="Arial" panose="020B0604020202020204" pitchFamily="34" charset="0"/>
              <a:buChar char="•"/>
            </a:pPr>
            <a:r>
              <a:rPr lang="en-US" sz="1200" dirty="0"/>
              <a:t>“Accelerates time to market”</a:t>
            </a:r>
          </a:p>
          <a:p>
            <a:pPr marL="171450" indent="-171450">
              <a:buFont typeface="Arial" panose="020B0604020202020204" pitchFamily="34" charset="0"/>
              <a:buChar char="•"/>
            </a:pPr>
            <a:r>
              <a:rPr lang="en-US" sz="1200" dirty="0"/>
              <a:t>“Ensures data durability, cluster availability, and scalability“</a:t>
            </a:r>
          </a:p>
          <a:p>
            <a:pPr marL="171450" indent="-171450">
              <a:buFont typeface="Arial" panose="020B0604020202020204" pitchFamily="34" charset="0"/>
              <a:buChar char="•"/>
            </a:pPr>
            <a:r>
              <a:rPr lang="en-US" sz="1200" dirty="0"/>
              <a:t>“Significantly increase[s] the efficiency of our teams and reduce[s] time spent maintaining our clusters”</a:t>
            </a:r>
          </a:p>
          <a:p>
            <a:pPr marL="171450" indent="-171450">
              <a:buFont typeface="Arial" panose="020B0604020202020204" pitchFamily="34" charset="0"/>
              <a:buChar char="•"/>
            </a:pPr>
            <a:r>
              <a:rPr lang="en-US" sz="1200" dirty="0"/>
              <a:t>“S</a:t>
            </a:r>
            <a:r>
              <a:rPr lang="en-US" sz="1200" b="0" i="0" kern="1200" dirty="0">
                <a:solidFill>
                  <a:schemeClr val="tx1"/>
                </a:solidFill>
                <a:effectLst/>
                <a:latin typeface="Amazon Ember Regular" charset="0"/>
                <a:ea typeface="+mn-ea"/>
                <a:cs typeface="+mn-cs"/>
              </a:rPr>
              <a:t>ignificantly reduced our Apache Kafka management and administrative overhead”</a:t>
            </a:r>
            <a:endParaRPr lang="en-US" sz="1200" dirty="0"/>
          </a:p>
          <a:p>
            <a:endParaRPr lang="en-US" b="1" dirty="0"/>
          </a:p>
          <a:p>
            <a:r>
              <a:rPr lang="en-US" b="1" dirty="0"/>
              <a:t>Nutmeg:</a:t>
            </a:r>
            <a:r>
              <a:rPr lang="en-US" dirty="0"/>
              <a:t> </a:t>
            </a:r>
            <a:r>
              <a:rPr lang="en-US" sz="1200" b="0" i="0" kern="1200" dirty="0">
                <a:solidFill>
                  <a:schemeClr val="tx1"/>
                </a:solidFill>
                <a:effectLst/>
                <a:latin typeface="Amazon Ember Regular" charset="0"/>
                <a:ea typeface="+mn-ea"/>
                <a:cs typeface="+mn-cs"/>
              </a:rPr>
              <a:t>Nutmeg is Europe’s largest digital wealth manager, helping consumers to grow their wealth and reach their financial goals by using cost effective technology to boost returns. Nutmeg uses Apache Kafka to underpin their journey towards an event driven architecture.</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“Since adopting Amazon MSK, we’ve been able to significantly increase the efficiency of our teams and reduce time spent maintaining our clusters. As our data requirements and use cases grew, we started to experience considerable overhead and complexity in managing our Kafka clusters. Using Amazon MSK has allowed us to manage our clusters with confidence, spend less time verifying the performance of the clusters, scale with ease, and focus more time on innovating and building exciting real-time applications.” – Matt </a:t>
            </a:r>
            <a:r>
              <a:rPr lang="en-US" sz="1200" b="0" i="0" kern="1200" dirty="0" err="1">
                <a:solidFill>
                  <a:schemeClr val="tx1"/>
                </a:solidFill>
                <a:effectLst/>
                <a:latin typeface="Amazon Ember Regular" charset="0"/>
                <a:ea typeface="+mn-ea"/>
                <a:cs typeface="+mn-cs"/>
              </a:rPr>
              <a:t>Gatrell</a:t>
            </a:r>
            <a:r>
              <a:rPr lang="en-US" sz="1200" b="0" i="0" kern="1200" dirty="0">
                <a:solidFill>
                  <a:schemeClr val="tx1"/>
                </a:solidFill>
                <a:effectLst/>
                <a:latin typeface="Amazon Ember Regular" charset="0"/>
                <a:ea typeface="+mn-ea"/>
                <a:cs typeface="+mn-cs"/>
              </a:rPr>
              <a:t>, CTO, Nutmeg</a:t>
            </a:r>
          </a:p>
          <a:p>
            <a:endParaRPr lang="en-US" dirty="0"/>
          </a:p>
          <a:p>
            <a:r>
              <a:rPr lang="en-US" b="1" dirty="0" err="1"/>
              <a:t>Poshmark</a:t>
            </a:r>
            <a:r>
              <a:rPr lang="en-US" b="1" dirty="0"/>
              <a:t>:</a:t>
            </a:r>
            <a:r>
              <a:rPr lang="en-US" dirty="0"/>
              <a:t> </a:t>
            </a:r>
            <a:r>
              <a:rPr lang="en-US" sz="1200" b="0" i="0" kern="1200" dirty="0" err="1">
                <a:solidFill>
                  <a:schemeClr val="tx1"/>
                </a:solidFill>
                <a:effectLst/>
                <a:latin typeface="Amazon Ember Regular" charset="0"/>
                <a:ea typeface="+mn-ea"/>
                <a:cs typeface="+mn-cs"/>
              </a:rPr>
              <a:t>Poshmark</a:t>
            </a:r>
            <a:r>
              <a:rPr lang="en-US" sz="1200" b="0" i="0" kern="1200" dirty="0">
                <a:solidFill>
                  <a:schemeClr val="tx1"/>
                </a:solidFill>
                <a:effectLst/>
                <a:latin typeface="Amazon Ember Regular" charset="0"/>
                <a:ea typeface="+mn-ea"/>
                <a:cs typeface="+mn-cs"/>
              </a:rPr>
              <a:t> is a leading social commerce platform for the next generation of retailers and shoppers. Through technology, our mission is to build the world’s most connected shopping experience, while empowering people to build thriving retail businesses.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"Amazon MSK has made it easy to setup, maintain and scale Kafka clusters, enabling an end-to-end ingestion pipeline supported by a fully-managed service. As our demands increase, we feel confident that we will be able to scale at ease and expand our streaming ingestion pipelines for data enrichment and real-time machine learning, providing an enhanced experience for our customers." - Mahesh </a:t>
            </a:r>
            <a:r>
              <a:rPr lang="en-US" sz="1200" b="0" i="0" kern="1200" dirty="0" err="1">
                <a:solidFill>
                  <a:schemeClr val="tx1"/>
                </a:solidFill>
                <a:effectLst/>
                <a:latin typeface="Amazon Ember Regular" charset="0"/>
                <a:ea typeface="+mn-ea"/>
                <a:cs typeface="+mn-cs"/>
              </a:rPr>
              <a:t>Pasupuleti</a:t>
            </a:r>
            <a:r>
              <a:rPr lang="en-US" sz="1200" b="0" i="0" kern="1200" dirty="0">
                <a:solidFill>
                  <a:schemeClr val="tx1"/>
                </a:solidFill>
                <a:effectLst/>
                <a:latin typeface="Amazon Ember Regular" charset="0"/>
                <a:ea typeface="+mn-ea"/>
                <a:cs typeface="+mn-cs"/>
              </a:rPr>
              <a:t>, Senior Director of Data Engineering.</a:t>
            </a:r>
          </a:p>
          <a:p>
            <a:endParaRPr lang="en-US" dirty="0"/>
          </a:p>
          <a:p>
            <a:r>
              <a:rPr lang="en-US" b="1" dirty="0"/>
              <a:t>Vonage: </a:t>
            </a:r>
            <a:r>
              <a:rPr lang="en-US" sz="1200" b="0" i="0" kern="1200" dirty="0">
                <a:solidFill>
                  <a:schemeClr val="tx1"/>
                </a:solidFill>
                <a:effectLst/>
                <a:latin typeface="Amazon Ember Regular" charset="0"/>
                <a:ea typeface="+mn-ea"/>
                <a:cs typeface="+mn-cs"/>
              </a:rPr>
              <a:t>Vonage is a global business cloud communications leader providing integrated communications solutions that improve how business gets done by enhancing a company’s customer and employee experience. Vonage uses Apache Kafka for real-time communication between various micro-services.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“By using Amazon MSK, Vonage has reduced our maintenance overhead while building a micro-services-based platform that enables businesses to collaborate more productively and engage their customers more effectively,” said </a:t>
            </a:r>
            <a:r>
              <a:rPr lang="en-US" sz="1200" b="0" i="0" kern="1200" dirty="0" err="1">
                <a:solidFill>
                  <a:schemeClr val="tx1"/>
                </a:solidFill>
                <a:effectLst/>
                <a:latin typeface="Amazon Ember Regular" charset="0"/>
                <a:ea typeface="+mn-ea"/>
                <a:cs typeface="+mn-cs"/>
              </a:rPr>
              <a:t>Venkatesh</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Ennala</a:t>
            </a:r>
            <a:r>
              <a:rPr lang="en-US" sz="1200" b="0" i="0" kern="1200" dirty="0">
                <a:solidFill>
                  <a:schemeClr val="tx1"/>
                </a:solidFill>
                <a:effectLst/>
                <a:latin typeface="Amazon Ember Regular" charset="0"/>
                <a:ea typeface="+mn-ea"/>
                <a:cs typeface="+mn-cs"/>
              </a:rPr>
              <a:t>, a software engineer with Vonage. “We can now set up new Kafka clusters more quickly and scale these clusters as our demands increase. Amazon MSK has removed the complexity of set up and maintenance, allowing us to focus on what’s most important - building innovative new capabilities for our customers.”</a:t>
            </a:r>
          </a:p>
          <a:p>
            <a:endParaRPr lang="en-US" dirty="0"/>
          </a:p>
          <a:p>
            <a:r>
              <a:rPr lang="en-US" b="1" dirty="0" err="1"/>
              <a:t>Secureworks</a:t>
            </a:r>
            <a:r>
              <a:rPr lang="en-US" b="1" dirty="0"/>
              <a:t>: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(NASDAQ: SCWX) is a technology-driven cybersecurity leader that protects organizations in the digitally connected world.</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“When developing and launching our security analytics application,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chose Amazon MSK service to accelerate time to market and reduce infrastructure and management overhead,” said Wendy Thomas, Senior Vice President of Business and Product Strategy at </a:t>
            </a:r>
            <a:r>
              <a:rPr lang="en-US" sz="1200" b="0" i="0" kern="1200" dirty="0" err="1">
                <a:solidFill>
                  <a:schemeClr val="tx1"/>
                </a:solidFill>
                <a:effectLst/>
                <a:latin typeface="Amazon Ember Regular" charset="0"/>
                <a:ea typeface="+mn-ea"/>
                <a:cs typeface="+mn-cs"/>
              </a:rPr>
              <a:t>Secureworks</a:t>
            </a:r>
            <a:r>
              <a:rPr lang="en-US" sz="1200" b="0" i="0" kern="1200" dirty="0">
                <a:solidFill>
                  <a:schemeClr val="tx1"/>
                </a:solidFill>
                <a:effectLst/>
                <a:latin typeface="Amazon Ember Regular" charset="0"/>
                <a:ea typeface="+mn-ea"/>
                <a:cs typeface="+mn-cs"/>
              </a:rPr>
              <a:t>. “This allowed us to focus on innovation and our unique differentiators, helping protect our customers from cyber threats."</a:t>
            </a:r>
          </a:p>
          <a:p>
            <a:endParaRPr lang="en-US" dirty="0"/>
          </a:p>
          <a:p>
            <a:r>
              <a:rPr lang="en-US" b="1" dirty="0"/>
              <a:t>Compass:</a:t>
            </a:r>
            <a:r>
              <a:rPr lang="en-US" dirty="0"/>
              <a:t> </a:t>
            </a:r>
            <a:r>
              <a:rPr lang="en-US" sz="1200" b="0" i="0" kern="1200" dirty="0">
                <a:solidFill>
                  <a:schemeClr val="tx1"/>
                </a:solidFill>
                <a:effectLst/>
                <a:latin typeface="Amazon Ember Regular" charset="0"/>
                <a:ea typeface="+mn-ea"/>
                <a:cs typeface="+mn-cs"/>
              </a:rPr>
              <a:t>Compass is a real estate technology company with a powerful end-to-end platform that supports the entire buying and selling workflow. Compass uses Apache Kafka to provide its agents with quick access to fresh and accurate data from hundreds of real estate data sources nationwide.</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“Streaming technology is an important part of what we do as a business, but managing streaming technology involves a lot of heavy lifting by our software developers," said Joseph </a:t>
            </a:r>
            <a:r>
              <a:rPr lang="en-US" sz="1200" b="0" i="0" kern="1200" dirty="0" err="1">
                <a:solidFill>
                  <a:schemeClr val="tx1"/>
                </a:solidFill>
                <a:effectLst/>
                <a:latin typeface="Amazon Ember Regular" charset="0"/>
                <a:ea typeface="+mn-ea"/>
                <a:cs typeface="+mn-cs"/>
              </a:rPr>
              <a:t>Sirosh</a:t>
            </a:r>
            <a:r>
              <a:rPr lang="en-US" sz="1200" b="0" i="0" kern="1200" dirty="0">
                <a:solidFill>
                  <a:schemeClr val="tx1"/>
                </a:solidFill>
                <a:effectLst/>
                <a:latin typeface="Amazon Ember Regular" charset="0"/>
                <a:ea typeface="+mn-ea"/>
                <a:cs typeface="+mn-cs"/>
              </a:rPr>
              <a:t>, CTO of Compass. "Amazon MSK has allowed us to eliminate a lot of this heavy lifting. By using Amazon MSK we no longer need to spend effort on ensuring data durability, cluster availability, and scalability, and can now focus on building applications. Amazon MSK relieves our team from the burden of operating and maintaining Kafka and at the same time, we experience less downtime as our clusters are fully-managed.”</a:t>
            </a:r>
          </a:p>
          <a:p>
            <a:endParaRPr lang="en-US" dirty="0"/>
          </a:p>
          <a:p>
            <a:r>
              <a:rPr lang="en-US" b="1" dirty="0"/>
              <a:t>ZipRecruiter: </a:t>
            </a:r>
            <a:r>
              <a:rPr lang="en-US" sz="1200" b="0" i="0" kern="1200" dirty="0">
                <a:solidFill>
                  <a:schemeClr val="tx1"/>
                </a:solidFill>
                <a:effectLst/>
                <a:latin typeface="Amazon Ember Regular" charset="0"/>
                <a:ea typeface="+mn-ea"/>
                <a:cs typeface="+mn-cs"/>
              </a:rPr>
              <a:t>ZipRecruiter is a leading online employment marketplace using AI-driven matching technology to actively connect millions of businesses and job seekers.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ZipRecruiter, we use Apache Kafka for our event logging pipelines, which are critical infrastructure components that collect, store, and continually process over 6 billion events per day from the ZipRecruiter employment marketplace. We turned to Amazon Managed Streaming for Apache Kafka (Amazon MSK) to make it easier to manage, run, and maintain this critical infrastructure,” said Craig </a:t>
            </a:r>
            <a:r>
              <a:rPr lang="en-US" sz="1200" b="0" i="0" kern="1200" dirty="0" err="1">
                <a:solidFill>
                  <a:schemeClr val="tx1"/>
                </a:solidFill>
                <a:effectLst/>
                <a:latin typeface="Amazon Ember Regular" charset="0"/>
                <a:ea typeface="+mn-ea"/>
                <a:cs typeface="+mn-cs"/>
              </a:rPr>
              <a:t>Ogg</a:t>
            </a:r>
            <a:r>
              <a:rPr lang="en-US" sz="1200" b="0" i="0" kern="1200" dirty="0">
                <a:solidFill>
                  <a:schemeClr val="tx1"/>
                </a:solidFill>
                <a:effectLst/>
                <a:latin typeface="Amazon Ember Regular" charset="0"/>
                <a:ea typeface="+mn-ea"/>
                <a:cs typeface="+mn-cs"/>
              </a:rPr>
              <a:t>, CTO at ZipRecruiter. "Amazon MSK significantly reduced our Apache Kafka management and administrative overhead, which enabled our engineers, who were managing Apache Kafka on a regular basis, to shift focus towards product innovations that make it easier for job seekers and hiring managers to find a great match.”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3289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mazon Ember Regular" charset="0"/>
                <a:ea typeface="+mn-ea"/>
                <a:cs typeface="+mn-cs"/>
              </a:rPr>
              <a:t>There are many people in every business who are involved in analytics daily, and each of these roles has a different perspective. How are you using analytics? What are looking to build?</a:t>
            </a:r>
          </a:p>
          <a:p>
            <a:pPr lvl="0"/>
            <a:endParaRPr lang="en-US" sz="1200" b="1"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360835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1/ As more applications are built using microservices architectures, containers-based approaches, and purpose-built data stores, they produce an ever-increasing amount of log data. You need a way to get access to all of that log data to monitor the health of your production systems and troubleshoot problems.</a:t>
            </a:r>
          </a:p>
          <a:p>
            <a:r>
              <a:rPr lang="en-US" sz="1100" dirty="0"/>
              <a:t> </a:t>
            </a:r>
          </a:p>
          <a:p>
            <a:r>
              <a:rPr lang="en-US" sz="1100" dirty="0"/>
              <a:t>2/ Amazon Elasticsearch Service makes it simple to collect, analyze, and visualize unstructured and semi structured machine-generated log data from websites, mobile devices, servers, sensors, etc. For example, Autodesk captures 2 TB of activity log data across their applications every day, and expects that to grow to 10 TB a day within the next few years. They use Elasticsearch Service to collect, index and analyze those logs in real-time to better identify trends and patterns for anomalies so that they can resolve errors faster and improve the overall mean time to recover for their applications. </a:t>
            </a:r>
          </a:p>
          <a:p>
            <a:endParaRPr lang="en-US" sz="1100" dirty="0"/>
          </a:p>
          <a:p>
            <a:pPr defTabSz="7246197">
              <a:defRPr/>
            </a:pPr>
            <a:r>
              <a:rPr lang="en-US" sz="1100" dirty="0"/>
              <a:t>3/ Elasticsearch Service provides open-source Elasticsearch APIs, managed Kibana, and integrations with Logstash (known as the ELK stack) and other AWS Services such as Amazon Kinesis Data Firehose, AWS IoT, and Amazon CloudWatch Logs to name a few.</a:t>
            </a:r>
          </a:p>
          <a:p>
            <a:pPr defTabSz="7246197">
              <a:defRPr/>
            </a:pPr>
            <a:endParaRPr lang="en-US" sz="1100" dirty="0"/>
          </a:p>
          <a:p>
            <a:pPr defTabSz="7246197">
              <a:defRPr/>
            </a:pPr>
            <a:r>
              <a:rPr lang="en-US" sz="1100" dirty="0"/>
              <a:t>4/ Elasticsearch Service is fully managed, so you can deploy a production-ready Elasticsearch cluster in minutes, scale your cluster up or down via a single API call or a few clicks, and secure your data at-rest and in-transit.</a:t>
            </a:r>
          </a:p>
          <a:p>
            <a:pPr defTabSz="7246197">
              <a:defRPr/>
            </a:pPr>
            <a:endParaRPr lang="en-US" sz="1100" dirty="0"/>
          </a:p>
          <a:p>
            <a:pPr defTabSz="7246197">
              <a:defRPr/>
            </a:pPr>
            <a:r>
              <a:rPr lang="en-US" sz="1100" dirty="0"/>
              <a:t>5/ And, with Amazon Elasticsearch Service, there are no upfront costs or usage requirements and you pay only for what you use.</a:t>
            </a:r>
          </a:p>
          <a:p>
            <a:pPr defTabSz="7246197">
              <a:defRPr/>
            </a:pPr>
            <a:endParaRPr lang="en-US" sz="1100" dirty="0"/>
          </a:p>
          <a:p>
            <a:r>
              <a:rPr lang="en-US" sz="1100" b="1" dirty="0"/>
              <a:t>TRANSITION: </a:t>
            </a:r>
            <a:r>
              <a:rPr lang="en-US" sz="1100" dirty="0"/>
              <a:t>Autodesk isn’t alone. Tens of thousands of customers including organizations like Nike, Amazon Prime Video, Intuit, Airbnb, Hulu, and Pinterest, use the Amazon Elasticsearch Service for their operational and log analytics use cases. </a:t>
            </a:r>
          </a:p>
          <a:p>
            <a:endParaRPr lang="en-US" sz="1100" dirty="0"/>
          </a:p>
          <a:p>
            <a:r>
              <a:rPr lang="en-US" sz="1100" i="1" dirty="0"/>
              <a:t>-------------------------------------------</a:t>
            </a:r>
          </a:p>
          <a:p>
            <a:r>
              <a:rPr lang="en-US" sz="1100" b="1" dirty="0"/>
              <a:t>Elasticsearch Service Use Cases: </a:t>
            </a:r>
            <a:r>
              <a:rPr lang="en-US" sz="1100" b="1" i="1" dirty="0"/>
              <a:t> </a:t>
            </a:r>
            <a:endParaRPr lang="en-US" sz="1100" b="1" dirty="0"/>
          </a:p>
          <a:p>
            <a:pPr marL="398280" indent="-398280">
              <a:buFont typeface="Arial" panose="020B0604020202020204" pitchFamily="34" charset="0"/>
              <a:buChar char="•"/>
            </a:pPr>
            <a:r>
              <a:rPr lang="en-US" sz="1100" b="1" dirty="0"/>
              <a:t>Autodesk</a:t>
            </a:r>
            <a:r>
              <a:rPr lang="en-US" sz="1100" dirty="0"/>
              <a:t>, a leading provider of 3D design and engineering software, wanted to ensure its millions of global users have the best experience running that software. To make that happen, they needed to monitor and fix software problems as quickly as possible. Doing this was challenging because the company’s previous application-data log solution struggled to keep up with the growing volume of data needing to be analyzed and stored. The unified logging solution built on Amazon Elasticsearch Service provides better visibility into data logs more quickly. “Amazon Elasticsearch Service enables a more consistent way to collect and measure logging data in real time,” says Li. “This service gives in-depth data analysis that enables better correlations between logging events, providing answers to application problems faster.” For example, Autodesk teams created dashboards that identify trends and patterns for anomalies that can help quickly correlate to detailed log records for detailed forensics.</a:t>
            </a:r>
          </a:p>
          <a:p>
            <a:pPr marL="398280" indent="-398280">
              <a:buFont typeface="Arial" panose="020B0604020202020204" pitchFamily="34" charset="0"/>
              <a:buChar char="•"/>
            </a:pPr>
            <a:r>
              <a:rPr lang="en-US" sz="1100" b="1" dirty="0"/>
              <a:t>Claranet</a:t>
            </a:r>
            <a:r>
              <a:rPr lang="en-US" sz="1100" dirty="0"/>
              <a:t>, a global managed services provider, uses Amazon Elasticsearch Service to power a variety of use cases for its customers, including a United Kingdom-based media company with turnover of more than a £1 billion that provides online music streaming. Amazon Elasticsearch Service with built-in Kibana allows the company to get near-real-time insights into platform usage, including data on popular artists and albums, trending playlists, listen times, and more. With Logstash seamlessly integrated into Amazon Elasticsearch Service, Claranet easily ingests millions of new log lines/metrics per day. “Amazon Elasticsearch makes it easy for Claranet to deploy and manage Elasticsearch clusters. We have multi-instance clusters configured and running in minutes and we can scale in or out as required with simple configuration changes in our infrastructure-as-code pipelines," says Steve Smith, senior reliability engineer and team lead at Claranet. “Amazon Elasticsearch Service also takes care of administrative functions including monitoring, failure recovery, and patching, allowing us to save significant amount of operational time and therefore lower our costs.” </a:t>
            </a:r>
          </a:p>
          <a:p>
            <a:pPr marL="398280" indent="-398280">
              <a:buFont typeface="Arial" panose="020B0604020202020204" pitchFamily="34" charset="0"/>
              <a:buChar char="•"/>
            </a:pPr>
            <a:endParaRPr lang="en-US" sz="1100" dirty="0"/>
          </a:p>
          <a:p>
            <a:r>
              <a:rPr lang="en-US" sz="1100" i="1" dirty="0"/>
              <a:t>Other Top Brands Using Elasticsearch: Nike, Scholastic, Airbnb, Hulu, Expedia, The Walt Disney Company, Pinterest, Lyft, Samsung Electronics, Capital One, Deere and Company, Vmware</a:t>
            </a:r>
            <a:endParaRPr lang="en-US" sz="1100" dirty="0"/>
          </a:p>
          <a:p>
            <a:endParaRPr lang="en-US" sz="1100" dirty="0"/>
          </a:p>
          <a:p>
            <a:endParaRPr lang="en-US" sz="1100" dirty="0"/>
          </a:p>
          <a:p>
            <a:endParaRPr lang="en-US" sz="11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062A4C22-BB35-4FE6-A1F9-9B18F2C3E71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9:22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2652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3225878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Regular"/>
                <a:ea typeface="Amazon Ember Heavy" panose="020B0803020204020204" pitchFamily="34" charset="0"/>
                <a:cs typeface="Amazon Ember Heavy" panose="020B0803020204020204" pitchFamily="34" charset="0"/>
              </a:rPr>
              <a:t>Pearson Education is a British-owned education publishing and assessment service to schools and corporations. They were using Splunk and consolidating multiple version of Amazon Elasticsearch (AES) across teams into centralized version of AES.</a:t>
            </a:r>
            <a:endParaRPr kumimoji="0" lang="en-US" sz="1800" b="0" i="0" u="none" strike="noStrike" kern="1200" cap="none" spc="0" normalizeH="0" baseline="0" noProof="0" dirty="0">
              <a:ln>
                <a:noFill/>
              </a:ln>
              <a:solidFill>
                <a:srgbClr val="FF9900"/>
              </a:solidFill>
              <a:effectLst/>
              <a:uLnTx/>
              <a:uFillTx/>
              <a:latin typeface="Amazon Ember Regular"/>
              <a:ea typeface="Amazon Ember Heavy" panose="020B0803020204020204" pitchFamily="34" charset="0"/>
              <a:cs typeface="Amazon Ember Heavy" panose="020B0803020204020204" pitchFamily="34" charset="0"/>
            </a:endParaRPr>
          </a:p>
          <a:p>
            <a:endParaRPr lang="en-US" dirty="0"/>
          </a:p>
          <a:p>
            <a:r>
              <a:rPr lang="en-US" dirty="0"/>
              <a:t>Challenge: </a:t>
            </a:r>
          </a:p>
          <a:p>
            <a:r>
              <a:rPr lang="en-US" dirty="0"/>
              <a:t>Lots of security</a:t>
            </a:r>
            <a:r>
              <a:rPr lang="en-US" baseline="0" dirty="0"/>
              <a:t> logs, application logs, and web logs from different sources</a:t>
            </a:r>
          </a:p>
          <a:p>
            <a:r>
              <a:rPr lang="en-US" baseline="0" dirty="0"/>
              <a:t>Required centralized logging solution with near real-time analytics and monitoring capabilities</a:t>
            </a:r>
          </a:p>
          <a:p>
            <a:r>
              <a:rPr lang="en-US" baseline="0" dirty="0"/>
              <a:t>Needed a managed solution to reduce cost and operational overhead</a:t>
            </a:r>
          </a:p>
          <a:p>
            <a:endParaRPr lang="en-US" baseline="0" dirty="0"/>
          </a:p>
          <a:p>
            <a:r>
              <a:rPr lang="en-US" baseline="0" dirty="0"/>
              <a:t>Solution:</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Use Amazon Elasticsearch Service with Kinesis Streams and Lambda for centralized log management and analysis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Stream logs to Amazon Elasticsearch Service near real-time.</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Use Kibana for data visualization and monitoring</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Benefits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Flexibility and Scalability </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 Easy to scale cluster sizes by adding, removing, or changing instances or storage volumes depending on application needs.</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Quick insights: </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Monitor and troubleshoot issues in near real-time with built-in Kibana.</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Cost savings:</a:t>
            </a:r>
            <a:r>
              <a:rPr kumimoji="0" lang="en-US" sz="14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 Less operational overheard compared to running a self-managed Elasticsearch cluster.</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53842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Amazon Ember Regular" charset="0"/>
                <a:ea typeface="+mn-ea"/>
                <a:cs typeface="+mn-cs"/>
              </a:rPr>
              <a:t>To ensure that open source Elasticsearch continue to thrive and advanced we announced Open Distro for Elasticsearch, an apache 2.0 licensed distribution of Elasticsearch. Our goal with Open Distro for Elasticsearch is to ensure that open source innovation continues to thrive by providing a fully featured, 100% open source, community-driven distribution that is easy for everyone to use, modify, and distribute.</a:t>
            </a:r>
            <a:endParaRPr lang="en-US" sz="1200" b="1" dirty="0">
              <a:solidFill>
                <a:schemeClr val="tx1"/>
              </a:solidFill>
            </a:endParaRPr>
          </a:p>
          <a:p>
            <a:endParaRPr lang="en-US" sz="1200" b="1" dirty="0">
              <a:solidFill>
                <a:schemeClr val="tx1"/>
              </a:solidFill>
            </a:endParaRPr>
          </a:p>
          <a:p>
            <a:r>
              <a:rPr lang="en-US" sz="1200" b="1" dirty="0">
                <a:solidFill>
                  <a:schemeClr val="tx1"/>
                </a:solidFill>
              </a:rPr>
              <a:t>100% open source</a:t>
            </a:r>
            <a:r>
              <a:rPr lang="en-US" sz="1200" b="0" dirty="0">
                <a:solidFill>
                  <a:schemeClr val="tx1"/>
                </a:solidFill>
              </a:rPr>
              <a:t>: Open Distro for Elasticsearch is 100% open source. We provide you the freedoms that make open source projects great. You can view, use, change, and distribute the code as you wish without any restrictions.</a:t>
            </a:r>
          </a:p>
          <a:p>
            <a:endParaRPr lang="en-US" sz="1200" b="0" dirty="0"/>
          </a:p>
          <a:p>
            <a:r>
              <a:rPr lang="en-US" sz="1200" b="1" dirty="0"/>
              <a:t>Enterprise-grade</a:t>
            </a:r>
            <a:r>
              <a:rPr lang="en-US" sz="1200" b="0" dirty="0"/>
              <a:t>: One of the limitations of open source Elasticsearch today is that it lacks key capabilities that customers need for production workloads and the customers need to </a:t>
            </a:r>
            <a:r>
              <a:rPr lang="en-US" sz="1200" dirty="0"/>
              <a:t>purchase proprietary versions of Elasticsearch to get those capabilities. With </a:t>
            </a:r>
            <a:r>
              <a:rPr lang="en-US" sz="1200" b="0" dirty="0">
                <a:solidFill>
                  <a:schemeClr val="tx1"/>
                </a:solidFill>
              </a:rPr>
              <a:t>Open Distro for Elasticsearch, we are contributing advanced features to the community. Capabilities such as </a:t>
            </a:r>
            <a:r>
              <a:rPr lang="en-US" sz="1200" b="0" i="0" kern="1200" dirty="0">
                <a:solidFill>
                  <a:schemeClr val="tx1"/>
                </a:solidFill>
                <a:effectLst/>
                <a:latin typeface="Amazon Ember Regular" charset="0"/>
                <a:ea typeface="+mn-ea"/>
                <a:cs typeface="+mn-cs"/>
              </a:rPr>
              <a:t>encryption in-transit, authentication via native Active Directory and OpenID, role-based access control, event monitoring and alerting, SQL support, and advanced </a:t>
            </a:r>
            <a:r>
              <a:rPr lang="en-US" sz="1200" b="0" dirty="0">
                <a:solidFill>
                  <a:schemeClr val="tx1"/>
                </a:solidFill>
              </a:rPr>
              <a:t>cluster diagnostics. All these capabilities are available at no cost to you.</a:t>
            </a:r>
          </a:p>
          <a:p>
            <a:endParaRPr lang="en-US" sz="1200" b="0" dirty="0">
              <a:solidFill>
                <a:schemeClr val="tx1"/>
              </a:solidFill>
            </a:endParaRPr>
          </a:p>
          <a:p>
            <a:r>
              <a:rPr lang="en-US" sz="1200" b="1" dirty="0">
                <a:solidFill>
                  <a:schemeClr val="tx1"/>
                </a:solidFill>
              </a:rPr>
              <a:t>Community-driven: </a:t>
            </a:r>
            <a:r>
              <a:rPr lang="en-US" sz="1200" b="0" dirty="0">
                <a:solidFill>
                  <a:schemeClr val="tx1"/>
                </a:solidFill>
              </a:rPr>
              <a:t>Like any other popular open source project, we believe that </a:t>
            </a:r>
            <a:r>
              <a:rPr lang="en-US" sz="1100" b="0" i="0" kern="1200" dirty="0">
                <a:solidFill>
                  <a:schemeClr val="tx1"/>
                </a:solidFill>
                <a:effectLst/>
                <a:latin typeface="Amazon Ember Regular" charset="0"/>
                <a:ea typeface="+mn-ea"/>
                <a:cs typeface="+mn-cs"/>
              </a:rPr>
              <a:t>the success of Open Distro for Elasticsearch will be driven by the community’s participation, contributions and innovation to the project. So, we are making it easier for developers and organizations to contribute code and plugins to advance the project. At the same time, you can contribute with the confidence that all these features will always remain open source. You can also contribute to the project by writing docs or by offering bug fixes.</a:t>
            </a:r>
            <a:endParaRPr lang="en-US" sz="1200" b="0" dirty="0">
              <a:solidFill>
                <a:schemeClr val="tx1"/>
              </a:solidFill>
            </a:endParaRPr>
          </a:p>
          <a:p>
            <a:endParaRPr lang="en-US" sz="1200" b="0" dirty="0">
              <a:solidFill>
                <a:schemeClr val="tx1"/>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756325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759">
              <a:defRPr/>
            </a:pPr>
            <a:endParaRPr lang="en-US" dirty="0">
              <a:latin typeface="+mn-lt"/>
            </a:endParaRPr>
          </a:p>
          <a:p>
            <a:pPr defTabSz="465887">
              <a:defRPr/>
            </a:pPr>
            <a:r>
              <a:rPr lang="en-US" dirty="0"/>
              <a:t>For interactive analysis, Amazon Athena makes it easy to analyze data directly in S3 and Glacier using standard SQL queries. Athena is serverless, so there is no infrastructure to setup or manage. Companies can start querying data instantly, get results in seconds and pay only for the queries they run. </a:t>
            </a:r>
          </a:p>
          <a:p>
            <a:endParaRPr lang="en-US" dirty="0"/>
          </a:p>
          <a:p>
            <a:r>
              <a:rPr lang="en-US" dirty="0"/>
              <a:t>Amazon Athena is an interactive query service that makes it easy to analyze data in Amazon S3 using standard SQL. Athena is serverless, so there is no infrastructure to manage, and you pay only for the queries that you run.</a:t>
            </a:r>
          </a:p>
          <a:p>
            <a:endParaRPr lang="en-US" dirty="0"/>
          </a:p>
          <a:p>
            <a:r>
              <a:rPr lang="en-US" dirty="0"/>
              <a:t>Athena is easy to use. Simply point to your data in Amazon S3, define the schema, and start querying using standard SQL. Most results are delivered within seconds. With Athena, there’s no need for complex ETL jobs to prepare your data for analysis. This makes it easy for anyone with SQL skills to quickly analyze large-scale datasets.</a:t>
            </a:r>
          </a:p>
          <a:p>
            <a:endParaRPr lang="en-US" dirty="0"/>
          </a:p>
          <a:p>
            <a:r>
              <a:rPr lang="en-US" dirty="0"/>
              <a:t>Athena is out-of-the-box integrated with </a:t>
            </a:r>
            <a:r>
              <a:rPr lang="en-US" dirty="0">
                <a:hlinkClick r:id="rId3"/>
              </a:rPr>
              <a:t>AWS Glue</a:t>
            </a:r>
            <a:r>
              <a:rPr lang="en-US" dirty="0"/>
              <a:t> Data Catalog, allowing you to create a unified metadata repository across various services, crawl data sources to discover schemas and populate your Catalog with new and modified table and partition definitions, and maintain schema versioning. You can also use Glue’s fully-managed ETL capabilities to transform data or convert it into columnar formats to optimize cost and improve performance.</a:t>
            </a:r>
          </a:p>
          <a:p>
            <a:endParaRPr lang="en-US" b="1" dirty="0"/>
          </a:p>
          <a:p>
            <a:r>
              <a:rPr lang="en-US" b="1" dirty="0"/>
              <a:t>Start Querying Instantly </a:t>
            </a:r>
          </a:p>
          <a:p>
            <a:r>
              <a:rPr lang="en-US" b="1" dirty="0"/>
              <a:t>Serverless. No ETL. </a:t>
            </a:r>
            <a:br>
              <a:rPr lang="en-US" b="1" dirty="0"/>
            </a:br>
            <a:r>
              <a:rPr lang="en-US" dirty="0"/>
              <a:t>Athena is serverless. You can quickly query your data without having to setup and manage any servers or data warehouses. Just point to your data in Amazon S3, define the schema, and start querying using the built-in query editor. Amazon Athena allows you to tap into all your data in S3 without the need to set up complex processes to extract, transform, and load the data (ETL).</a:t>
            </a:r>
          </a:p>
          <a:p>
            <a:endParaRPr lang="en-US" dirty="0"/>
          </a:p>
          <a:p>
            <a:r>
              <a:rPr lang="en-US" b="1" dirty="0"/>
              <a:t>Pay Per Query </a:t>
            </a:r>
          </a:p>
          <a:p>
            <a:r>
              <a:rPr lang="en-US" b="1" dirty="0"/>
              <a:t>Only pay for data scanned.</a:t>
            </a:r>
            <a:br>
              <a:rPr lang="en-US" dirty="0"/>
            </a:br>
            <a:r>
              <a:rPr lang="en-US" dirty="0"/>
              <a:t>With Amazon Athena, you pay only for the queries that you run. You are charged $5 per terabyte scanned by your queries. You can save from 30% to 90% on your per-query costs and get better performance by compressing, partitioning, and converting your data into columnar formats. Athena queries data directly in Amazon S3. There are no additional storage charges beyond S3.</a:t>
            </a:r>
            <a:br>
              <a:rPr lang="en-US" dirty="0"/>
            </a:br>
            <a:endParaRPr lang="en-US" dirty="0"/>
          </a:p>
          <a:p>
            <a:r>
              <a:rPr lang="en-US" b="1" dirty="0"/>
              <a:t>Open. Powerful. Standard </a:t>
            </a:r>
          </a:p>
          <a:p>
            <a:r>
              <a:rPr lang="en-US" b="1" dirty="0"/>
              <a:t>Built on Presto. Runs standard SQL. </a:t>
            </a:r>
            <a:br>
              <a:rPr lang="en-US" b="1" dirty="0"/>
            </a:br>
            <a:r>
              <a:rPr lang="en-US" dirty="0">
                <a:latin typeface="Arial"/>
              </a:rPr>
              <a:t>ANSI SQL interface, JDBC/ODBC drivers, Can handle multiple formats(CSV, JSON, AVRO, PARQUET, ORC, Geospatial), compression types (GZ, LZO, BZ2) and complex Joins and data types (Arrays, maps, structs)</a:t>
            </a:r>
          </a:p>
          <a:p>
            <a:endParaRPr lang="en-US" dirty="0"/>
          </a:p>
          <a:p>
            <a:r>
              <a:rPr lang="en-US" b="1" dirty="0"/>
              <a:t>Easy</a:t>
            </a:r>
            <a:br>
              <a:rPr lang="en-US" dirty="0"/>
            </a:br>
            <a:r>
              <a:rPr lang="en-US" dirty="0">
                <a:latin typeface="Arial"/>
              </a:rPr>
              <a:t>Serverless. Zero Infrastructure. Zero Administration </a:t>
            </a:r>
          </a:p>
          <a:p>
            <a:endParaRPr lang="en-US" dirty="0">
              <a:latin typeface="Arial"/>
            </a:endParaRP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98063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AWS continues to innovate and find more efficient ways for you to analyze. We have an emerging serverless analytics stack – you can put all these systems together with zero infrastructure to manage. This lets you pay per use, with close to zero costs when things are ideal. Scales automatically; systems are highly available and fault tolerant by default.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IoT data is a great example where an “always on” system provides continuous sensor data, but the analytics is on-demand and you pay for those services only when you use them.</a:t>
            </a:r>
            <a:endParaRPr lang="en-US" baseline="0" dirty="0"/>
          </a:p>
          <a:p>
            <a:endParaRPr lang="en-US" baseline="0" dirty="0"/>
          </a:p>
          <a:p>
            <a:r>
              <a:rPr lang="en-US" baseline="0" dirty="0"/>
              <a:t>We also deliver our AI/ML services this way. While we offer GPUs and frameworks for experts, we also make higher level services for image and video analysis, transcription, translation </a:t>
            </a:r>
            <a:r>
              <a:rPr lang="en-US" baseline="0" dirty="0" err="1"/>
              <a:t>etc</a:t>
            </a:r>
            <a:r>
              <a:rPr lang="en-US" baseline="0" dirty="0"/>
              <a:t>, available via APIs with nothing for you to manage Simply put, we do a bunch of work behind the scenes, so you don’t have to.</a:t>
            </a:r>
          </a:p>
          <a:p>
            <a:endParaRPr lang="en-US" baseline="0" dirty="0"/>
          </a:p>
        </p:txBody>
      </p:sp>
      <p:sp>
        <p:nvSpPr>
          <p:cNvPr id="4" name="Slide Number Placeholder 3"/>
          <p:cNvSpPr>
            <a:spLocks noGrp="1"/>
          </p:cNvSpPr>
          <p:nvPr>
            <p:ph type="sldNum" sz="quarter" idx="10"/>
          </p:nvPr>
        </p:nvSpPr>
        <p:spPr/>
        <p:txBody>
          <a:bodyPr/>
          <a:lstStyle/>
          <a:p>
            <a:pPr defTabSz="465887">
              <a:defRPr/>
            </a:pPr>
            <a:fld id="{69C3F2ED-74C5-7D4F-8560-0CC253E9A436}" type="slidenum">
              <a:rPr lang="en-US">
                <a:solidFill>
                  <a:prstClr val="black"/>
                </a:solidFill>
                <a:latin typeface="Arial"/>
              </a:rPr>
              <a:pPr defTabSz="465887">
                <a:defRPr/>
              </a:pPr>
              <a:t>58</a:t>
            </a:fld>
            <a:endParaRPr lang="en-US" dirty="0">
              <a:solidFill>
                <a:prstClr val="black"/>
              </a:solidFill>
              <a:latin typeface="Arial"/>
            </a:endParaRPr>
          </a:p>
        </p:txBody>
      </p:sp>
    </p:spTree>
    <p:extLst>
      <p:ext uri="{BB962C8B-B14F-4D97-AF65-F5344CB8AC3E}">
        <p14:creationId xmlns:p14="http://schemas.microsoft.com/office/powerpoint/2010/main" val="3185573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the AWS portfolio is visualization to help you see your data, and machine learning for advanced analytics and predictions. A data lake is powerful foundation for ML and AI, the more data you have the more creative you can be. And ML and AI thrive on large, diverse data sets, gaining more accuracy too.</a:t>
            </a:r>
          </a:p>
        </p:txBody>
      </p:sp>
      <p:sp>
        <p:nvSpPr>
          <p:cNvPr id="4" name="Slide Number Placeholder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26764547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1/ Quickly find diverse data in one place</a:t>
            </a:r>
          </a:p>
          <a:p>
            <a:pPr fontAlgn="base"/>
            <a:r>
              <a:rPr lang="en-US" sz="1100" kern="1200" dirty="0">
                <a:solidFill>
                  <a:schemeClr val="tx1"/>
                </a:solidFill>
                <a:effectLst/>
                <a:latin typeface="+mn-lt"/>
                <a:ea typeface="+mn-ea"/>
                <a:cs typeface="+mn-cs"/>
              </a:rPr>
              <a:t>AWS Data Exchange has hundreds of commercial data products from category-leading data providers across industries such as financial services, healthcare, retail, media &amp; entertainment, and more. AWS Data Exchange includes hundreds of free data sets too, including data collected from popular public sources as well as trials for commercial products, so customers can explore before they subscribe. You can easily find and subscribe to data products in </a:t>
            </a:r>
            <a:r>
              <a:rPr lang="en-US" sz="1100" u="sng" kern="1200" dirty="0">
                <a:solidFill>
                  <a:schemeClr val="tx1"/>
                </a:solidFill>
                <a:effectLst/>
                <a:latin typeface="+mn-lt"/>
                <a:ea typeface="+mn-ea"/>
                <a:cs typeface="+mn-cs"/>
                <a:hlinkClick r:id="rId3"/>
              </a:rPr>
              <a:t>AWS Marketplace</a:t>
            </a:r>
            <a:r>
              <a:rPr lang="en-US" sz="1100" kern="1200" dirty="0">
                <a:solidFill>
                  <a:schemeClr val="tx1"/>
                </a:solidFill>
                <a:effectLst/>
                <a:latin typeface="+mn-lt"/>
                <a:ea typeface="+mn-ea"/>
                <a:cs typeface="+mn-cs"/>
              </a:rPr>
              <a:t> and stay up-to-date as providers publish new revisions in a consistent and cloud-native way.</a:t>
            </a:r>
          </a:p>
          <a:p>
            <a:pPr fontAlgn="base"/>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2/ Easily analyze data</a:t>
            </a:r>
          </a:p>
          <a:p>
            <a:pPr fontAlgn="base"/>
            <a:r>
              <a:rPr lang="en-US" sz="1100" kern="1200" dirty="0">
                <a:solidFill>
                  <a:schemeClr val="tx1"/>
                </a:solidFill>
                <a:effectLst/>
                <a:latin typeface="+mn-lt"/>
                <a:ea typeface="+mn-ea"/>
                <a:cs typeface="+mn-cs"/>
              </a:rPr>
              <a:t>AWS Data Exchange enables you to immediately use data you subscribe to with the full portfolio of AWS analytics services, like big data processing with Amazon EMR, data warehousing with Amazon Redshift, ad-hoc query with Amazon Athena, data integration and ETL with AWS Glue, and building data lakes with AWS Lake Formation. You can quickly copy data to Amazon S3 and immediately transform and process it, analyze it, or build machine learning models on it.</a:t>
            </a:r>
            <a:endParaRPr lang="en-US" sz="1100" dirty="0"/>
          </a:p>
          <a:p>
            <a:pPr defTabSz="4902053">
              <a:defRPr/>
            </a:pPr>
            <a:endParaRPr lang="en-US" sz="1100" dirty="0"/>
          </a:p>
          <a:p>
            <a:pPr fontAlgn="base"/>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3/ Efficiently access third-party data in the cloud</a:t>
            </a:r>
          </a:p>
          <a:p>
            <a:pPr fontAlgn="base"/>
            <a:r>
              <a:rPr lang="en-US" sz="1100" kern="1200" dirty="0">
                <a:solidFill>
                  <a:schemeClr val="tx1"/>
                </a:solidFill>
                <a:effectLst/>
                <a:latin typeface="+mn-lt"/>
                <a:ea typeface="+mn-ea"/>
                <a:cs typeface="+mn-cs"/>
              </a:rPr>
              <a:t>AWS Data Exchange removes the friction of finding, licensing, and using data sets. Without AWS Data Exchange, you might spend days or even weeks licensing data and moving it where you need it to power your analytics. AWS Data Exchange simplifies access to data — eliminating the need to receive physical media, manage FTP credentials, or integrate with different APIs from multiple providers. When providers publish updates to their data sets, you will receive a notification so you can automatically consume new data as it’s published.</a:t>
            </a:r>
          </a:p>
          <a:p>
            <a:pPr defTabSz="4811799">
              <a:defRPr/>
            </a:pPr>
            <a:endParaRPr lang="en-US" sz="1100" dirty="0">
              <a:solidFill>
                <a:prstClr val="black"/>
              </a:solidFill>
            </a:endParaRPr>
          </a:p>
          <a:p>
            <a:pPr defTabSz="4811799">
              <a:defRPr/>
            </a:pPr>
            <a:endParaRPr lang="en-US" sz="1100" dirty="0">
              <a:solidFill>
                <a:prstClr val="black"/>
              </a:solidFill>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2601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t>What if you didn’t have to have this sort of tradeoff between ubiquitous access, and prohitive cost ? To do that one needs to rethink BI architecture from the ground up, which is what we did with Amazon QuickSight - as a cloud native BI solution, natively integrated AWS.  So what does that mean ? Cloud native = </a:t>
            </a:r>
            <a:r>
              <a:rPr lang="en-US" sz="2000" dirty="0">
                <a:solidFill>
                  <a:schemeClr val="tx2"/>
                </a:solidFill>
              </a:rPr>
              <a:t>No servers or software to manage, Start with 10s of users and scale to 10s of 1000s of users up and down with zero servers to manage;  further more, we are the only solution with pay as you go pricing for readers, typically on technical users, for as low as 30 cents a session and capped at $5 a month; </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2000" dirty="0">
              <a:solidFill>
                <a:schemeClr val="tx2"/>
              </a:solidFill>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t>in a typical access pattern with a mix of frequent and casual usage, you are paying less than 1500 a year for 50 users and just over 100k for 5000.  That’s a huge saving, not to mention the peace of mind knowing there is no server to provision, and no users will go over the $5 monthly cap.  </a:t>
            </a:r>
            <a:endParaRPr lang="en-US" sz="2000" dirty="0">
              <a:solidFill>
                <a:schemeClr val="tx2"/>
              </a:solidFill>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2000" dirty="0">
                <a:solidFill>
                  <a:schemeClr val="tx2"/>
                </a:solidFill>
              </a:rPr>
              <a:t>you no longer have to choose between access and cost, and can truly empower everyone in your organization with data analytics.  Not to mention never have to pay for inactive usage anymore.</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So we think that’s a huge advantage of a cloud native architecture, built with ubiquitous access in mind;</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3200" dirty="0"/>
              <a:t>The other part of this architecture, being a first party native AWS solution, is that we are fully Integrated w the rest of AWS: AWS grade security and compliance.</a:t>
            </a:r>
            <a:r>
              <a:rPr lang="en-US" sz="2000" dirty="0">
                <a:solidFill>
                  <a:schemeClr val="tx2"/>
                </a:solidFill>
              </a:rPr>
              <a:t> End to end encryption.  </a:t>
            </a: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 Centralized IAM Permissions w/Fine-grained access control, CloudTrail logging for audits.  </a:t>
            </a:r>
          </a:p>
          <a:p>
            <a:pPr defTabSz="457200">
              <a:spcBef>
                <a:spcPts val="480"/>
              </a:spcBef>
              <a:defRPr sz="1200" spc="-24">
                <a:solidFill>
                  <a:srgbClr val="00B0F0"/>
                </a:solidFill>
                <a:latin typeface="Amazon Ember Light"/>
                <a:ea typeface="Amazon Ember Light"/>
                <a:cs typeface="Amazon Ember Light"/>
                <a:sym typeface="Amazon Ember Light"/>
              </a:defRPr>
            </a:pPr>
            <a:endParaRPr lang="en-US" sz="2000" dirty="0">
              <a:solidFill>
                <a:schemeClr val="tx2"/>
              </a:solidFill>
            </a:endParaRPr>
          </a:p>
          <a:p>
            <a:pPr defTabSz="457200">
              <a:spcBef>
                <a:spcPts val="480"/>
              </a:spcBef>
              <a:defRPr sz="1200" spc="-24">
                <a:solidFill>
                  <a:srgbClr val="00B0F0"/>
                </a:solidFill>
                <a:latin typeface="Amazon Ember Light"/>
                <a:ea typeface="Amazon Ember Light"/>
                <a:cs typeface="Amazon Ember Light"/>
                <a:sym typeface="Amazon Ember Light"/>
              </a:defRPr>
            </a:pPr>
            <a:r>
              <a:rPr lang="en-US" sz="2000" dirty="0">
                <a:solidFill>
                  <a:schemeClr val="tx2"/>
                </a:solidFill>
              </a:rPr>
              <a:t>These are the differentiations that customers say matter a lot to them as they look to modernize the BI stack.  Lets look at how our approach to architecture and natives AWS integration plays out in the trends and needs I talked about earlier.</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543125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Tinto is one of the world’s largest metals and mining corporations. Operating in six continents, the company is one of the world's leading producers of commodities like aluminum, iron ore, copper, uranium, coal, and diamonds.</a:t>
            </a:r>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3711415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is a broad space, but some common use cases emerge for most businesses. Which of these are you pursuing today?</a:t>
            </a:r>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5823516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also leverage your data lake with digital user engagement services, like Amazon Pinpoint, to address the </a:t>
            </a:r>
            <a:r>
              <a:rPr lang="en-US" dirty="0"/>
              <a:t>challenges of</a:t>
            </a:r>
            <a:r>
              <a:rPr lang="en-US" baseline="0" dirty="0"/>
              <a:t> this multi-channel world and delight </a:t>
            </a:r>
            <a:r>
              <a:rPr lang="en-US" dirty="0"/>
              <a:t>customers</a:t>
            </a:r>
            <a:r>
              <a:rPr lang="en-US" baseline="0" dirty="0"/>
              <a:t>. Pinpoint is an example of higher-level applications leveraging AWS analytics capabilities.</a:t>
            </a:r>
          </a:p>
          <a:p>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 Understand our customers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2) Segment based upon those understandings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3) Target them based upon your business goals and in a contextually relevant way</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4) Reach them over the channel and manner than makes the most sense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5) React to their the customers response, either immediately or by now having a better understanding of that customer for your next planned engagement.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r>
              <a:rPr lang="en-US" baseline="0" dirty="0"/>
              <a:t>Amazon Pinpoint is the orchestration service that brings all of this together but it’s backed and integrates with just about every data source, execution, analytics, machine learning, and application development service that AWS has to offer. It’s a way for you to bring all of the disparate data you already have stored on AWS data lakes, applications that you already have running on AWS as well as external systems, together for a complete 360 view of your customers and how to best engage with them.</a:t>
            </a:r>
            <a:endPar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83600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Machine Learning stack having three key layers.</a:t>
            </a:r>
          </a:p>
          <a:p>
            <a:endParaRPr lang="en-US" b="1" dirty="0"/>
          </a:p>
          <a:p>
            <a:r>
              <a:rPr lang="en-US" b="1" dirty="0"/>
              <a:t>ML Frameworks:</a:t>
            </a:r>
            <a:endParaRPr lang="en-US" dirty="0"/>
          </a:p>
          <a:p>
            <a:pPr marL="174708" indent="-174708">
              <a:buFont typeface="Arial" panose="020B0604020202020204" pitchFamily="34" charset="0"/>
              <a:buChar char="•"/>
            </a:pPr>
            <a:r>
              <a:rPr lang="en-US" dirty="0"/>
              <a:t>The bottom layer is for expert machine learning practitioners—researchers and developers. </a:t>
            </a:r>
          </a:p>
          <a:p>
            <a:pPr marL="174708" indent="-174708">
              <a:buFont typeface="Arial" panose="020B0604020202020204" pitchFamily="34" charset="0"/>
              <a:buChar char="•"/>
            </a:pPr>
            <a:r>
              <a:rPr lang="en-US" dirty="0"/>
              <a:t>These are people who are comfortable building models, tuning models, training models, figuring out how to deploy into production, and manage them themselves. </a:t>
            </a:r>
          </a:p>
          <a:p>
            <a:pPr marL="174708" indent="-174708">
              <a:buFont typeface="Arial" panose="020B0604020202020204" pitchFamily="34" charset="0"/>
              <a:buChar char="•"/>
            </a:pPr>
            <a:r>
              <a:rPr lang="en-US" dirty="0"/>
              <a:t>And the vast majority of machine learning in the cloud today at this layer is being down through Amazon </a:t>
            </a:r>
            <a:r>
              <a:rPr lang="en-US" dirty="0" err="1"/>
              <a:t>SageMaker</a:t>
            </a:r>
            <a:r>
              <a:rPr lang="en-US" dirty="0"/>
              <a:t> which provides a managed experience for frameworks, or the AWS Deep Learning AMI that we built that effectively embeds all the major frameworks.  </a:t>
            </a:r>
          </a:p>
          <a:p>
            <a:pPr marL="174708" indent="-174708">
              <a:buFont typeface="Arial" panose="020B0604020202020204" pitchFamily="34" charset="0"/>
              <a:buChar char="•"/>
            </a:pPr>
            <a:endParaRPr lang="en-US" dirty="0"/>
          </a:p>
          <a:p>
            <a:r>
              <a:rPr lang="en-US" b="1" dirty="0"/>
              <a:t>Infrastructure: </a:t>
            </a:r>
          </a:p>
          <a:p>
            <a:pPr marL="174708" indent="-174708">
              <a:buFont typeface="Arial" panose="020B0604020202020204" pitchFamily="34" charset="0"/>
              <a:buChar char="•"/>
            </a:pPr>
            <a:r>
              <a:rPr lang="en-US" dirty="0"/>
              <a:t>AWS offers a broad array of compute options for training and inference with powerful GPU-based instances, compute and memory optimized instances, and even FPGAs.</a:t>
            </a:r>
          </a:p>
          <a:p>
            <a:pPr marL="174708" indent="-174708">
              <a:buFont typeface="Arial" panose="020B0604020202020204" pitchFamily="34" charset="0"/>
              <a:buChar char="•"/>
            </a:pPr>
            <a:r>
              <a:rPr lang="en-US" dirty="0"/>
              <a:t>Our P3 instances provide up to 14 times better performance than previous-generation Amazon EC2 GPU compute instances. </a:t>
            </a:r>
          </a:p>
          <a:p>
            <a:pPr marL="174708" indent="-174708">
              <a:buFont typeface="Arial" panose="020B0604020202020204" pitchFamily="34" charset="0"/>
              <a:buChar char="•"/>
            </a:pPr>
            <a:r>
              <a:rPr lang="en-US" dirty="0"/>
              <a:t>C5 instances offer higher memory to vCPU ratio and deliver 25% improvement in price/performance compared to C4 instances, and are ideal for demanding inference applications. </a:t>
            </a:r>
          </a:p>
          <a:p>
            <a:pPr marL="174708" indent="-174708">
              <a:buFont typeface="Arial" panose="020B0604020202020204" pitchFamily="34" charset="0"/>
              <a:buChar char="•"/>
            </a:pPr>
            <a:r>
              <a:rPr lang="en-US" dirty="0"/>
              <a:t>We also have Amazon EC2 F1, a compute instance with field programmable gate arrays (FPGAs) that you can program to create custom hardware accelerations for your machine learning applications. F1 instances are easy to program and come with everything you need to develop, simulate, debug, and compile your hardware acceleration code. You can reuse your designs as many times, and across as many F1 instances as you like.</a:t>
            </a:r>
          </a:p>
          <a:p>
            <a:pPr lvl="0"/>
            <a:endParaRPr lang="en-US" dirty="0"/>
          </a:p>
          <a:p>
            <a:pPr lvl="0"/>
            <a:r>
              <a:rPr lang="en-US" b="1" dirty="0"/>
              <a:t>ML Services:</a:t>
            </a:r>
          </a:p>
          <a:p>
            <a:pPr marL="174708" indent="-174708">
              <a:buFont typeface="Arial" panose="020B0604020202020204" pitchFamily="34" charset="0"/>
              <a:buChar char="•"/>
            </a:pPr>
            <a:r>
              <a:rPr lang="en-US" dirty="0"/>
              <a:t>But, if you want to enable most enterprises and companies to be able to scale machine learning, we’ve solved that problem for organizations by making ML accessible for everyday developers and scientists. Amazon </a:t>
            </a:r>
            <a:r>
              <a:rPr lang="en-US" dirty="0" err="1"/>
              <a:t>SageMaker</a:t>
            </a:r>
            <a:r>
              <a:rPr lang="en-US" dirty="0"/>
              <a:t> removes the heavy lifting, complexity, and guesswork from each step of the machine learning process.</a:t>
            </a:r>
          </a:p>
          <a:p>
            <a:pPr marL="174708" indent="-174708">
              <a:buFont typeface="Arial" panose="020B0604020202020204" pitchFamily="34" charset="0"/>
              <a:buChar char="•"/>
            </a:pPr>
            <a:r>
              <a:rPr lang="en-US" dirty="0" err="1"/>
              <a:t>SageMaker</a:t>
            </a:r>
            <a:r>
              <a:rPr lang="en-US" dirty="0"/>
              <a:t> makes model building and training easier by providing pre-built development notebooks, popular machine learning algorithms optimized for petabyte-scale datasets, and automatic model tuning, enabling developers to build, train, and deploy models in a single click. </a:t>
            </a:r>
          </a:p>
          <a:p>
            <a:pPr marL="174708" indent="-174708">
              <a:buFont typeface="Arial" panose="020B0604020202020204" pitchFamily="34" charset="0"/>
              <a:buChar char="•"/>
            </a:pPr>
            <a:r>
              <a:rPr lang="en-US" dirty="0" err="1"/>
              <a:t>SageMaker</a:t>
            </a:r>
            <a:r>
              <a:rPr lang="en-US" dirty="0"/>
              <a:t> is already helping thousands of developers easily get started with building, training, and deploying models.  </a:t>
            </a:r>
          </a:p>
          <a:p>
            <a:pPr lvl="0"/>
            <a:endParaRPr lang="en-US" dirty="0"/>
          </a:p>
          <a:p>
            <a:pPr lvl="0"/>
            <a:r>
              <a:rPr lang="en-US" b="1" dirty="0"/>
              <a:t>AI Services:</a:t>
            </a:r>
          </a:p>
          <a:p>
            <a:pPr marL="174708" indent="-174708">
              <a:buFont typeface="Arial" panose="020B0604020202020204" pitchFamily="34" charset="0"/>
              <a:buChar char="•"/>
            </a:pPr>
            <a:r>
              <a:rPr lang="en-US" dirty="0"/>
              <a:t>At the top layer are AI services which are ready-made for all developers—no ML skills.</a:t>
            </a:r>
          </a:p>
          <a:p>
            <a:pPr marL="174708" indent="-174708">
              <a:buFont typeface="Arial" panose="020B0604020202020204" pitchFamily="34" charset="0"/>
              <a:buChar char="•"/>
            </a:pPr>
            <a:r>
              <a:rPr lang="en-US" dirty="0"/>
              <a:t>For example, customers say here is an object, tell me what's in it, or here's a face, tell me if it's part of this facial group using Amazon </a:t>
            </a:r>
            <a:r>
              <a:rPr lang="en-US" dirty="0" err="1"/>
              <a:t>Rekognition</a:t>
            </a:r>
            <a:r>
              <a:rPr lang="en-US" dirty="0"/>
              <a:t> </a:t>
            </a:r>
          </a:p>
          <a:p>
            <a:pPr marL="174708" indent="-174708">
              <a:buFont typeface="Arial" panose="020B0604020202020204" pitchFamily="34" charset="0"/>
              <a:buChar char="•"/>
            </a:pPr>
            <a:r>
              <a:rPr lang="en-US" dirty="0"/>
              <a:t>Or let me translate text to speech using Amazon Polly</a:t>
            </a:r>
          </a:p>
          <a:p>
            <a:pPr marL="174708" indent="-174708">
              <a:buFont typeface="Arial" panose="020B0604020202020204" pitchFamily="34" charset="0"/>
              <a:buChar char="•"/>
            </a:pPr>
            <a:r>
              <a:rPr lang="en-US" dirty="0"/>
              <a:t>Or let’s build conversational apps with Amazon Lex. </a:t>
            </a:r>
          </a:p>
          <a:p>
            <a:pPr marL="174708" indent="-174708">
              <a:buFont typeface="Arial" panose="020B0604020202020204" pitchFamily="34" charset="0"/>
              <a:buChar char="•"/>
            </a:pPr>
            <a:r>
              <a:rPr lang="en-US" dirty="0"/>
              <a:t>Convert speech to text with Amazon Transcribe</a:t>
            </a:r>
          </a:p>
          <a:p>
            <a:pPr marL="174708" indent="-174708">
              <a:buFont typeface="Arial" panose="020B0604020202020204" pitchFamily="34" charset="0"/>
              <a:buChar char="•"/>
            </a:pPr>
            <a:r>
              <a:rPr lang="en-US" dirty="0"/>
              <a:t>Translate text between languages using Amazon Translate</a:t>
            </a:r>
          </a:p>
          <a:p>
            <a:pPr marL="174708" indent="-174708">
              <a:buFont typeface="Arial" panose="020B0604020202020204" pitchFamily="34" charset="0"/>
              <a:buChar char="•"/>
            </a:pPr>
            <a:r>
              <a:rPr lang="en-US" dirty="0"/>
              <a:t>Understand relationships and find insights from unstructured text using Amazon Comprehend</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3822182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Kinect Energy Group is a subsidiary of World Fuel Services, a Fortune 100 company that provides energy procurement advisory services, supply fulfillment, and transaction and payment management solutions to commercial and industrial customers, principally in the aviation, marine and land transportation industries. Kinect Energy is a key Nordic energy provider and is dependent on the natural power resources enabled by the region’s windy climate. The business has recently catapulted forward with the introduction of a number of AI / ML services from AWS.  With Amazon </a:t>
            </a:r>
            <a:r>
              <a:rPr lang="en-US" dirty="0" err="1"/>
              <a:t>SageMaker</a:t>
            </a:r>
            <a:r>
              <a:rPr lang="en-US" dirty="0"/>
              <a:t>, the company can predict the upcoming weather trends and therefore the prices of future months’ electricity, enabling unprecedented long-range energy trading that represents an industry-leading forward-thinking approach.</a:t>
            </a:r>
          </a:p>
        </p:txBody>
      </p:sp>
      <p:sp>
        <p:nvSpPr>
          <p:cNvPr id="4" name="Slide Number Placeholder 3"/>
          <p:cNvSpPr>
            <a:spLocks noGrp="1"/>
          </p:cNvSpPr>
          <p:nvPr>
            <p:ph type="sldNum" sz="quarter" idx="5"/>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275034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Amazon Ember Regular" charset="0"/>
                <a:ea typeface="+mn-ea"/>
                <a:cs typeface="+mn-cs"/>
              </a:rPr>
              <a:t>Coursera is a leading provider of universal access to the world’s best education, partnering with over 190 top universities and organizations to offer courses online to its more than 40 million users.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With over 4,000 classes available, the challenge is tailoring the experience to the personal interests of every user.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Amazon Personalize allows them to adapt to individual preferences in real-time, providing highly relevant recommendations that engage their learners.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Within a few weeks Coursera</a:t>
            </a:r>
            <a:r>
              <a:rPr lang="en-US" sz="1200" b="0" i="0" kern="1200" baseline="0" dirty="0">
                <a:solidFill>
                  <a:schemeClr val="tx1"/>
                </a:solidFill>
                <a:effectLst/>
                <a:latin typeface="Amazon Ember Regular" charset="0"/>
                <a:ea typeface="+mn-ea"/>
                <a:cs typeface="+mn-cs"/>
              </a:rPr>
              <a:t> was</a:t>
            </a:r>
            <a:r>
              <a:rPr lang="en-US" sz="1200" b="0" i="0" kern="1200" dirty="0">
                <a:solidFill>
                  <a:schemeClr val="tx1"/>
                </a:solidFill>
                <a:effectLst/>
                <a:latin typeface="Amazon Ember Regular" charset="0"/>
                <a:ea typeface="+mn-ea"/>
                <a:cs typeface="+mn-cs"/>
              </a:rPr>
              <a:t> able to develop and deploy the Amazon Personalize model into production with the benefits of automatically scaling to their 40 million users.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#education</a:t>
            </a:r>
          </a:p>
          <a:p>
            <a:r>
              <a:rPr lang="en-US" sz="1200" kern="1200" dirty="0">
                <a:solidFill>
                  <a:schemeClr val="tx1"/>
                </a:solidFill>
                <a:effectLst/>
                <a:latin typeface="+mn-lt"/>
                <a:ea typeface="+mn-ea"/>
                <a:cs typeface="+mn-cs"/>
              </a:rPr>
              <a:t>#AMER</a:t>
            </a:r>
          </a:p>
          <a:p>
            <a:r>
              <a:rPr lang="en-US" sz="1200" kern="1200" dirty="0">
                <a:solidFill>
                  <a:schemeClr val="tx1"/>
                </a:solidFill>
                <a:effectLst/>
                <a:latin typeface="+mn-lt"/>
                <a:ea typeface="+mn-ea"/>
                <a:cs typeface="+mn-cs"/>
              </a:rPr>
              <a:t>#personalize</a:t>
            </a:r>
          </a:p>
          <a:p>
            <a:pPr marL="171450" indent="-171450">
              <a:buFont typeface="Arial" panose="020B0604020202020204" pitchFamily="34" charset="0"/>
              <a:buChar char="•"/>
            </a:pPr>
            <a:endParaRPr lang="en-US" sz="1200" b="0" i="0" kern="1200" noProof="0" dirty="0">
              <a:solidFill>
                <a:schemeClr val="tx1"/>
              </a:solidFill>
              <a:effectLst/>
              <a:latin typeface="Amazon Ember Regular" charset="0"/>
              <a:ea typeface="ＭＳ Ｐゴシック" charset="0"/>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55880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dirty="0">
                <a:solidFill>
                  <a:schemeClr val="tx1"/>
                </a:solidFill>
              </a:rPr>
              <a:t>ETS uses Amazon Polly – a solution that turns text into lifelike speech– they can introduce new features that help students.  The GRE, the graduate admissions exam in the US, is timed, but blind and low vision test takers can’t see the timer.  Using Polly, these students get an “auditory glance” at the clock – a chime signals a notice and then a message is delivered to them.  This creates a more equitable test taking scenario for these students.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#NAMER</a:t>
            </a:r>
            <a:r>
              <a:rPr lang="en-US" baseline="0" dirty="0"/>
              <a:t> #EDU #</a:t>
            </a:r>
            <a:r>
              <a:rPr lang="en-US" baseline="0" dirty="0" err="1"/>
              <a:t>PubSec</a:t>
            </a:r>
            <a:r>
              <a:rPr lang="en-US" baseline="0" dirty="0"/>
              <a:t> </a:t>
            </a:r>
            <a:r>
              <a:rPr lang="en-US" dirty="0"/>
              <a:t>#Polly #Personalize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#PUBLICSECTOR</a:t>
            </a:r>
          </a:p>
          <a:p>
            <a:pPr mar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24977875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The </a:t>
            </a:r>
            <a:r>
              <a:rPr lang="en-GB" sz="1200" b="0" i="0" u="sng" kern="1200" dirty="0">
                <a:solidFill>
                  <a:schemeClr val="tx1"/>
                </a:solidFill>
                <a:effectLst/>
                <a:latin typeface="Amazon Ember Regular" charset="0"/>
                <a:ea typeface="+mn-ea"/>
                <a:cs typeface="+mn-cs"/>
                <a:hlinkClick r:id="rId3"/>
              </a:rPr>
              <a:t>Driver and Vehicle Standards Agency (DVSA)</a:t>
            </a:r>
            <a:r>
              <a:rPr lang="en-GB" sz="1200" b="0" i="0" kern="1200" dirty="0">
                <a:solidFill>
                  <a:schemeClr val="tx1"/>
                </a:solidFill>
                <a:effectLst/>
                <a:latin typeface="Amazon Ember Regular" charset="0"/>
                <a:ea typeface="+mn-ea"/>
                <a:cs typeface="+mn-cs"/>
              </a:rPr>
              <a:t> is responsible for driver and vehicle safety in Great Britain.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DVSA relies on a team of 266 vehicle examiners to carry out spot-checks on 66,000 MOT testers at 24,000 garages. Deciding which garages to spot-check was a manual, paper-based operation.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AWS ML partner, </a:t>
            </a:r>
            <a:r>
              <a:rPr lang="en-GB" sz="1200" b="0" i="0" kern="1200" dirty="0" err="1">
                <a:solidFill>
                  <a:schemeClr val="tx1"/>
                </a:solidFill>
                <a:effectLst/>
                <a:latin typeface="Amazon Ember Regular" charset="0"/>
                <a:ea typeface="+mn-ea"/>
                <a:cs typeface="+mn-cs"/>
              </a:rPr>
              <a:t>Kainos</a:t>
            </a:r>
            <a:r>
              <a:rPr lang="en-GB" sz="1200" b="0" i="0" kern="1200" dirty="0">
                <a:solidFill>
                  <a:schemeClr val="tx1"/>
                </a:solidFill>
                <a:effectLst/>
                <a:latin typeface="Amazon Ember Regular" charset="0"/>
                <a:ea typeface="+mn-ea"/>
                <a:cs typeface="+mn-cs"/>
              </a:rPr>
              <a:t>, built a risk </a:t>
            </a:r>
            <a:r>
              <a:rPr lang="en-GB" sz="1200" b="0" i="0" kern="1200" dirty="0" err="1">
                <a:solidFill>
                  <a:schemeClr val="tx1"/>
                </a:solidFill>
                <a:effectLst/>
                <a:latin typeface="Amazon Ember Regular" charset="0"/>
                <a:ea typeface="+mn-ea"/>
                <a:cs typeface="+mn-cs"/>
              </a:rPr>
              <a:t>modeling</a:t>
            </a:r>
            <a:r>
              <a:rPr lang="en-GB" sz="1200" b="0" i="0" kern="1200" dirty="0">
                <a:solidFill>
                  <a:schemeClr val="tx1"/>
                </a:solidFill>
                <a:effectLst/>
                <a:latin typeface="Amazon Ember Regular" charset="0"/>
                <a:ea typeface="+mn-ea"/>
                <a:cs typeface="+mn-cs"/>
              </a:rPr>
              <a:t> tool to identify abnormal MOT testing </a:t>
            </a:r>
            <a:r>
              <a:rPr lang="en-GB" sz="1200" b="0" i="0" kern="1200" dirty="0" err="1">
                <a:solidFill>
                  <a:schemeClr val="tx1"/>
                </a:solidFill>
                <a:effectLst/>
                <a:latin typeface="Amazon Ember Regular" charset="0"/>
                <a:ea typeface="+mn-ea"/>
                <a:cs typeface="+mn-cs"/>
              </a:rPr>
              <a:t>behavioral</a:t>
            </a:r>
            <a:r>
              <a:rPr lang="en-GB" sz="1200" b="0" i="0" kern="1200" dirty="0">
                <a:solidFill>
                  <a:schemeClr val="tx1"/>
                </a:solidFill>
                <a:effectLst/>
                <a:latin typeface="Amazon Ember Regular" charset="0"/>
                <a:ea typeface="+mn-ea"/>
                <a:cs typeface="+mn-cs"/>
              </a:rPr>
              <a:t> patterns.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The model has prompted 3,200 site reviews, 74 percent of which resulted in an “unsatisfactory” or “needs improvement” rating. Of those site reviews, 33 percent of visits to high-risk garages resulted in disciplinary action or warning letters. </a:t>
            </a:r>
          </a:p>
          <a:p>
            <a:pPr marL="171450" indent="-171450">
              <a:buFont typeface="Arial" panose="020B0604020202020204" pitchFamily="34" charset="0"/>
              <a:buChar char="•"/>
            </a:pPr>
            <a:r>
              <a:rPr lang="en-GB" sz="1200" b="0" i="0" kern="1200" dirty="0">
                <a:solidFill>
                  <a:schemeClr val="tx1"/>
                </a:solidFill>
                <a:effectLst/>
                <a:latin typeface="Amazon Ember Regular" charset="0"/>
                <a:ea typeface="+mn-ea"/>
                <a:cs typeface="+mn-cs"/>
              </a:rPr>
              <a:t>This tool was named AI &amp; Machine Learning Project of the Year in 2018 at the UK IT Industry Awards.</a:t>
            </a:r>
            <a:endParaRPr lang="en-US" sz="1200" b="0" i="0" kern="1200" dirty="0">
              <a:solidFill>
                <a:schemeClr val="tx1"/>
              </a:solidFill>
              <a:effectLst/>
              <a:latin typeface="Amazon Ember Regular" charset="0"/>
              <a:ea typeface="+mn-ea"/>
              <a:cs typeface="+mn-cs"/>
            </a:endParaRPr>
          </a:p>
          <a:p>
            <a:r>
              <a:rPr lang="en-GB" sz="1200" b="0" i="0"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GB" sz="1200" b="1" i="0" kern="1200" dirty="0">
                <a:solidFill>
                  <a:schemeClr val="tx1"/>
                </a:solidFill>
                <a:effectLst/>
                <a:latin typeface="Amazon Ember Regular" charset="0"/>
                <a:ea typeface="+mn-ea"/>
                <a:cs typeface="+mn-cs"/>
              </a:rPr>
              <a:t>Detailed case study</a:t>
            </a:r>
            <a:r>
              <a:rPr lang="en-GB" sz="1200" b="0" i="0" kern="1200" dirty="0">
                <a:solidFill>
                  <a:schemeClr val="tx1"/>
                </a:solidFill>
                <a:effectLst/>
                <a:latin typeface="Amazon Ember Regular" charset="0"/>
                <a:ea typeface="+mn-ea"/>
                <a:cs typeface="+mn-cs"/>
              </a:rPr>
              <a:t> - </a:t>
            </a:r>
            <a:r>
              <a:rPr lang="en-GB" sz="1200" b="0" i="0" u="sng" kern="1200" dirty="0">
                <a:solidFill>
                  <a:schemeClr val="tx1"/>
                </a:solidFill>
                <a:effectLst/>
                <a:latin typeface="Amazon Ember Regular" charset="0"/>
                <a:ea typeface="+mn-ea"/>
                <a:cs typeface="+mn-cs"/>
                <a:hlinkClick r:id="rId4"/>
              </a:rPr>
              <a:t>https://aws.amazon.com/partners/success/dvsa-kainos/</a:t>
            </a:r>
            <a:endParaRPr lang="en-GB" sz="1200" b="0" i="0" u="sng" kern="1200" dirty="0">
              <a:solidFill>
                <a:schemeClr val="tx1"/>
              </a:solidFill>
              <a:effectLst/>
              <a:latin typeface="Amazon Ember Regular" charset="0"/>
              <a:ea typeface="+mn-ea"/>
              <a:cs typeface="+mn-cs"/>
            </a:endParaRPr>
          </a:p>
          <a:p>
            <a:r>
              <a:rPr lang="en-GB" sz="1200" b="0" i="0" u="sng" kern="1200" dirty="0">
                <a:solidFill>
                  <a:schemeClr val="tx1"/>
                </a:solidFill>
                <a:effectLst/>
                <a:latin typeface="Amazon Ember Regular" charset="0"/>
                <a:ea typeface="+mn-ea"/>
                <a:cs typeface="+mn-cs"/>
              </a:rPr>
              <a:t>#EMEA</a:t>
            </a:r>
          </a:p>
          <a:p>
            <a:r>
              <a:rPr lang="en-GB" sz="1200" b="0" i="0" u="sng" kern="1200" dirty="0">
                <a:solidFill>
                  <a:schemeClr val="tx1"/>
                </a:solidFill>
                <a:effectLst/>
                <a:latin typeface="Amazon Ember Regular" charset="0"/>
                <a:ea typeface="+mn-ea"/>
                <a:cs typeface="+mn-cs"/>
              </a:rPr>
              <a:t>#PUBLICSECTOR</a:t>
            </a: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350167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To inspire the next generation of explorers, NASA reaches out to students in schools, community organizations, and public events. A star robotic ambassador is “</a:t>
            </a:r>
            <a:r>
              <a:rPr lang="en-US" dirty="0" err="1"/>
              <a:t>Rov</a:t>
            </a:r>
            <a:r>
              <a:rPr lang="en-US" dirty="0"/>
              <a:t>-E,” a close replica of real NASA Mars rovers. </a:t>
            </a:r>
          </a:p>
          <a:p>
            <a:pPr marL="174708" indent="-174708">
              <a:buFont typeface="Arial" panose="020B0604020202020204" pitchFamily="34" charset="0"/>
              <a:buChar char="•"/>
            </a:pPr>
            <a:r>
              <a:rPr lang="en-US" dirty="0"/>
              <a:t>Through Amazon Lex, NASA staff can now easily navigate </a:t>
            </a:r>
            <a:r>
              <a:rPr lang="en-US" dirty="0" err="1"/>
              <a:t>Rov</a:t>
            </a:r>
            <a:r>
              <a:rPr lang="en-US" dirty="0"/>
              <a:t>-E via voice commands — an effective conversational interface when speaking with large crowds. Multi-turn dialog management capability enables </a:t>
            </a:r>
            <a:r>
              <a:rPr lang="en-US" dirty="0" err="1"/>
              <a:t>Rov</a:t>
            </a:r>
            <a:r>
              <a:rPr lang="en-US" dirty="0"/>
              <a:t>-E "to talk,” answering students’ questions about Mars in an engaging way. </a:t>
            </a:r>
          </a:p>
          <a:p>
            <a:pPr marL="174708" indent="-174708">
              <a:buFont typeface="Arial" panose="020B0604020202020204" pitchFamily="34" charset="0"/>
              <a:buChar char="•"/>
            </a:pPr>
            <a:r>
              <a:rPr lang="en-US" dirty="0"/>
              <a:t>Integration with AWS services allows </a:t>
            </a:r>
            <a:r>
              <a:rPr lang="en-US" dirty="0" err="1"/>
              <a:t>Rov</a:t>
            </a:r>
            <a:r>
              <a:rPr lang="en-US" dirty="0"/>
              <a:t>-E to connect and scale with various data sources to retrieve NASA’s Mars exploration information.</a:t>
            </a:r>
          </a:p>
          <a:p>
            <a:pPr marL="174708" indent="-174708">
              <a:buFont typeface="Arial" panose="020B0604020202020204" pitchFamily="34" charset="0"/>
              <a:buChar char="•"/>
            </a:pPr>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1691984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Transport for NSW is the government agency responsible for the Australian state’s extensive public transport network, including rail lines, buses, ferries, and more. Its role is to lead the development of a safe, efficient, and integrated transport system to make New South Wales a better place to live, work, and visit.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To quickly and easily train a ML model that could predict customer patronage across the network, using real time weather patterns and other data sources.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By using Amazon </a:t>
            </a:r>
            <a:r>
              <a:rPr lang="en-SG" sz="1200" b="0" i="0" u="none" strike="noStrike" kern="1200" dirty="0" err="1">
                <a:solidFill>
                  <a:schemeClr val="tx1"/>
                </a:solidFill>
                <a:effectLst/>
                <a:latin typeface="+mn-lt"/>
                <a:ea typeface="+mn-ea"/>
                <a:cs typeface="+mn-cs"/>
              </a:rPr>
              <a:t>SageMaker</a:t>
            </a:r>
            <a:r>
              <a:rPr lang="en-SG" sz="1200" b="0" i="0" u="none" strike="noStrike" kern="1200" dirty="0">
                <a:solidFill>
                  <a:schemeClr val="tx1"/>
                </a:solidFill>
                <a:effectLst/>
                <a:latin typeface="+mn-lt"/>
                <a:ea typeface="+mn-ea"/>
                <a:cs typeface="+mn-cs"/>
              </a:rPr>
              <a:t>, teams effectively save half the time required to build and train ML models.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Performs ML model training in just 35 minutes with no special skill set required, Predicts patronage figures 48 hours in advance with ML-driven analytics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More info: https://</a:t>
            </a:r>
            <a:r>
              <a:rPr lang="en-US" sz="1200" kern="1200" dirty="0" err="1">
                <a:solidFill>
                  <a:schemeClr val="tx1"/>
                </a:solidFill>
                <a:effectLst/>
                <a:latin typeface="+mn-lt"/>
                <a:ea typeface="+mn-ea"/>
                <a:cs typeface="+mn-cs"/>
              </a:rPr>
              <a:t>aws.amazon.com</a:t>
            </a:r>
            <a:r>
              <a:rPr lang="en-US" sz="1200" kern="1200" dirty="0">
                <a:solidFill>
                  <a:schemeClr val="tx1"/>
                </a:solidFill>
                <a:effectLst/>
                <a:latin typeface="+mn-lt"/>
                <a:ea typeface="+mn-ea"/>
                <a:cs typeface="+mn-cs"/>
              </a:rPr>
              <a:t>/solutions/case-studies/transport-for-</a:t>
            </a:r>
            <a:r>
              <a:rPr lang="en-US" sz="1200" kern="1200" dirty="0" err="1">
                <a:solidFill>
                  <a:schemeClr val="tx1"/>
                </a:solidFill>
                <a:effectLst/>
                <a:latin typeface="+mn-lt"/>
                <a:ea typeface="+mn-ea"/>
                <a:cs typeface="+mn-cs"/>
              </a:rPr>
              <a:t>nsw</a:t>
            </a:r>
            <a:r>
              <a:rPr lang="en-US" sz="1200" kern="1200" dirty="0">
                <a:solidFill>
                  <a:schemeClr val="tx1"/>
                </a:solidFill>
                <a:effectLst/>
                <a:latin typeface="+mn-lt"/>
                <a:ea typeface="+mn-ea"/>
                <a:cs typeface="+mn-cs"/>
              </a:rPr>
              <a:t>/</a:t>
            </a:r>
          </a:p>
          <a:p>
            <a:pPr lvl="0"/>
            <a:endParaRPr lang="en-US" dirty="0"/>
          </a:p>
          <a:p>
            <a:r>
              <a:rPr lang="en-US" dirty="0"/>
              <a:t>#ANZ #APAC #TRANSPORT </a:t>
            </a:r>
            <a:r>
              <a:rPr lang="en-US" baseline="0" dirty="0"/>
              <a:t>#</a:t>
            </a:r>
            <a:r>
              <a:rPr lang="en-US" baseline="0" dirty="0" err="1"/>
              <a:t>Sagemaker</a:t>
            </a:r>
            <a:r>
              <a:rPr lang="en-US" baseline="0" dirty="0"/>
              <a:t> #TERR</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957386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r>
              <a:rPr lang="en-US" dirty="0"/>
              <a:t>The White House Historical Association is a private, non-profit organization with a mission to enhance the public's understanding, appreciation, and enjoyment of the White House. They use Amazon Rekognition to power the Presidential Lookalike tool, letting users upload a selfie to see which President or First Lady they most resemble.</a:t>
            </a:r>
          </a:p>
          <a:p>
            <a:endParaRPr lang="en-US" dirty="0"/>
          </a:p>
          <a:p>
            <a:r>
              <a:rPr lang="en-US" dirty="0"/>
              <a:t>More: </a:t>
            </a:r>
            <a:r>
              <a:rPr lang="en-US" dirty="0">
                <a:hlinkClick r:id="rId3"/>
              </a:rPr>
              <a:t>https://aws.amazon.com/solutions/case-studies/white-house-historical-association/</a:t>
            </a:r>
            <a:endParaRPr lang="en-US" dirty="0"/>
          </a:p>
          <a:p>
            <a:endParaRPr lang="en-US" dirty="0"/>
          </a:p>
          <a:p>
            <a:endParaRPr lang="en-US" dirty="0"/>
          </a:p>
          <a:p>
            <a:r>
              <a:rPr lang="en-US" dirty="0"/>
              <a:t>#AMER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#PUBLICSECTOR</a:t>
            </a:r>
          </a:p>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31567374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Amazon Ember Regular" charset="0"/>
                <a:ea typeface="+mn-ea"/>
                <a:cs typeface="+mn-cs"/>
                <a:hlinkClick r:id="rId3"/>
              </a:rPr>
              <a:t>Amazon</a:t>
            </a:r>
            <a:r>
              <a:rPr lang="en-US" sz="1200" b="0" i="0" kern="1200" dirty="0">
                <a:solidFill>
                  <a:schemeClr val="tx1"/>
                </a:solidFill>
                <a:effectLst/>
                <a:latin typeface="Amazon Ember Regular" charset="0"/>
                <a:ea typeface="+mn-ea"/>
                <a:cs typeface="+mn-cs"/>
              </a:rPr>
              <a:t> builds and operates thousands of micro-services to serve millions of customers. These </a:t>
            </a:r>
            <a:r>
              <a:rPr lang="en-US" sz="1200" b="0" i="0" u="sng" kern="1200" dirty="0">
                <a:solidFill>
                  <a:schemeClr val="tx1"/>
                </a:solidFill>
                <a:effectLst/>
                <a:latin typeface="Amazon Ember Regular" charset="0"/>
                <a:ea typeface="+mn-ea"/>
                <a:cs typeface="+mn-cs"/>
              </a:rPr>
              <a:t>include </a:t>
            </a:r>
            <a:r>
              <a:rPr lang="en-US" sz="1200" b="0" i="0" kern="1200" dirty="0">
                <a:solidFill>
                  <a:schemeClr val="tx1"/>
                </a:solidFill>
                <a:effectLst/>
                <a:latin typeface="Amazon Ember Regular" charset="0"/>
                <a:ea typeface="+mn-ea"/>
                <a:cs typeface="+mn-cs"/>
              </a:rPr>
              <a:t> catalog browsing, order placement, transaction processing, delivery scheduling, video services, and Prime registration. Each service publishes datasets to Amazon’s </a:t>
            </a:r>
            <a:r>
              <a:rPr lang="en-US" sz="1200" b="0" i="0" u="sng" kern="1200" dirty="0">
                <a:solidFill>
                  <a:schemeClr val="tx1"/>
                </a:solidFill>
                <a:effectLst/>
                <a:latin typeface="Amazon Ember Regular" charset="0"/>
                <a:ea typeface="+mn-ea"/>
                <a:cs typeface="+mn-cs"/>
              </a:rPr>
              <a:t>massive </a:t>
            </a:r>
            <a:r>
              <a:rPr lang="en-US" sz="1200" b="0" i="0" kern="1200" dirty="0">
                <a:solidFill>
                  <a:schemeClr val="tx1"/>
                </a:solidFill>
                <a:effectLst/>
                <a:latin typeface="Amazon Ember Regular" charset="0"/>
                <a:ea typeface="+mn-ea"/>
                <a:cs typeface="+mn-cs"/>
              </a:rPr>
              <a:t> analytics infrastructure, including over 50 petabytes of data and 75,000 tables, processing 600,000 user analytics jobs each day. Data is published by more than 1,800 teams, while more than 3,300 data consumer teams analyze this data to find drive insights, identify opportunities, prepare reports, and evaluate business performance.</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Challenge:</a:t>
            </a:r>
          </a:p>
          <a:p>
            <a:r>
              <a:rPr lang="en-US" sz="1200" b="0" i="0" kern="1200" dirty="0">
                <a:solidFill>
                  <a:schemeClr val="tx1"/>
                </a:solidFill>
                <a:effectLst/>
                <a:latin typeface="Amazon Ember Regular" charset="0"/>
                <a:ea typeface="+mn-ea"/>
                <a:cs typeface="+mn-cs"/>
              </a:rPr>
              <a:t>The on-premises Oracle database infrastructure that supported this system was not designed for processing petabytes of data and resulted in a monolithic solution that was hard to maintain and operate due to lack of separation of concerns from both a functional and financial perspective. From an operational perspective, transformations of tables with over 100 million rows consistently failed. This limited business teams’ ability to generate insights or deploy large-scale machine learning solutions. Many abandoned the monolithic Oracle data warehouse in favor of custom solutions using Amazon Web Services (AWS) technologies.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Database administration for the monolithic Oracle Data Warehouse was complicated, expensive, and error-prone, requiring engineers to spend hundreds of hours each month on software upgrades, database backups, OS patching, and performance monitoring. Inefficient hardware provisioning required labor-intensive demand forecasting and capacity planning. It was financially inefficient being statically sized for peak loads and lacking ability to dynamically scale for hardware cost optimization, with ever increasing Oracle licensing costs. </a:t>
            </a:r>
          </a:p>
          <a:p>
            <a:endParaRPr lang="en-US" dirty="0"/>
          </a:p>
          <a:p>
            <a:r>
              <a:rPr lang="en-US" dirty="0"/>
              <a:t>Solution:</a:t>
            </a:r>
          </a:p>
          <a:p>
            <a:r>
              <a:rPr lang="en-US" sz="1200" b="0" i="0" kern="1200" dirty="0">
                <a:solidFill>
                  <a:schemeClr val="tx1"/>
                </a:solidFill>
                <a:effectLst/>
                <a:latin typeface="Amazon Ember Regular" charset="0"/>
                <a:ea typeface="+mn-ea"/>
                <a:cs typeface="+mn-cs"/>
              </a:rPr>
              <a:t>The new data lake based solution utilizes a variety of AWS services to deliver performance and reliability at exabyte scale for data processing, streaming, and analytics. </a:t>
            </a:r>
            <a:r>
              <a:rPr lang="en-US" sz="1200" b="0" i="0" u="sng" kern="1200" dirty="0">
                <a:solidFill>
                  <a:schemeClr val="tx1"/>
                </a:solidFill>
                <a:effectLst/>
                <a:latin typeface="Amazon Ember Regular" charset="0"/>
                <a:ea typeface="+mn-ea"/>
                <a:cs typeface="+mn-cs"/>
                <a:hlinkClick r:id="rId4"/>
              </a:rPr>
              <a:t>Amazon Simple Storage Service</a:t>
            </a:r>
            <a:r>
              <a:rPr lang="en-US" sz="1200" b="0" i="0" kern="1200" dirty="0">
                <a:solidFill>
                  <a:schemeClr val="tx1"/>
                </a:solidFill>
                <a:effectLst/>
                <a:latin typeface="Amazon Ember Regular" charset="0"/>
                <a:ea typeface="+mn-ea"/>
                <a:cs typeface="+mn-cs"/>
              </a:rPr>
              <a:t> (Amazon S3) was used as a data lake to hold raw data in native format until required for analysis. Using Amazon S3 gave Amazon the flexibility to manage a wide variety of data at scale with reduced costs, improved access control, and strong regulatory compliance. To enable self-service analytics for end users, Amazon developed a service that synchronizes data from the data lake with compute systems including </a:t>
            </a:r>
            <a:r>
              <a:rPr lang="en-US" sz="1200" b="0" i="0" u="sng" kern="1200" dirty="0">
                <a:solidFill>
                  <a:schemeClr val="tx1"/>
                </a:solidFill>
                <a:effectLst/>
                <a:latin typeface="Amazon Ember Regular" charset="0"/>
                <a:ea typeface="+mn-ea"/>
                <a:cs typeface="+mn-cs"/>
                <a:hlinkClick r:id="rId5"/>
              </a:rPr>
              <a:t>Amazon EMR</a:t>
            </a:r>
            <a:r>
              <a:rPr lang="en-US" sz="1200" b="0" i="0" kern="1200" dirty="0">
                <a:solidFill>
                  <a:schemeClr val="tx1"/>
                </a:solidFill>
                <a:effectLst/>
                <a:latin typeface="Amazon Ember Regular" charset="0"/>
                <a:ea typeface="+mn-ea"/>
                <a:cs typeface="+mn-cs"/>
              </a:rPr>
              <a:t> and </a:t>
            </a:r>
            <a:r>
              <a:rPr lang="en-US" sz="1200" b="0" i="0" u="sng" kern="1200" dirty="0">
                <a:solidFill>
                  <a:schemeClr val="tx1"/>
                </a:solidFill>
                <a:effectLst/>
                <a:latin typeface="Amazon Ember Regular" charset="0"/>
                <a:ea typeface="+mn-ea"/>
                <a:cs typeface="+mn-cs"/>
                <a:hlinkClick r:id="rId6"/>
              </a:rPr>
              <a:t>Amazon Redshift</a:t>
            </a:r>
            <a:r>
              <a:rPr lang="en-US" sz="1200" b="0" i="0" kern="1200" dirty="0">
                <a:solidFill>
                  <a:schemeClr val="tx1"/>
                </a:solidFill>
                <a:effectLst/>
                <a:latin typeface="Amazon Ember Regular" charset="0"/>
                <a:ea typeface="+mn-ea"/>
                <a:cs typeface="+mn-cs"/>
              </a:rPr>
              <a:t>. Amazon EMR provides a managed Hadoop framework that can run Apache Spark, HBase, Presto, and </a:t>
            </a:r>
            <a:r>
              <a:rPr lang="en-US" sz="1200" b="0" i="0" kern="1200" dirty="0" err="1">
                <a:solidFill>
                  <a:schemeClr val="tx1"/>
                </a:solidFill>
                <a:effectLst/>
                <a:latin typeface="Amazon Ember Regular" charset="0"/>
                <a:ea typeface="+mn-ea"/>
                <a:cs typeface="+mn-cs"/>
              </a:rPr>
              <a:t>Flink</a:t>
            </a:r>
            <a:r>
              <a:rPr lang="en-US" sz="1200" b="0" i="0" kern="1200" dirty="0">
                <a:solidFill>
                  <a:schemeClr val="tx1"/>
                </a:solidFill>
                <a:effectLst/>
                <a:latin typeface="Amazon Ember Regular" charset="0"/>
                <a:ea typeface="+mn-ea"/>
                <a:cs typeface="+mn-cs"/>
              </a:rPr>
              <a:t> on </a:t>
            </a:r>
            <a:r>
              <a:rPr lang="en-US" sz="1200" b="0" i="0" u="sng" kern="1200" dirty="0">
                <a:solidFill>
                  <a:schemeClr val="tx1"/>
                </a:solidFill>
                <a:effectLst/>
                <a:latin typeface="Amazon Ember Regular" charset="0"/>
                <a:ea typeface="+mn-ea"/>
                <a:cs typeface="+mn-cs"/>
                <a:hlinkClick r:id="rId7"/>
              </a:rPr>
              <a:t>Amazon Elastic Compute Cloud</a:t>
            </a:r>
            <a:r>
              <a:rPr lang="en-US" sz="1200" b="0" i="0" kern="1200" dirty="0">
                <a:solidFill>
                  <a:schemeClr val="tx1"/>
                </a:solidFill>
                <a:effectLst/>
                <a:latin typeface="Amazon Ember Regular" charset="0"/>
                <a:ea typeface="+mn-ea"/>
                <a:cs typeface="+mn-cs"/>
              </a:rPr>
              <a:t> (Amazon EC2) instances and interact with data in Amazon S3. Amazon Redshift is the AWS data warehouse service that allows analytics end users to run complex queries and visualize results using tools such as </a:t>
            </a:r>
            <a:r>
              <a:rPr lang="en-US" sz="1200" b="0" i="0" u="sng" kern="1200" dirty="0">
                <a:solidFill>
                  <a:schemeClr val="tx1"/>
                </a:solidFill>
                <a:effectLst/>
                <a:latin typeface="Amazon Ember Regular" charset="0"/>
                <a:ea typeface="+mn-ea"/>
                <a:cs typeface="+mn-cs"/>
                <a:hlinkClick r:id="rId8"/>
              </a:rPr>
              <a:t>Amazon Quicksight</a:t>
            </a:r>
            <a:r>
              <a:rPr lang="en-US" sz="1200" b="0" i="0" kern="1200" dirty="0">
                <a:solidFill>
                  <a:schemeClr val="tx1"/>
                </a:solidFill>
                <a:effectLst/>
                <a:latin typeface="Amazon Ember Regular" charset="0"/>
                <a:ea typeface="+mn-ea"/>
                <a:cs typeface="+mn-cs"/>
              </a:rPr>
              <a:t>. Further, Amazon integrated the Data Lake with the Redshift Spectrum feature, which allows users to query any dataset in the lake directly from Redshift without needing to synchronize the data to their cluster.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Result:</a:t>
            </a:r>
          </a:p>
          <a:p>
            <a:r>
              <a:rPr lang="en-US" sz="1200" b="0" i="0" kern="1200" dirty="0">
                <a:solidFill>
                  <a:schemeClr val="tx1"/>
                </a:solidFill>
                <a:effectLst/>
                <a:latin typeface="Amazon Ember Regular" charset="0"/>
                <a:ea typeface="+mn-ea"/>
                <a:cs typeface="+mn-cs"/>
              </a:rPr>
              <a:t>The new analytics infrastructure has one data lake with over 100 petabytes of data – almost twice the size of the previous Oracle data warehouse. Teams across Amazon are now using over 2700 Amazon Redshift or Amazon EMR clusters to process data from the data lake.  </a:t>
            </a:r>
          </a:p>
          <a:p>
            <a:r>
              <a:rPr lang="en-US" sz="1200" b="0" i="0" kern="1200" dirty="0">
                <a:solidFill>
                  <a:schemeClr val="tx1"/>
                </a:solidFill>
                <a:effectLst/>
                <a:latin typeface="Amazon Ember Regular" charset="0"/>
                <a:ea typeface="+mn-ea"/>
                <a:cs typeface="+mn-cs"/>
              </a:rPr>
              <a:t>Amazon’s consumer businesses have benefitted from the separation of data storage from data processing in AWS. AWS storage services made it easy to store data in any format, securely, at massive scale, low cost, and to move data quickly and easily. The data lake architecture allows each system to scale independently, lowered overall costs, and broadened the arsenal of technologies available. Users can easily discover high-quality data in optimized formats, and teams are reporting reduced latency for their analytics results.</a:t>
            </a:r>
          </a:p>
          <a:p>
            <a:r>
              <a:rPr lang="en-US" sz="1200" b="0" i="0" kern="1200" dirty="0">
                <a:solidFill>
                  <a:schemeClr val="tx1"/>
                </a:solidFill>
                <a:effectLst/>
                <a:latin typeface="Amazon Ember Regular" charset="0"/>
                <a:ea typeface="+mn-ea"/>
                <a:cs typeface="+mn-cs"/>
              </a:rPr>
              <a:t> I think that this needs to be balanced with a cost assessment as otherwise it seems like we have taken a monolith and replaced it with something bigger and more complex.</a:t>
            </a:r>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74</a:t>
            </a:fld>
            <a:endParaRPr lang="en-US" dirty="0"/>
          </a:p>
        </p:txBody>
      </p:sp>
    </p:spTree>
    <p:extLst>
      <p:ext uri="{BB962C8B-B14F-4D97-AF65-F5344CB8AC3E}">
        <p14:creationId xmlns:p14="http://schemas.microsoft.com/office/powerpoint/2010/main" val="50382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 what’s happened over the last number of years, as customers have accumulated so much data, a lot of that data lives in different silos. And it’s really hard to do analytics when you have to go to all of those different data silos. </a:t>
            </a:r>
          </a:p>
          <a:p>
            <a:endParaRPr lang="en-US" dirty="0"/>
          </a:p>
          <a:p>
            <a:r>
              <a:rPr lang="en-US" dirty="0"/>
              <a:t>2/ Customers are looking for a highly scalable, available, secure, and flexible data store, or a data lake, than can handle extremely large data sets. </a:t>
            </a:r>
          </a:p>
          <a:p>
            <a:endParaRPr lang="en-US" dirty="0"/>
          </a:p>
          <a:p>
            <a:r>
              <a:rPr lang="en-US" dirty="0"/>
              <a:t>3/ With a data lake, customers can store all their structured and unstructured data, using the open data format of their choice (like Orc and Parquet) and tag their data in a central, searchable catalog. </a:t>
            </a:r>
          </a:p>
          <a:p>
            <a:endParaRPr lang="en-US" dirty="0"/>
          </a:p>
          <a:p>
            <a:r>
              <a:rPr lang="en-US" dirty="0"/>
              <a:t>4/ Customers can run any type of analytics from historical reporting to ML-based predictive analytics efficiently without having to transform or move large amounts of data. </a:t>
            </a:r>
          </a:p>
          <a:p>
            <a:endParaRPr lang="en-US" dirty="0"/>
          </a:p>
          <a:p>
            <a:r>
              <a:rPr lang="en-US" dirty="0"/>
              <a:t>TRANSITION: And by far, the most popular data lake infrastructure today is S3.</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5A0787B-59F9-4834-AF2C-FC5BEE3665D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9:17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702012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059" u="sng" kern="1200" dirty="0">
                <a:solidFill>
                  <a:schemeClr val="tx1"/>
                </a:solidFill>
                <a:effectLst/>
                <a:latin typeface="+mn-lt"/>
                <a:ea typeface="+mn-ea"/>
                <a:cs typeface="+mn-cs"/>
                <a:hlinkClick r:id="rId3"/>
              </a:rPr>
              <a:t>Amazon</a:t>
            </a:r>
            <a:r>
              <a:rPr lang="en-US" sz="1059" kern="1200" dirty="0">
                <a:solidFill>
                  <a:schemeClr val="tx1"/>
                </a:solidFill>
                <a:effectLst/>
                <a:latin typeface="+mn-lt"/>
                <a:ea typeface="+mn-ea"/>
                <a:cs typeface="+mn-cs"/>
              </a:rPr>
              <a:t> builds and operates thousands of micro-services to serve millions of customers. These </a:t>
            </a:r>
            <a:r>
              <a:rPr lang="en-US" sz="1059" u="sng" kern="1200" dirty="0">
                <a:solidFill>
                  <a:schemeClr val="tx1"/>
                </a:solidFill>
                <a:effectLst/>
                <a:latin typeface="+mn-lt"/>
                <a:ea typeface="+mn-ea"/>
                <a:cs typeface="+mn-cs"/>
              </a:rPr>
              <a:t>include </a:t>
            </a:r>
            <a:r>
              <a:rPr lang="en-US" sz="1059" kern="1200" dirty="0">
                <a:solidFill>
                  <a:schemeClr val="tx1"/>
                </a:solidFill>
                <a:effectLst/>
                <a:latin typeface="+mn-lt"/>
                <a:ea typeface="+mn-ea"/>
                <a:cs typeface="+mn-cs"/>
              </a:rPr>
              <a:t> catalog browsing, order placement, transaction processing, delivery scheduling, video services, and Prime registration. Each service publishes datasets to Amazon’s </a:t>
            </a:r>
            <a:r>
              <a:rPr lang="en-US" sz="1059" u="sng" kern="1200" dirty="0">
                <a:solidFill>
                  <a:schemeClr val="tx1"/>
                </a:solidFill>
                <a:effectLst/>
                <a:latin typeface="+mn-lt"/>
                <a:ea typeface="+mn-ea"/>
                <a:cs typeface="+mn-cs"/>
              </a:rPr>
              <a:t>massive </a:t>
            </a:r>
            <a:r>
              <a:rPr lang="en-US" sz="1059" kern="1200" dirty="0">
                <a:solidFill>
                  <a:schemeClr val="tx1"/>
                </a:solidFill>
                <a:effectLst/>
                <a:latin typeface="+mn-lt"/>
                <a:ea typeface="+mn-ea"/>
                <a:cs typeface="+mn-cs"/>
              </a:rPr>
              <a:t> analytics infrastructure, including over 50 petabytes of data and 75,000 tables, processing 600,000 user analytics jobs each day. Data is published by more than 1,800 teams, while more than 3,300 data consumer teams analyze this data to find drive insights, identify opportunities, prepare reports, and evaluate business performance.</a:t>
            </a:r>
          </a:p>
          <a:p>
            <a:r>
              <a:rPr lang="en-US" sz="1059" kern="1200" dirty="0">
                <a:solidFill>
                  <a:schemeClr val="tx1"/>
                </a:solidFill>
                <a:effectLst/>
                <a:latin typeface="+mn-lt"/>
                <a:ea typeface="+mn-ea"/>
                <a:cs typeface="+mn-cs"/>
              </a:rPr>
              <a:t> </a:t>
            </a:r>
          </a:p>
          <a:p>
            <a:r>
              <a:rPr lang="en-US" sz="1059" kern="1200" dirty="0">
                <a:solidFill>
                  <a:schemeClr val="tx1"/>
                </a:solidFill>
                <a:effectLst/>
                <a:latin typeface="+mn-lt"/>
                <a:ea typeface="+mn-ea"/>
                <a:cs typeface="+mn-cs"/>
              </a:rPr>
              <a:t>Challenge:</a:t>
            </a:r>
          </a:p>
          <a:p>
            <a:r>
              <a:rPr lang="en-US" sz="1059" kern="1200" dirty="0">
                <a:solidFill>
                  <a:schemeClr val="tx1"/>
                </a:solidFill>
                <a:effectLst/>
                <a:latin typeface="+mn-lt"/>
                <a:ea typeface="+mn-ea"/>
                <a:cs typeface="+mn-cs"/>
              </a:rPr>
              <a:t>The on-premises Oracle database infrastructure that supported this system was not designed for processing petabytes of data and resulted in a monolithic solution that was hard to maintain and operate due to lack of separation of concerns from both a functional and financial perspective. From an operational perspective, transformations of tables with over 100 million rows consistently failed. This limited business teams’ ability to generate insights or deploy large-scale machine learning solutions. Many abandoned the monolithic Oracle data warehouse in favor of custom solutions using Amazon Web Services (AWS) technologies.</a:t>
            </a:r>
          </a:p>
          <a:p>
            <a:endParaRPr lang="en-US" sz="1059" kern="1200" dirty="0">
              <a:solidFill>
                <a:schemeClr val="tx1"/>
              </a:solidFill>
              <a:effectLst/>
              <a:latin typeface="+mn-lt"/>
              <a:ea typeface="+mn-ea"/>
              <a:cs typeface="+mn-cs"/>
            </a:endParaRPr>
          </a:p>
          <a:p>
            <a:r>
              <a:rPr lang="en-US" sz="1059" kern="1200" dirty="0">
                <a:solidFill>
                  <a:schemeClr val="tx1"/>
                </a:solidFill>
                <a:effectLst/>
                <a:latin typeface="+mn-lt"/>
                <a:ea typeface="+mn-ea"/>
                <a:cs typeface="+mn-cs"/>
              </a:rPr>
              <a:t>Database administration for the monolithic Oracle Data Warehouse was complicated, expensive, and error-prone, requiring engineers to spend hundreds of hours each month on software upgrades, database backups, OS patching, and performance monitoring. Inefficient hardware provisioning required labor-intensive demand forecasting and capacity planning. It was financially inefficient being statically sized for peak loads and lacking ability to dynamically scale for hardware cost optimization, with ever increasing Oracle licensing costs. </a:t>
            </a:r>
          </a:p>
          <a:p>
            <a:endParaRPr lang="en-US" dirty="0"/>
          </a:p>
          <a:p>
            <a:r>
              <a:rPr lang="en-US" dirty="0"/>
              <a:t>Solution:</a:t>
            </a:r>
          </a:p>
          <a:p>
            <a:r>
              <a:rPr lang="en-US" sz="1059" kern="1200" dirty="0">
                <a:solidFill>
                  <a:schemeClr val="tx1"/>
                </a:solidFill>
                <a:effectLst/>
                <a:latin typeface="+mn-lt"/>
                <a:ea typeface="+mn-ea"/>
                <a:cs typeface="+mn-cs"/>
              </a:rPr>
              <a:t>The new data lake based solution utilizes a variety of AWS services to deliver performance and reliability at </a:t>
            </a:r>
            <a:r>
              <a:rPr lang="en-US" sz="1059" kern="1200" dirty="0" err="1">
                <a:solidFill>
                  <a:schemeClr val="tx1"/>
                </a:solidFill>
                <a:effectLst/>
                <a:latin typeface="+mn-lt"/>
                <a:ea typeface="+mn-ea"/>
                <a:cs typeface="+mn-cs"/>
              </a:rPr>
              <a:t>exabyte</a:t>
            </a:r>
            <a:r>
              <a:rPr lang="en-US" sz="1059" kern="1200" dirty="0">
                <a:solidFill>
                  <a:schemeClr val="tx1"/>
                </a:solidFill>
                <a:effectLst/>
                <a:latin typeface="+mn-lt"/>
                <a:ea typeface="+mn-ea"/>
                <a:cs typeface="+mn-cs"/>
              </a:rPr>
              <a:t> scale for data processing, streaming, and analytics. </a:t>
            </a:r>
            <a:r>
              <a:rPr lang="en-US" sz="1059" u="sng" kern="1200" dirty="0">
                <a:solidFill>
                  <a:schemeClr val="tx1"/>
                </a:solidFill>
                <a:effectLst/>
                <a:latin typeface="+mn-lt"/>
                <a:ea typeface="+mn-ea"/>
                <a:cs typeface="+mn-cs"/>
                <a:hlinkClick r:id="rId4"/>
              </a:rPr>
              <a:t>Amazon Simple Storage Service</a:t>
            </a:r>
            <a:r>
              <a:rPr lang="en-US" sz="1059" kern="1200" dirty="0">
                <a:solidFill>
                  <a:schemeClr val="tx1"/>
                </a:solidFill>
                <a:effectLst/>
                <a:latin typeface="+mn-lt"/>
                <a:ea typeface="+mn-ea"/>
                <a:cs typeface="+mn-cs"/>
              </a:rPr>
              <a:t> (Amazon S3) was used as a data lake to hold raw data in native format until required for analysis. Using Amazon S3 gave Amazon the flexibility to manage a wide variety of data at scale with reduced costs, improved access control, and strong regulatory compliance. To enable self-service analytics for end users, Amazon developed a service that synchronizes data from the data lake with compute systems including </a:t>
            </a:r>
            <a:r>
              <a:rPr lang="en-US" sz="1059" u="sng" kern="1200" dirty="0">
                <a:solidFill>
                  <a:schemeClr val="tx1"/>
                </a:solidFill>
                <a:effectLst/>
                <a:latin typeface="+mn-lt"/>
                <a:ea typeface="+mn-ea"/>
                <a:cs typeface="+mn-cs"/>
                <a:hlinkClick r:id="rId5"/>
              </a:rPr>
              <a:t>Amazon EMR</a:t>
            </a:r>
            <a:r>
              <a:rPr lang="en-US" sz="1059" kern="1200" dirty="0">
                <a:solidFill>
                  <a:schemeClr val="tx1"/>
                </a:solidFill>
                <a:effectLst/>
                <a:latin typeface="+mn-lt"/>
                <a:ea typeface="+mn-ea"/>
                <a:cs typeface="+mn-cs"/>
              </a:rPr>
              <a:t> and </a:t>
            </a:r>
            <a:r>
              <a:rPr lang="en-US" sz="1059" u="sng" kern="1200" dirty="0">
                <a:solidFill>
                  <a:schemeClr val="tx1"/>
                </a:solidFill>
                <a:effectLst/>
                <a:latin typeface="+mn-lt"/>
                <a:ea typeface="+mn-ea"/>
                <a:cs typeface="+mn-cs"/>
                <a:hlinkClick r:id="rId6"/>
              </a:rPr>
              <a:t>Amazon Redshift</a:t>
            </a:r>
            <a:r>
              <a:rPr lang="en-US" sz="1059" kern="1200" dirty="0">
                <a:solidFill>
                  <a:schemeClr val="tx1"/>
                </a:solidFill>
                <a:effectLst/>
                <a:latin typeface="+mn-lt"/>
                <a:ea typeface="+mn-ea"/>
                <a:cs typeface="+mn-cs"/>
              </a:rPr>
              <a:t>. Amazon EMR provides a managed Hadoop framework that can run Apache Spark, </a:t>
            </a:r>
            <a:r>
              <a:rPr lang="en-US" sz="1059" kern="1200" dirty="0" err="1">
                <a:solidFill>
                  <a:schemeClr val="tx1"/>
                </a:solidFill>
                <a:effectLst/>
                <a:latin typeface="+mn-lt"/>
                <a:ea typeface="+mn-ea"/>
                <a:cs typeface="+mn-cs"/>
              </a:rPr>
              <a:t>HBase</a:t>
            </a:r>
            <a:r>
              <a:rPr lang="en-US" sz="1059" kern="1200" dirty="0">
                <a:solidFill>
                  <a:schemeClr val="tx1"/>
                </a:solidFill>
                <a:effectLst/>
                <a:latin typeface="+mn-lt"/>
                <a:ea typeface="+mn-ea"/>
                <a:cs typeface="+mn-cs"/>
              </a:rPr>
              <a:t>, Presto, and </a:t>
            </a:r>
            <a:r>
              <a:rPr lang="en-US" sz="1059" kern="1200" dirty="0" err="1">
                <a:solidFill>
                  <a:schemeClr val="tx1"/>
                </a:solidFill>
                <a:effectLst/>
                <a:latin typeface="+mn-lt"/>
                <a:ea typeface="+mn-ea"/>
                <a:cs typeface="+mn-cs"/>
              </a:rPr>
              <a:t>Flink</a:t>
            </a:r>
            <a:r>
              <a:rPr lang="en-US" sz="1059" kern="1200" dirty="0">
                <a:solidFill>
                  <a:schemeClr val="tx1"/>
                </a:solidFill>
                <a:effectLst/>
                <a:latin typeface="+mn-lt"/>
                <a:ea typeface="+mn-ea"/>
                <a:cs typeface="+mn-cs"/>
              </a:rPr>
              <a:t> on </a:t>
            </a:r>
            <a:r>
              <a:rPr lang="en-US" sz="1059" u="sng" kern="1200" dirty="0">
                <a:solidFill>
                  <a:schemeClr val="tx1"/>
                </a:solidFill>
                <a:effectLst/>
                <a:latin typeface="+mn-lt"/>
                <a:ea typeface="+mn-ea"/>
                <a:cs typeface="+mn-cs"/>
                <a:hlinkClick r:id="rId7"/>
              </a:rPr>
              <a:t>Amazon Elastic Compute Cloud</a:t>
            </a:r>
            <a:r>
              <a:rPr lang="en-US" sz="1059" kern="1200" dirty="0">
                <a:solidFill>
                  <a:schemeClr val="tx1"/>
                </a:solidFill>
                <a:effectLst/>
                <a:latin typeface="+mn-lt"/>
                <a:ea typeface="+mn-ea"/>
                <a:cs typeface="+mn-cs"/>
              </a:rPr>
              <a:t> (Amazon EC2) instances and interact with data in Amazon S3. Amazon Redshift is the AWS data warehouse service that allows analytics end users to run complex queries and visualize results using tools such as </a:t>
            </a:r>
            <a:r>
              <a:rPr lang="en-US" sz="1059" u="sng" kern="1200" dirty="0">
                <a:solidFill>
                  <a:schemeClr val="tx1"/>
                </a:solidFill>
                <a:effectLst/>
                <a:latin typeface="+mn-lt"/>
                <a:ea typeface="+mn-ea"/>
                <a:cs typeface="+mn-cs"/>
                <a:hlinkClick r:id="rId8"/>
              </a:rPr>
              <a:t>Amazon </a:t>
            </a:r>
            <a:r>
              <a:rPr lang="en-US" sz="1059" u="sng" kern="1200" dirty="0" err="1">
                <a:solidFill>
                  <a:schemeClr val="tx1"/>
                </a:solidFill>
                <a:effectLst/>
                <a:latin typeface="+mn-lt"/>
                <a:ea typeface="+mn-ea"/>
                <a:cs typeface="+mn-cs"/>
                <a:hlinkClick r:id="rId8"/>
              </a:rPr>
              <a:t>Quicksight</a:t>
            </a:r>
            <a:r>
              <a:rPr lang="en-US" sz="1059" kern="1200" dirty="0">
                <a:solidFill>
                  <a:schemeClr val="tx1"/>
                </a:solidFill>
                <a:effectLst/>
                <a:latin typeface="+mn-lt"/>
                <a:ea typeface="+mn-ea"/>
                <a:cs typeface="+mn-cs"/>
              </a:rPr>
              <a:t>. Further, Amazon integrated the Data Lake with the Redshift Spectrum feature, which allows users to query any dataset in the lake directly from Redshift without needing to synchronize the data to their cluster. </a:t>
            </a:r>
          </a:p>
          <a:p>
            <a:endParaRPr lang="en-US" sz="1059" kern="1200" dirty="0">
              <a:solidFill>
                <a:schemeClr val="tx1"/>
              </a:solidFill>
              <a:effectLst/>
              <a:latin typeface="+mn-lt"/>
              <a:ea typeface="+mn-ea"/>
              <a:cs typeface="+mn-cs"/>
            </a:endParaRPr>
          </a:p>
          <a:p>
            <a:r>
              <a:rPr lang="en-US" sz="1059" kern="1200" dirty="0">
                <a:solidFill>
                  <a:schemeClr val="tx1"/>
                </a:solidFill>
                <a:effectLst/>
                <a:latin typeface="+mn-lt"/>
                <a:ea typeface="+mn-ea"/>
                <a:cs typeface="+mn-cs"/>
              </a:rPr>
              <a:t>Result:</a:t>
            </a:r>
          </a:p>
          <a:p>
            <a:r>
              <a:rPr lang="en-US" sz="1059" kern="1200" dirty="0">
                <a:solidFill>
                  <a:schemeClr val="tx1"/>
                </a:solidFill>
                <a:effectLst/>
                <a:latin typeface="+mn-lt"/>
                <a:ea typeface="+mn-ea"/>
                <a:cs typeface="+mn-cs"/>
              </a:rPr>
              <a:t>The new analytics infrastructure has one data lake with over 100 petabytes of data – almost twice the size of the previous Oracle data warehouse. Teams across Amazon are now using over 2700 Amazon Redshift or Amazon EMR clusters to process data from the data lake.  </a:t>
            </a:r>
          </a:p>
          <a:p>
            <a:r>
              <a:rPr lang="en-US" sz="1059" kern="1200" dirty="0">
                <a:solidFill>
                  <a:schemeClr val="tx1"/>
                </a:solidFill>
                <a:effectLst/>
                <a:latin typeface="+mn-lt"/>
                <a:ea typeface="+mn-ea"/>
                <a:cs typeface="+mn-cs"/>
              </a:rPr>
              <a:t>Amazon’s consumer businesses have benefitted from the separation of data storage from data processing in AWS. AWS storage services made it easy to store data in any format, securely, at massive scale, low cost, and to move data quickly and easily. The data lake architecture allows each system to scale independently, lowered overall costs, and broadened the arsenal of technologies available. Users can easily discover high-quality data in optimized formats, and teams are reporting reduced latency for their analytics results.</a:t>
            </a:r>
          </a:p>
          <a:p>
            <a:r>
              <a:rPr lang="en-US" sz="1059" kern="1200" dirty="0">
                <a:solidFill>
                  <a:schemeClr val="tx1"/>
                </a:solidFill>
                <a:effectLst/>
                <a:latin typeface="+mn-lt"/>
                <a:ea typeface="+mn-ea"/>
                <a:cs typeface="+mn-cs"/>
              </a:rPr>
              <a:t> I think that this needs to be balanced with a cost assessment as otherwise it seems like we have taken a monolith and replaced it with something bigger and more complex.</a:t>
            </a:r>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2/11/21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462607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Data-at-rest and Data-in-transit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Only S3 supports three different forms of encryption, including automatic server-side encryption, encryption with keys managed by the AWS Key Management Service (KMS), and encryption with keys that customers manage. It’s the only storage offering that encrypts data in transit when replicating across regions, and lets customers use separate accounts for source and destination regions to protect against malicious insider deletions.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368388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Automated, Machine Learning-Powered Security </a:t>
            </a:r>
          </a:p>
          <a:p>
            <a:endParaRPr lang="en-US" b="1" dirty="0"/>
          </a:p>
          <a:p>
            <a:r>
              <a:rPr lang="en-US" dirty="0">
                <a:hlinkClick r:id="rId3"/>
              </a:rPr>
              <a:t>Amazon Macie</a:t>
            </a:r>
            <a:r>
              <a:rPr lang="en-US" dirty="0"/>
              <a:t> uses machine learning to automatically discover, classify, and protect sensitive data in AWS. Amazon Macie recognizes sensitive data such as personally identifiable information (PII) or intellectual property, and provides you with dashboards and alerts that give visibility into how this data is being accessed or moved. The fully managed service continuously monitors data access activity for anomalies, and generates detailed alerts when it detects risk of unauthorized access or inadvertent data leaks.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2961380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Log and Audit AWS Activities</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Amazon S3 is the only storage service that lets customers see every API access to every data event with AWS CloudTrail, </a:t>
            </a:r>
            <a:r>
              <a:rPr lang="en-US" dirty="0">
                <a:effectLst/>
              </a:rPr>
              <a:t>AWS CloudTrail is a service that enables governance, compliance, operational auditing, and risk auditing of your AWS account. With CloudTrail, you can log, continuously monitor, and retain account activity related to actions across your AWS infrastructure. CloudTrail provides event history of your AWS account activity, including actions taken through the AWS Management Console, AWS SDKs, command line tools, and other AWS services. This event history simplifies security analysis, resource change tracking, and troubleshooting.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Amazon Ember Regular" charset="0"/>
                <a:ea typeface="+mn-ea"/>
                <a:cs typeface="+mn-cs"/>
              </a:rPr>
              <a:t>Added by </a:t>
            </a:r>
            <a:r>
              <a:rPr lang="en-US" sz="1200" b="0" i="1" kern="1200" dirty="0" err="1">
                <a:solidFill>
                  <a:schemeClr val="tx1"/>
                </a:solidFill>
                <a:effectLst/>
                <a:latin typeface="Amazon Ember Regular" charset="0"/>
                <a:ea typeface="+mn-ea"/>
                <a:cs typeface="+mn-cs"/>
              </a:rPr>
              <a:t>jyeung</a:t>
            </a:r>
            <a:r>
              <a:rPr lang="en-US" sz="1200" b="0" i="1" kern="1200" dirty="0">
                <a:solidFill>
                  <a:schemeClr val="tx1"/>
                </a:solidFill>
                <a:effectLst/>
                <a:latin typeface="Amazon Ember Regular" charset="0"/>
                <a:ea typeface="+mn-ea"/>
                <a:cs typeface="+mn-cs"/>
              </a:rPr>
              <a:t> on 14 May 2019</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4050716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Summary: </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has a number of health and fitness brands like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They shifted from Teradata which was very expensive and was not scaling for them to Redshift, Redshift Spectrum, EMR and Athena. They use S3 as their Data Lake. They have saved a lot of money. Their monthly Redshift bill is 20% of yearly maintenance on Teradata. If you know how these legacy systems are priced. Lets say hypothetically,  you buy a Data Warehouse and pay $1M upfront for the system. Then these vendors will charge you 20% and 200,000 $ a year for software maintenance and upgrades. You have to pay this to get security updates. So for this example, the cost of Redshift is 40,000 $ a year, No upfront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Details</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is a company with integrated luxury and lifestyle offerings centered on movement, nutrition, and regeneration. Their brands include Blink, Pure Yoga, SoulCycle, Hotel-Equinox, etc.</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built connected experiences using applications that connect to Apple Health, and built data collection in their exercise equipment (gamified cycling machines, cardio machines, etc.).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initially used Teradata for data warehousing. Teradata had limited integration, was very expensive, and required a lot of platform specific domain knowledge.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recently migrated to Amazon Redshift.  It cost only $1K to $5K per TB per year on reserved instances.  They combine data from disparate sources (clickstream data, cycling logs data, club management software, data from software that enhances their services) in Amazon Redshift through ELT process with Maximilian and Spark on EMR (for large jobs).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also land data directly into a Data Lake, powered by Amazon S3, which provides low cost, blob storage and high performance. Now they can perform queries from Amazon Redshift, blending structured Salesforce data with semi-structured, dynamic Adobe Analytics data. Their analytics pipeline is extremely flexible, friendly on storage size, and very performant when queried. They have also been using Redshift Spectrum for many use cases from data quality checks, machine data, historical data archiving, and empowering our data analysts and scientists to more easily blend and onboard data.</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 result is they have increased end-user productivity since. Their new analytics platform, powered by Redshift, is very dependable and resilient to schema changes in the source data.  They have faster time-to-benefit via automated regression.  Finally, they are experiencing huge cost savings over Teradata.  Their yearly costs are ~20% of the maintenance and support contract paid to Teradata yearly.  This does not include hardware or the original licensing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9A2D0081-05C1-43E1-B724-C093F9E75C70}" type="slidenum">
              <a:rPr lang="en-US" smtClean="0"/>
              <a:t>82</a:t>
            </a:fld>
            <a:endParaRPr lang="en-US" dirty="0"/>
          </a:p>
        </p:txBody>
      </p:sp>
    </p:spTree>
    <p:extLst>
      <p:ext uri="{BB962C8B-B14F-4D97-AF65-F5344CB8AC3E}">
        <p14:creationId xmlns:p14="http://schemas.microsoft.com/office/powerpoint/2010/main" val="1264832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Summary: </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has a number of health and fitness brands like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They shifted from Teradata which was very expensive and was not scaling for them to Redshift, Redshift Spectrum, EMR and Athena. They use S3 as their Data Lake. They have saved a lot of money. Their monthly Redshift bill is 20% of yearly maintenance on Teradata. If you know how these legacy systems are priced. Lets say hypothetically,  you buy a Data Warehouse and pay $1M upfront for the system. Then these vendors will charge you 20% and 200,000 $ a year for software maintenance and upgrades. You have to pay this to get security updates. So for this example, the cost of Redshift is 40,000 $ a year, No upfront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Details</a:t>
            </a: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Fitness is a company with integrated luxury and lifestyle offerings centered on movement, nutrition, and regeneration. Their brands include Blink, Pure Yoga,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SoulCycle</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Hotel-Equinox, etc.</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Equinox built connected experiences using applications that connect to Apple Health, and built data collection in their exercise equipment (gamified cycling machines, cardio machines, etc.).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initially used Teradata for data warehousing. Teradata had limited integration, was very expensive, and required a lot of platform specific domain knowledge.</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recently migrated to Amazon Redshift.  It cost only $1K to $5K per TB per year on reserved instances.  They combine data from disparate sources (clickstream data, cycling logs data, club management software, data from software that enhances their services) in Amazon Redshift through ELT process with Maximilian and Spark on EMR (for large jobs).  </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They also land data directly into a Data Lake, powered by Amazon S3, which provides low cost, blob storage and high performance. Now they can perform queries from Amazon Redshift, blending structured Salesforce data with semi-structured, dynamic Adobe Analytics data. Their analytics pipeline is extremely flexible, friendly on storage size, and very performant when queried. They have also been using Redshift Spectrum for many use cases from data quality checks, machine data, historical data archiving, and empowering our data analysts and scientists to more easily blend and onboard data.</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85758" rtl="0" eaLnBrk="1" fontAlgn="auto" latinLnBrk="0" hangingPunct="1">
              <a:lnSpc>
                <a:spcPct val="90000"/>
              </a:lnSpc>
              <a:spcBef>
                <a:spcPts val="0"/>
              </a:spcBef>
              <a:spcAft>
                <a:spcPts val="25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 result is they have increased end-user productivity since. Their new analytics platform, powered by Redshift, is very dependable and resilient to schema changes in the source data.  They have faster time-to-benefit via automated regression.  Finally, they are experiencing huge cost savings over Teradata.  Their yearly costs are ~20% of the maintenance and support contract paid to Teradata yearly.  This does not include hardware or the original licensing costs.</a:t>
            </a:r>
          </a:p>
          <a:p>
            <a:pPr marL="0" marR="0" lvl="0" indent="0" algn="l" defTabSz="685758" rtl="0" eaLnBrk="1" fontAlgn="auto" latinLnBrk="0" hangingPunct="1">
              <a:lnSpc>
                <a:spcPct val="90000"/>
              </a:lnSpc>
              <a:spcBef>
                <a:spcPts val="0"/>
              </a:spcBef>
              <a:spcAft>
                <a:spcPts val="25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b="1"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479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Equinox Fitness is an American luxury fitness company with more than 145 locations within every major city across the United States in addition to London, Toronto, and Vancouver. Equinox Fitness migrated to Amazon Redshift to analyze their clickstream data. </a:t>
            </a:r>
          </a:p>
        </p:txBody>
      </p:sp>
      <p:sp>
        <p:nvSpPr>
          <p:cNvPr id="4" name="Slide Number Placeholder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34180581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t>Cyberpatient</a:t>
            </a:r>
            <a:r>
              <a:rPr lang="en-US" sz="1200" dirty="0"/>
              <a:t> is a learning platform hosted on AWS allowing </a:t>
            </a:r>
            <a:r>
              <a:rPr lang="en-US" sz="1200" b="1" dirty="0"/>
              <a:t>medical students to interact with virtual patients</a:t>
            </a:r>
            <a:r>
              <a:rPr lang="en-US" sz="1200" dirty="0"/>
              <a:t>. The software behind CyberPatient was first designed at University of British Columbia (UBC) nearly two decades ago. The technology was recently licensed to </a:t>
            </a:r>
            <a:r>
              <a:rPr lang="en-US" sz="1200" b="1" dirty="0"/>
              <a:t>Interactive Health International (IHI),</a:t>
            </a:r>
            <a:r>
              <a:rPr lang="en-US" sz="1200" dirty="0"/>
              <a:t> a Vancouver-based start-up</a:t>
            </a:r>
            <a:r>
              <a:rPr lang="en-US" sz="1200" kern="1200" dirty="0">
                <a:solidFill>
                  <a:schemeClr val="tx1"/>
                </a:solidFill>
                <a:effectLst/>
                <a:latin typeface="Arial"/>
                <a:ea typeface="+mn-ea"/>
                <a:cs typeface="+mn-cs"/>
              </a:rPr>
              <a:t>. </a:t>
            </a:r>
            <a:r>
              <a:rPr lang="en-US" sz="1200" dirty="0"/>
              <a:t>CyberPatient is not just limited to medical schools and hospitals in Canada and other developed nations of the world. CyberPatient will be offered to developing nations of the world for free through </a:t>
            </a:r>
            <a:r>
              <a:rPr lang="en-US" sz="1200" b="0" dirty="0"/>
              <a:t>IHI’s</a:t>
            </a:r>
            <a:r>
              <a:rPr lang="en-US" sz="1200" b="1" dirty="0"/>
              <a:t> non-profit affiliate</a:t>
            </a:r>
            <a:r>
              <a:rPr lang="en-US" sz="1200" dirty="0"/>
              <a:t>, </a:t>
            </a:r>
            <a:r>
              <a:rPr lang="en-US" sz="1200" b="1" dirty="0"/>
              <a:t>CanHealth International</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dirty="0"/>
              <a:t>https://www.med.ubc.ca/news/cyber-patients-are-training-the-worlds-future-doctors/</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"Only AWS had the capabilities we required to build the most advanced patient simulator available" or </a:t>
            </a:r>
          </a:p>
          <a:p>
            <a:r>
              <a:rPr lang="en-US" sz="1200" kern="1200" dirty="0">
                <a:solidFill>
                  <a:schemeClr val="tx1"/>
                </a:solidFill>
                <a:effectLst/>
                <a:latin typeface="Arial"/>
                <a:ea typeface="+mn-ea"/>
                <a:cs typeface="+mn-cs"/>
              </a:rPr>
              <a:t>"With AWS and Amazon Polly, we have been able to develop a new standard in healthcare education" or </a:t>
            </a:r>
          </a:p>
          <a:p>
            <a:r>
              <a:rPr lang="en-US" sz="1200" kern="1200" dirty="0">
                <a:solidFill>
                  <a:schemeClr val="tx1"/>
                </a:solidFill>
                <a:effectLst/>
                <a:latin typeface="Arial"/>
                <a:ea typeface="+mn-ea"/>
                <a:cs typeface="+mn-cs"/>
              </a:rPr>
              <a:t>"Developing for the cutting edge of medical education means you need to have access to cutting edge features and services. Only AWS was able to provide the features we needed to develop our vision".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6347158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Purolator</a:t>
            </a:r>
            <a:r>
              <a:rPr lang="en-US" dirty="0"/>
              <a:t>, Canada’s leading courier company, embarked on a bold transformation plan to keep it at the forefront of evolving customer expectations. Called </a:t>
            </a:r>
            <a:r>
              <a:rPr lang="en-US" i="1" dirty="0">
                <a:hlinkClick r:id="rId4"/>
              </a:rPr>
              <a:t>Delivering the Future</a:t>
            </a:r>
            <a:r>
              <a:rPr lang="en-US" dirty="0"/>
              <a:t>, the company recently launched an aggressive five-year $1B investment plan to step-change its company</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/blogs/</a:t>
            </a:r>
            <a:r>
              <a:rPr lang="en-US" dirty="0" err="1"/>
              <a:t>publicsector</a:t>
            </a:r>
            <a:r>
              <a:rPr lang="en-US" dirty="0"/>
              <a:t>/purolator-canadas-express-courier-company-finds-new-ways-to-better-serve-customers-with-the-cloud/</a:t>
            </a:r>
          </a:p>
          <a:p>
            <a:endParaRPr lang="en-US" dirty="0"/>
          </a:p>
          <a:p>
            <a:r>
              <a:rPr lang="en-US" dirty="0"/>
              <a:t>Region: AMER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Country: Canada</a:t>
            </a: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2020,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2/11/21 9:29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74396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The UK Home Office needed to build a </a:t>
            </a:r>
            <a:r>
              <a:rPr lang="en-US" sz="2000" dirty="0"/>
              <a:t>Cost Analytics service that internal customers use to consume reports around team utilization of their shared Kubernetes infrastructure on a pod level</a:t>
            </a:r>
            <a:endParaRPr lang="en-US" sz="9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Home Office implemented a custom-built Cost Analytics solution using AWS Lambda, Amazon CloudWatch, Amazon S3, AWS Glue, Amazon Athena, and Amazon QuickSight</a:t>
            </a:r>
            <a:endParaRPr lang="en-US" sz="9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Reporting has driven behavioral changes for teams to reduce costs by right-sizing the storage and compute, using reserved instances, and scheduling. They are also working on a Cost Efficiency Rating report that scores teams based on various savings and efficiency techniques per service. The solution is driving down costs.</a:t>
            </a:r>
          </a:p>
          <a:p>
            <a:pPr defTabSz="731502">
              <a:spcBef>
                <a:spcPts val="400"/>
              </a:spcBef>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Region: EMEA, UK</a:t>
            </a:r>
          </a:p>
          <a:p>
            <a:pPr defTabSz="731502">
              <a:spcBef>
                <a:spcPts val="400"/>
              </a:spcBef>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https://www.youtube.com/watch?v=G-ixOtKv19E</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2/11/21 9:29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37043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Leadership Session: Databases and Analytics</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55A0787B-59F9-4834-AF2C-FC5BEE3665DA}" type="datetime8">
              <a:rPr lang="en-US" smtClean="0"/>
              <a:t>2/11/21 9:17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75947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analytics helps organizations quickly get from data to answers by providing mature and integrated analytics services ranging from cloud data warehouses to serverless data lakes. Getting answers quickly means spending less time building plumbing and configuring cloud analytics services to work together. AWS helps you do exactly that by giving you 1/ an easy path to build a data lake and start running diverse analytics workloads, </a:t>
            </a:r>
            <a:r>
              <a:rPr lang="en-US" sz="1200" b="1" i="0" kern="1200" dirty="0">
                <a:solidFill>
                  <a:schemeClr val="tx1"/>
                </a:solidFill>
                <a:effectLst/>
                <a:latin typeface="Amazon Ember Regular" charset="0"/>
                <a:ea typeface="+mn-ea"/>
                <a:cs typeface="+mn-cs"/>
              </a:rPr>
              <a:t>2/ secure </a:t>
            </a:r>
            <a:r>
              <a:rPr lang="en-US" sz="1200" b="0" i="0" kern="1200" dirty="0">
                <a:solidFill>
                  <a:schemeClr val="tx1"/>
                </a:solidFill>
                <a:effectLst/>
                <a:latin typeface="Amazon Ember Regular" charset="0"/>
                <a:ea typeface="+mn-ea"/>
                <a:cs typeface="+mn-cs"/>
              </a:rPr>
              <a:t>cloud storage, compute, and network infrastructure that meets the specific needs of analytic workloads, </a:t>
            </a:r>
            <a:r>
              <a:rPr lang="en-US" sz="1200" b="1" i="0" kern="1200" dirty="0">
                <a:solidFill>
                  <a:schemeClr val="tx1"/>
                </a:solidFill>
                <a:effectLst/>
                <a:latin typeface="Amazon Ember Regular" charset="0"/>
                <a:ea typeface="+mn-ea"/>
                <a:cs typeface="+mn-cs"/>
              </a:rPr>
              <a:t>3/ </a:t>
            </a:r>
            <a:r>
              <a:rPr lang="en-US" sz="1200" b="0" i="0" kern="1200" dirty="0">
                <a:solidFill>
                  <a:schemeClr val="tx1"/>
                </a:solidFill>
                <a:effectLst/>
                <a:latin typeface="Amazon Ember Regular" charset="0"/>
                <a:ea typeface="+mn-ea"/>
                <a:cs typeface="+mn-cs"/>
              </a:rPr>
              <a:t>a fully integrated analytics stack with a mature set of analytics tools, covering all common uses cases and leveraging open source and standard languages, engines, and platforms, and </a:t>
            </a:r>
            <a:r>
              <a:rPr lang="en-US" sz="1200" b="1" i="0" kern="1200" dirty="0">
                <a:solidFill>
                  <a:schemeClr val="tx1"/>
                </a:solidFill>
                <a:effectLst/>
                <a:latin typeface="Amazon Ember Regular" charset="0"/>
                <a:ea typeface="+mn-ea"/>
                <a:cs typeface="+mn-cs"/>
              </a:rPr>
              <a:t>4/ </a:t>
            </a:r>
            <a:r>
              <a:rPr lang="en-US" sz="1200" b="0" i="0" kern="1200" dirty="0">
                <a:solidFill>
                  <a:schemeClr val="tx1"/>
                </a:solidFill>
                <a:effectLst/>
                <a:latin typeface="Amazon Ember Regular" charset="0"/>
                <a:ea typeface="+mn-ea"/>
                <a:cs typeface="+mn-cs"/>
              </a:rPr>
              <a:t>the best performance, the most scalability, and the lowest cost for analytics. </a:t>
            </a:r>
          </a:p>
          <a:p>
            <a:endParaRPr lang="en-US" dirty="0"/>
          </a:p>
          <a:p>
            <a:r>
              <a:rPr lang="en-US" sz="1200" b="0" i="0" kern="1200" dirty="0">
                <a:solidFill>
                  <a:schemeClr val="tx1"/>
                </a:solidFill>
                <a:effectLst/>
                <a:latin typeface="Amazon Ember Regular" charset="0"/>
                <a:ea typeface="+mn-ea"/>
                <a:cs typeface="+mn-cs"/>
              </a:rPr>
              <a:t>Many organizations choose cloud data lakes as the foundation for their data and analytics architectures. Setting up and managing data lakes today involves a lot of manual and time-consuming tasks such as loading data from diverse sources, monitoring these data flows, setting up partitions, turning on encryption and managing keys, re-organizing data into columnar format, and granting and auditing access. AWS is focused on helping customers build and secure data lakes in the cloud, in days, not months. AWS Lake Formation enables secured self-service discovery and access for users (without having to ask IT to find and grant access to data), aware of multiple analytics services, and provides easy on-demand access to specific resources that fit the processor and memory requirements of each analytics workload. The data is curated and cataloged, already prepared for any flavor of analytics, and related records are matched and de-duplicated with machine learning. This automation greatly reduces the time it takes to get to answers when your data lake is built on top of AWS.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Amazon S3 provides a fully-featured storage layer alongside both a comprehensive compute layer (Amazon EC2), and a network stack with the speed and scale needed for advanced analytics. Building a data lake on this robust foundation allows customers to store all of their data without worrying about what to throw away and it reduces the cost needed to do analysis on that data. AWS provides a diverse and mature set of analytics services that are deeply integrated with the infrastructure layers, allowing you to easily take advantage of features like intelligent tiering and EC2 spot instances to reduce cost and run analytics faster. When you are ready for more advanced analytic approaches, our broad collection of ML and AI services can be used against that same data in S3 to provide even more insight without the delays and cost from moving or transforming your data.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4151189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2531128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240294089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61415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566421"/>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7426668"/>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544947" y="1614931"/>
            <a:ext cx="13128486" cy="5686282"/>
          </a:xfrm>
          <a:prstGeom prst="rect">
            <a:avLst/>
          </a:prstGeom>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667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Text Placeholder 7"/>
          <p:cNvSpPr>
            <a:spLocks noGrp="1"/>
          </p:cNvSpPr>
          <p:nvPr>
            <p:ph type="body" sz="quarter" idx="21" hasCustomPrompt="1"/>
          </p:nvPr>
        </p:nvSpPr>
        <p:spPr>
          <a:xfrm>
            <a:off x="3749698" y="2440505"/>
            <a:ext cx="3129069" cy="2182936"/>
          </a:xfrm>
        </p:spPr>
        <p:txBody>
          <a:bodyPr>
            <a:noAutofit/>
          </a:bodyPr>
          <a:lstStyle>
            <a:lvl1pPr marL="0" indent="0">
              <a:spcBef>
                <a:spcPts val="720"/>
              </a:spcBef>
              <a:buNone/>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15" name="Picture Placeholder 11"/>
          <p:cNvSpPr>
            <a:spLocks noGrp="1"/>
          </p:cNvSpPr>
          <p:nvPr>
            <p:ph type="pic" sz="quarter" idx="17" hasCustomPrompt="1"/>
          </p:nvPr>
        </p:nvSpPr>
        <p:spPr>
          <a:xfrm>
            <a:off x="2" y="4850035"/>
            <a:ext cx="10435021" cy="3379565"/>
          </a:xfrm>
          <a:pattFill prst="lgCheck">
            <a:fgClr>
              <a:schemeClr val="accent1"/>
            </a:fgClr>
            <a:bgClr>
              <a:schemeClr val="bg1"/>
            </a:bgClr>
          </a:pattFill>
        </p:spPr>
        <p:txBody>
          <a:bodyPr anchor="ctr">
            <a:normAutofit/>
          </a:bodyPr>
          <a:lstStyle>
            <a:lvl1pPr marL="0" indent="0" algn="ctr">
              <a:buNone/>
              <a:defRPr sz="1920"/>
            </a:lvl1pPr>
          </a:lstStyle>
          <a:p>
            <a:r>
              <a:rPr lang="en-US" dirty="0"/>
              <a:t>Insert logo here</a:t>
            </a:r>
          </a:p>
        </p:txBody>
      </p:sp>
      <p:sp>
        <p:nvSpPr>
          <p:cNvPr id="10" name="Rectangle 9"/>
          <p:cNvSpPr/>
          <p:nvPr userDrawn="1"/>
        </p:nvSpPr>
        <p:spPr>
          <a:xfrm>
            <a:off x="10435590" y="0"/>
            <a:ext cx="419481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rgbClr val="FF9900"/>
              </a:solidFill>
            </a:endParaRPr>
          </a:p>
        </p:txBody>
      </p:sp>
      <p:sp>
        <p:nvSpPr>
          <p:cNvPr id="4" name="Rectangle 3"/>
          <p:cNvSpPr/>
          <p:nvPr userDrawn="1"/>
        </p:nvSpPr>
        <p:spPr>
          <a:xfrm>
            <a:off x="10847072" y="438151"/>
            <a:ext cx="3303270"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hasCustomPrompt="1"/>
          </p:nvPr>
        </p:nvSpPr>
        <p:spPr>
          <a:xfrm>
            <a:off x="415294" y="252578"/>
            <a:ext cx="9791701" cy="1590675"/>
          </a:xfrm>
        </p:spPr>
        <p:txBody>
          <a:bodyPr>
            <a:noAutofit/>
          </a:bodyPr>
          <a:lstStyle>
            <a:lvl1pPr>
              <a:defRPr sz="4800">
                <a:solidFill>
                  <a:srgbClr val="545B6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Picture Placeholder 11"/>
          <p:cNvSpPr>
            <a:spLocks noGrp="1"/>
          </p:cNvSpPr>
          <p:nvPr>
            <p:ph type="pic" sz="quarter" idx="15" hasCustomPrompt="1"/>
          </p:nvPr>
        </p:nvSpPr>
        <p:spPr>
          <a:xfrm>
            <a:off x="10847072" y="438151"/>
            <a:ext cx="3303270" cy="1590675"/>
          </a:xfrm>
          <a:noFill/>
          <a:ln>
            <a:noFill/>
          </a:ln>
        </p:spPr>
        <p:txBody>
          <a:bodyPr anchor="ctr">
            <a:normAutofit/>
          </a:bodyPr>
          <a:lstStyle>
            <a:lvl1pPr marL="0" indent="0" algn="ctr">
              <a:buNone/>
              <a:defRPr sz="1920"/>
            </a:lvl1pPr>
          </a:lstStyle>
          <a:p>
            <a:r>
              <a:rPr lang="en-US" dirty="0"/>
              <a:t>Insert logo here</a:t>
            </a:r>
          </a:p>
        </p:txBody>
      </p:sp>
      <p:sp>
        <p:nvSpPr>
          <p:cNvPr id="13" name="Rectangle 12"/>
          <p:cNvSpPr/>
          <p:nvPr userDrawn="1"/>
        </p:nvSpPr>
        <p:spPr>
          <a:xfrm>
            <a:off x="-569" y="4850035"/>
            <a:ext cx="10435590" cy="3383280"/>
          </a:xfrm>
          <a:prstGeom prst="rect">
            <a:avLst/>
          </a:prstGeom>
          <a:solidFill>
            <a:srgbClr val="545B6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8" name="Text Placeholder 7"/>
          <p:cNvSpPr>
            <a:spLocks noGrp="1"/>
          </p:cNvSpPr>
          <p:nvPr>
            <p:ph type="body" sz="quarter" idx="20" hasCustomPrompt="1"/>
          </p:nvPr>
        </p:nvSpPr>
        <p:spPr>
          <a:xfrm>
            <a:off x="415291" y="2440505"/>
            <a:ext cx="3129069" cy="2182936"/>
          </a:xfrm>
        </p:spPr>
        <p:txBody>
          <a:bodyPr>
            <a:noAutofit/>
          </a:bodyPr>
          <a:lstStyle>
            <a:lvl1pPr marL="0" indent="0">
              <a:spcBef>
                <a:spcPts val="720"/>
              </a:spcBef>
              <a:buNone/>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19" name="Text Placeholder 7"/>
          <p:cNvSpPr>
            <a:spLocks noGrp="1"/>
          </p:cNvSpPr>
          <p:nvPr>
            <p:ph type="body" sz="quarter" idx="22" hasCustomPrompt="1"/>
          </p:nvPr>
        </p:nvSpPr>
        <p:spPr>
          <a:xfrm>
            <a:off x="7082404" y="2440505"/>
            <a:ext cx="3284606" cy="2182936"/>
          </a:xfrm>
        </p:spPr>
        <p:txBody>
          <a:bodyPr>
            <a:noAutofit/>
          </a:bodyPr>
          <a:lstStyle>
            <a:lvl1pPr marL="219445" indent="-219445">
              <a:spcBef>
                <a:spcPts val="720"/>
              </a:spcBef>
              <a:buClr>
                <a:srgbClr val="FF9900"/>
              </a:buClr>
              <a:buFont typeface="Arial" panose="020B0604020202020204" pitchFamily="34" charset="0"/>
              <a:buChar char="•"/>
              <a:defRPr sz="1680">
                <a:solidFill>
                  <a:srgbClr val="545B64"/>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0" name="Text Placeholder 7"/>
          <p:cNvSpPr>
            <a:spLocks noGrp="1"/>
          </p:cNvSpPr>
          <p:nvPr>
            <p:ph type="body" sz="quarter" idx="23" hasCustomPrompt="1"/>
          </p:nvPr>
        </p:nvSpPr>
        <p:spPr>
          <a:xfrm>
            <a:off x="3748848"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1" name="Text Placeholder 7"/>
          <p:cNvSpPr>
            <a:spLocks noGrp="1"/>
          </p:cNvSpPr>
          <p:nvPr>
            <p:ph type="body" sz="quarter" idx="24" hasCustomPrompt="1"/>
          </p:nvPr>
        </p:nvSpPr>
        <p:spPr>
          <a:xfrm>
            <a:off x="415291"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2" name="Text Placeholder 7"/>
          <p:cNvSpPr>
            <a:spLocks noGrp="1"/>
          </p:cNvSpPr>
          <p:nvPr>
            <p:ph type="body" sz="quarter" idx="25" hasCustomPrompt="1"/>
          </p:nvPr>
        </p:nvSpPr>
        <p:spPr>
          <a:xfrm>
            <a:off x="7082405" y="2033649"/>
            <a:ext cx="3129069" cy="403141"/>
          </a:xfrm>
        </p:spPr>
        <p:txBody>
          <a:bodyPr>
            <a:noAutofit/>
          </a:bodyPr>
          <a:lstStyle>
            <a:lvl1pPr marL="0" indent="0">
              <a:buNone/>
              <a:defRPr sz="1680" b="1">
                <a:solidFill>
                  <a:srgbClr val="FF9900"/>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3" name="TextBox 22"/>
          <p:cNvSpPr txBox="1"/>
          <p:nvPr userDrawn="1"/>
        </p:nvSpPr>
        <p:spPr>
          <a:xfrm>
            <a:off x="8561073" y="6412066"/>
            <a:ext cx="1386840" cy="3416320"/>
          </a:xfrm>
          <a:prstGeom prst="rect">
            <a:avLst/>
          </a:prstGeom>
          <a:noFill/>
        </p:spPr>
        <p:txBody>
          <a:bodyPr wrap="square" rtlCol="0">
            <a:spAutoFit/>
          </a:bodyPr>
          <a:lstStyle/>
          <a:p>
            <a:r>
              <a:rPr lang="en-US" sz="21600" baseline="30000" dirty="0">
                <a:solidFill>
                  <a:schemeClr val="bg1"/>
                </a:solidFill>
              </a:rPr>
              <a:t>”</a:t>
            </a:r>
            <a:endParaRPr lang="en-US" sz="21600" dirty="0">
              <a:solidFill>
                <a:schemeClr val="bg1"/>
              </a:solidFill>
            </a:endParaRPr>
          </a:p>
        </p:txBody>
      </p:sp>
      <p:sp>
        <p:nvSpPr>
          <p:cNvPr id="24" name="TextBox 23"/>
          <p:cNvSpPr txBox="1"/>
          <p:nvPr userDrawn="1"/>
        </p:nvSpPr>
        <p:spPr>
          <a:xfrm>
            <a:off x="378306" y="4594526"/>
            <a:ext cx="1386840" cy="3416320"/>
          </a:xfrm>
          <a:prstGeom prst="rect">
            <a:avLst/>
          </a:prstGeom>
          <a:noFill/>
        </p:spPr>
        <p:txBody>
          <a:bodyPr wrap="square" rtlCol="0">
            <a:spAutoFit/>
          </a:bodyPr>
          <a:lstStyle/>
          <a:p>
            <a:r>
              <a:rPr lang="en-US" sz="21600" baseline="30000" dirty="0">
                <a:solidFill>
                  <a:schemeClr val="bg1"/>
                </a:solidFill>
              </a:rPr>
              <a:t>“</a:t>
            </a:r>
            <a:endParaRPr lang="en-US" sz="21600" dirty="0">
              <a:solidFill>
                <a:schemeClr val="bg1"/>
              </a:solidFill>
            </a:endParaRPr>
          </a:p>
        </p:txBody>
      </p:sp>
      <p:sp>
        <p:nvSpPr>
          <p:cNvPr id="26" name="Text Placeholder 7"/>
          <p:cNvSpPr>
            <a:spLocks noGrp="1"/>
          </p:cNvSpPr>
          <p:nvPr>
            <p:ph type="body" sz="quarter" idx="26" hasCustomPrompt="1"/>
          </p:nvPr>
        </p:nvSpPr>
        <p:spPr>
          <a:xfrm>
            <a:off x="1005844" y="5400102"/>
            <a:ext cx="7827819" cy="1985032"/>
          </a:xfrm>
        </p:spPr>
        <p:txBody>
          <a:bodyPr anchor="ctr">
            <a:noAutofit/>
          </a:bodyPr>
          <a:lstStyle>
            <a:lvl1pPr marL="219445" indent="0">
              <a:spcBef>
                <a:spcPts val="0"/>
              </a:spcBef>
              <a:buNone/>
              <a:defRPr sz="2400" baseline="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7" name="Text Placeholder 7"/>
          <p:cNvSpPr>
            <a:spLocks noGrp="1"/>
          </p:cNvSpPr>
          <p:nvPr>
            <p:ph type="body" sz="quarter" idx="27" hasCustomPrompt="1"/>
          </p:nvPr>
        </p:nvSpPr>
        <p:spPr>
          <a:xfrm>
            <a:off x="1005844" y="7446714"/>
            <a:ext cx="7827819" cy="488482"/>
          </a:xfrm>
        </p:spPr>
        <p:txBody>
          <a:bodyPr anchor="ctr">
            <a:noAutofit/>
          </a:bodyPr>
          <a:lstStyle>
            <a:lvl1pPr marL="219445" indent="0">
              <a:spcBef>
                <a:spcPts val="720"/>
              </a:spcBef>
              <a:buNone/>
              <a:defRPr sz="1440" b="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29" name="Text Placeholder 7"/>
          <p:cNvSpPr>
            <a:spLocks noGrp="1"/>
          </p:cNvSpPr>
          <p:nvPr>
            <p:ph type="body" sz="quarter" idx="28" hasCustomPrompt="1"/>
          </p:nvPr>
        </p:nvSpPr>
        <p:spPr>
          <a:xfrm>
            <a:off x="10847073" y="2626077"/>
            <a:ext cx="3303272" cy="1997360"/>
          </a:xfrm>
        </p:spPr>
        <p:txBody>
          <a:bodyPr>
            <a:noAutofit/>
          </a:bodyPr>
          <a:lstStyle>
            <a:lvl1pPr marL="0" indent="0">
              <a:spcBef>
                <a:spcPts val="720"/>
              </a:spcBef>
              <a:buNone/>
              <a:defRPr sz="144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r>
              <a:rPr lang="en-US" dirty="0"/>
              <a:t>Company:	</a:t>
            </a:r>
          </a:p>
          <a:p>
            <a:r>
              <a:rPr lang="en-US" dirty="0"/>
              <a:t>Industry:	</a:t>
            </a:r>
          </a:p>
          <a:p>
            <a:r>
              <a:rPr lang="en-US" dirty="0"/>
              <a:t>Country:	</a:t>
            </a:r>
          </a:p>
          <a:p>
            <a:r>
              <a:rPr lang="en-US" dirty="0"/>
              <a:t>Employees:	</a:t>
            </a:r>
          </a:p>
          <a:p>
            <a:r>
              <a:rPr lang="en-US" dirty="0"/>
              <a:t>Website:	</a:t>
            </a:r>
          </a:p>
        </p:txBody>
      </p:sp>
      <p:sp>
        <p:nvSpPr>
          <p:cNvPr id="30" name="Text Placeholder 7"/>
          <p:cNvSpPr>
            <a:spLocks noGrp="1"/>
          </p:cNvSpPr>
          <p:nvPr>
            <p:ph type="body" sz="quarter" idx="29" hasCustomPrompt="1"/>
          </p:nvPr>
        </p:nvSpPr>
        <p:spPr>
          <a:xfrm>
            <a:off x="10847073" y="4845294"/>
            <a:ext cx="3303272" cy="375392"/>
          </a:xfrm>
        </p:spPr>
        <p:txBody>
          <a:bodyPr>
            <a:noAutofit/>
          </a:bodyPr>
          <a:lstStyle>
            <a:lvl1pPr marL="0" indent="0">
              <a:spcBef>
                <a:spcPts val="720"/>
              </a:spcBef>
              <a:buNone/>
              <a:defRPr sz="1680" b="1">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sp>
        <p:nvSpPr>
          <p:cNvPr id="35" name="Text Placeholder 7"/>
          <p:cNvSpPr>
            <a:spLocks noGrp="1"/>
          </p:cNvSpPr>
          <p:nvPr>
            <p:ph type="body" sz="quarter" idx="30" hasCustomPrompt="1"/>
          </p:nvPr>
        </p:nvSpPr>
        <p:spPr>
          <a:xfrm>
            <a:off x="10847073" y="5178179"/>
            <a:ext cx="3303272" cy="375392"/>
          </a:xfrm>
        </p:spPr>
        <p:txBody>
          <a:bodyPr>
            <a:noAutofit/>
          </a:bodyPr>
          <a:lstStyle>
            <a:lvl1pPr marL="0" indent="0">
              <a:spcBef>
                <a:spcPts val="720"/>
              </a:spcBef>
              <a:buNone/>
              <a:defRPr sz="1440">
                <a:solidFill>
                  <a:schemeClr val="bg1"/>
                </a:solidFill>
                <a:latin typeface="Arial" panose="020B0604020202020204" pitchFamily="34" charset="0"/>
                <a:cs typeface="Arial" panose="020B0604020202020204" pitchFamily="34" charset="0"/>
              </a:defRPr>
            </a:lvl1pPr>
            <a:lvl2pPr marL="548614" indent="0">
              <a:buNone/>
              <a:defRPr sz="1680"/>
            </a:lvl2pPr>
            <a:lvl3pPr marL="1097226" indent="0">
              <a:buNone/>
              <a:defRPr sz="1680"/>
            </a:lvl3pPr>
            <a:lvl4pPr marL="1645838" indent="0">
              <a:buNone/>
              <a:defRPr sz="1680"/>
            </a:lvl4pPr>
            <a:lvl5pPr marL="2194451" indent="0">
              <a:buNone/>
              <a:defRPr sz="1680"/>
            </a:lvl5pPr>
          </a:lstStyle>
          <a:p>
            <a:pPr lvl="0"/>
            <a:r>
              <a:rPr lang="en-US" dirty="0"/>
              <a:t>Edit master text styles</a:t>
            </a:r>
          </a:p>
        </p:txBody>
      </p:sp>
      <p:pic>
        <p:nvPicPr>
          <p:cNvPr id="28" name="Picture 27"/>
          <p:cNvPicPr>
            <a:picLocks noChangeAspect="1"/>
          </p:cNvPicPr>
          <p:nvPr userDrawn="1"/>
        </p:nvPicPr>
        <p:blipFill>
          <a:blip r:embed="rId2"/>
          <a:stretch>
            <a:fillRect/>
          </a:stretch>
        </p:blipFill>
        <p:spPr>
          <a:xfrm>
            <a:off x="13496157" y="7436565"/>
            <a:ext cx="864128" cy="519629"/>
          </a:xfrm>
          <a:prstGeom prst="rect">
            <a:avLst/>
          </a:prstGeom>
        </p:spPr>
      </p:pic>
    </p:spTree>
    <p:extLst>
      <p:ext uri="{BB962C8B-B14F-4D97-AF65-F5344CB8AC3E}">
        <p14:creationId xmlns:p14="http://schemas.microsoft.com/office/powerpoint/2010/main" val="399259903"/>
      </p:ext>
    </p:extLst>
  </p:cSld>
  <p:clrMapOvr>
    <a:masterClrMapping/>
  </p:clrMapOvr>
  <p:extLst>
    <p:ext uri="{DCECCB84-F9BA-43D5-87BE-67443E8EF086}">
      <p15:sldGuideLst xmlns:p15="http://schemas.microsoft.com/office/powerpoint/2012/main">
        <p15:guide id="1" orient="horz" pos="2544">
          <p15:clr>
            <a:srgbClr val="FBAE40"/>
          </p15:clr>
        </p15:guide>
        <p15:guide id="2" pos="288">
          <p15:clr>
            <a:srgbClr val="FBAE40"/>
          </p15:clr>
        </p15:guide>
        <p15:guide id="3" pos="482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32"/>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 id="2147483716" r:id="rId26"/>
    <p:sldLayoutId id="2147483717" r:id="rId27"/>
    <p:sldLayoutId id="2147483718" r:id="rId28"/>
    <p:sldLayoutId id="2147483719" r:id="rId29"/>
    <p:sldLayoutId id="2147483720" r:id="rId30"/>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jpeg"/><Relationship Id="rId26" Type="http://schemas.openxmlformats.org/officeDocument/2006/relationships/image" Target="../media/image39.png"/><Relationship Id="rId3" Type="http://schemas.openxmlformats.org/officeDocument/2006/relationships/image" Target="../media/image18.png"/><Relationship Id="rId21" Type="http://schemas.openxmlformats.org/officeDocument/2006/relationships/image" Target="../media/image34.png"/><Relationship Id="rId7" Type="http://schemas.openxmlformats.org/officeDocument/2006/relationships/image" Target="../media/image21.png"/><Relationship Id="rId12" Type="http://schemas.microsoft.com/office/2007/relationships/hdphoto" Target="../media/hdphoto2.wdp"/><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12.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0.png"/><Relationship Id="rId10" Type="http://schemas.openxmlformats.org/officeDocument/2006/relationships/image" Target="../media/image24.png"/><Relationship Id="rId19" Type="http://schemas.openxmlformats.org/officeDocument/2006/relationships/image" Target="../media/image32.png"/><Relationship Id="rId31"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7.png"/><Relationship Id="rId22" Type="http://schemas.openxmlformats.org/officeDocument/2006/relationships/image" Target="../media/image35.jpeg"/><Relationship Id="rId27" Type="http://schemas.microsoft.com/office/2007/relationships/hdphoto" Target="../media/hdphoto3.wdp"/><Relationship Id="rId30"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svg"/><Relationship Id="rId3" Type="http://schemas.openxmlformats.org/officeDocument/2006/relationships/image" Target="../media/image44.png"/><Relationship Id="rId7" Type="http://schemas.openxmlformats.org/officeDocument/2006/relationships/image" Target="../media/image16.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2.tiff"/></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15.png"/><Relationship Id="rId21" Type="http://schemas.openxmlformats.org/officeDocument/2006/relationships/image" Target="../media/image62.svg"/><Relationship Id="rId7" Type="http://schemas.openxmlformats.org/officeDocument/2006/relationships/image" Target="../media/image54.png"/><Relationship Id="rId12" Type="http://schemas.microsoft.com/office/2007/relationships/hdphoto" Target="../media/hdphoto7.wdp"/><Relationship Id="rId17" Type="http://schemas.openxmlformats.org/officeDocument/2006/relationships/image" Target="../media/image17.png"/><Relationship Id="rId2" Type="http://schemas.openxmlformats.org/officeDocument/2006/relationships/notesSlide" Target="../notesSlides/notesSlide14.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2.xml"/><Relationship Id="rId6" Type="http://schemas.microsoft.com/office/2007/relationships/hdphoto" Target="../media/hdphoto4.wdp"/><Relationship Id="rId11" Type="http://schemas.openxmlformats.org/officeDocument/2006/relationships/image" Target="../media/image56.png"/><Relationship Id="rId5" Type="http://schemas.openxmlformats.org/officeDocument/2006/relationships/image" Target="../media/image53.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6.wdp"/><Relationship Id="rId19" Type="http://schemas.openxmlformats.org/officeDocument/2006/relationships/image" Target="../media/image60.svg"/><Relationship Id="rId4" Type="http://schemas.openxmlformats.org/officeDocument/2006/relationships/image" Target="../media/image46.png"/><Relationship Id="rId9" Type="http://schemas.openxmlformats.org/officeDocument/2006/relationships/image" Target="../media/image55.png"/><Relationship Id="rId14" Type="http://schemas.microsoft.com/office/2007/relationships/hdphoto" Target="../media/hdphoto8.wdp"/><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6" Type="http://schemas.openxmlformats.org/officeDocument/2006/relationships/image" Target="../media/image87.png"/><Relationship Id="rId21" Type="http://schemas.openxmlformats.org/officeDocument/2006/relationships/image" Target="../media/image82.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image" Target="../media/image120.png"/><Relationship Id="rId68" Type="http://schemas.openxmlformats.org/officeDocument/2006/relationships/image" Target="../media/image125.png"/><Relationship Id="rId7" Type="http://schemas.openxmlformats.org/officeDocument/2006/relationships/image" Target="../media/image69.png"/><Relationship Id="rId2" Type="http://schemas.openxmlformats.org/officeDocument/2006/relationships/notesSlide" Target="../notesSlides/notesSlide18.xml"/><Relationship Id="rId16" Type="http://schemas.openxmlformats.org/officeDocument/2006/relationships/image" Target="../media/image78.png"/><Relationship Id="rId29" Type="http://schemas.openxmlformats.org/officeDocument/2006/relationships/image" Target="../media/image89.png"/><Relationship Id="rId11" Type="http://schemas.openxmlformats.org/officeDocument/2006/relationships/image" Target="../media/image73.png"/><Relationship Id="rId24" Type="http://schemas.openxmlformats.org/officeDocument/2006/relationships/image" Target="../media/image85.png"/><Relationship Id="rId32" Type="http://schemas.microsoft.com/office/2007/relationships/hdphoto" Target="../media/hdphoto13.wdp"/><Relationship Id="rId37" Type="http://schemas.openxmlformats.org/officeDocument/2006/relationships/image" Target="../media/image96.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1.png"/><Relationship Id="rId58" Type="http://schemas.openxmlformats.org/officeDocument/2006/relationships/image" Target="../media/image116.png"/><Relationship Id="rId66" Type="http://schemas.openxmlformats.org/officeDocument/2006/relationships/image" Target="../media/image123.png"/><Relationship Id="rId5" Type="http://schemas.openxmlformats.org/officeDocument/2006/relationships/image" Target="../media/image67.png"/><Relationship Id="rId61" Type="http://schemas.openxmlformats.org/officeDocument/2006/relationships/image" Target="../media/image118.png"/><Relationship Id="rId19" Type="http://schemas.openxmlformats.org/officeDocument/2006/relationships/image" Target="../media/image80.png"/><Relationship Id="rId14" Type="http://schemas.openxmlformats.org/officeDocument/2006/relationships/image" Target="../media/image76.png"/><Relationship Id="rId22" Type="http://schemas.openxmlformats.org/officeDocument/2006/relationships/image" Target="../media/image83.png"/><Relationship Id="rId27" Type="http://schemas.microsoft.com/office/2007/relationships/hdphoto" Target="../media/hdphoto12.wdp"/><Relationship Id="rId30" Type="http://schemas.openxmlformats.org/officeDocument/2006/relationships/image" Target="../media/image90.png"/><Relationship Id="rId35" Type="http://schemas.openxmlformats.org/officeDocument/2006/relationships/image" Target="../media/image94.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image" Target="../media/image114.png"/><Relationship Id="rId64" Type="http://schemas.openxmlformats.org/officeDocument/2006/relationships/image" Target="../media/image121.png"/><Relationship Id="rId69" Type="http://schemas.openxmlformats.org/officeDocument/2006/relationships/image" Target="../media/image126.png"/><Relationship Id="rId8" Type="http://schemas.openxmlformats.org/officeDocument/2006/relationships/image" Target="../media/image70.png"/><Relationship Id="rId51" Type="http://schemas.openxmlformats.org/officeDocument/2006/relationships/image" Target="../media/image109.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6.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4.png"/><Relationship Id="rId59" Type="http://schemas.microsoft.com/office/2007/relationships/hdphoto" Target="../media/hdphoto15.wdp"/><Relationship Id="rId67" Type="http://schemas.openxmlformats.org/officeDocument/2006/relationships/image" Target="../media/image124.png"/><Relationship Id="rId20" Type="http://schemas.openxmlformats.org/officeDocument/2006/relationships/image" Target="../media/image81.png"/><Relationship Id="rId41" Type="http://schemas.openxmlformats.org/officeDocument/2006/relationships/image" Target="../media/image99.png"/><Relationship Id="rId54" Type="http://schemas.openxmlformats.org/officeDocument/2006/relationships/image" Target="../media/image112.png"/><Relationship Id="rId62" Type="http://schemas.openxmlformats.org/officeDocument/2006/relationships/image" Target="../media/image119.png"/><Relationship Id="rId70" Type="http://schemas.microsoft.com/office/2007/relationships/hdphoto" Target="../media/hdphoto16.wdp"/><Relationship Id="rId1" Type="http://schemas.openxmlformats.org/officeDocument/2006/relationships/slideLayout" Target="../slideLayouts/slideLayout25.xml"/><Relationship Id="rId6"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4.png"/><Relationship Id="rId28" Type="http://schemas.openxmlformats.org/officeDocument/2006/relationships/image" Target="../media/image88.png"/><Relationship Id="rId36" Type="http://schemas.openxmlformats.org/officeDocument/2006/relationships/image" Target="../media/image95.png"/><Relationship Id="rId49" Type="http://schemas.openxmlformats.org/officeDocument/2006/relationships/image" Target="../media/image107.png"/><Relationship Id="rId57" Type="http://schemas.openxmlformats.org/officeDocument/2006/relationships/image" Target="../media/image115.png"/><Relationship Id="rId10" Type="http://schemas.openxmlformats.org/officeDocument/2006/relationships/image" Target="../media/image72.png"/><Relationship Id="rId31" Type="http://schemas.openxmlformats.org/officeDocument/2006/relationships/image" Target="../media/image91.png"/><Relationship Id="rId44" Type="http://schemas.openxmlformats.org/officeDocument/2006/relationships/image" Target="../media/image102.png"/><Relationship Id="rId52" Type="http://schemas.openxmlformats.org/officeDocument/2006/relationships/image" Target="../media/image110.png"/><Relationship Id="rId60" Type="http://schemas.openxmlformats.org/officeDocument/2006/relationships/image" Target="../media/image117.png"/><Relationship Id="rId65" Type="http://schemas.openxmlformats.org/officeDocument/2006/relationships/image" Target="../media/image122.jpeg"/><Relationship Id="rId4" Type="http://schemas.openxmlformats.org/officeDocument/2006/relationships/image" Target="../media/image66.png"/><Relationship Id="rId9" Type="http://schemas.openxmlformats.org/officeDocument/2006/relationships/image" Target="../media/image71.png"/><Relationship Id="rId13" Type="http://schemas.openxmlformats.org/officeDocument/2006/relationships/image" Target="../media/image75.png"/><Relationship Id="rId18" Type="http://schemas.microsoft.com/office/2007/relationships/hdphoto" Target="../media/hdphoto11.wdp"/><Relationship Id="rId39" Type="http://schemas.microsoft.com/office/2007/relationships/hdphoto" Target="../media/hdphoto14.wdp"/><Relationship Id="rId34" Type="http://schemas.openxmlformats.org/officeDocument/2006/relationships/image" Target="../media/image93.png"/><Relationship Id="rId50" Type="http://schemas.openxmlformats.org/officeDocument/2006/relationships/image" Target="../media/image108.png"/><Relationship Id="rId55"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15.png"/><Relationship Id="rId21" Type="http://schemas.openxmlformats.org/officeDocument/2006/relationships/image" Target="../media/image128.svg"/><Relationship Id="rId7" Type="http://schemas.openxmlformats.org/officeDocument/2006/relationships/image" Target="../media/image54.png"/><Relationship Id="rId12" Type="http://schemas.microsoft.com/office/2007/relationships/hdphoto" Target="../media/hdphoto7.wdp"/><Relationship Id="rId17" Type="http://schemas.openxmlformats.org/officeDocument/2006/relationships/image" Target="../media/image17.png"/><Relationship Id="rId2" Type="http://schemas.openxmlformats.org/officeDocument/2006/relationships/notesSlide" Target="../notesSlides/notesSlide19.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2.xml"/><Relationship Id="rId6" Type="http://schemas.microsoft.com/office/2007/relationships/hdphoto" Target="../media/hdphoto4.wdp"/><Relationship Id="rId11" Type="http://schemas.openxmlformats.org/officeDocument/2006/relationships/image" Target="../media/image56.png"/><Relationship Id="rId5" Type="http://schemas.openxmlformats.org/officeDocument/2006/relationships/image" Target="../media/image53.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6.wdp"/><Relationship Id="rId19" Type="http://schemas.openxmlformats.org/officeDocument/2006/relationships/image" Target="../media/image127.svg"/><Relationship Id="rId4" Type="http://schemas.openxmlformats.org/officeDocument/2006/relationships/image" Target="../media/image46.png"/><Relationship Id="rId9" Type="http://schemas.openxmlformats.org/officeDocument/2006/relationships/image" Target="../media/image55.png"/><Relationship Id="rId14" Type="http://schemas.microsoft.com/office/2007/relationships/hdphoto" Target="../media/hdphoto8.wdp"/><Relationship Id="rId22"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microsoft.com/office/2007/relationships/hdphoto" Target="../media/hdphoto7.wdp"/><Relationship Id="rId5" Type="http://schemas.openxmlformats.org/officeDocument/2006/relationships/image" Target="../media/image56.png"/><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131.png"/><Relationship Id="rId5" Type="http://schemas.microsoft.com/office/2007/relationships/hdphoto" Target="../media/hdphoto17.wdp"/><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png"/></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131.png"/><Relationship Id="rId4" Type="http://schemas.openxmlformats.org/officeDocument/2006/relationships/image" Target="../media/image138.svg"/></Relationships>
</file>

<file path=ppt/slides/_rels/slide2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140.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s3/" TargetMode="External"/><Relationship Id="rId7"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hyperlink" Target="https://aws.amazon.com/dms/" TargetMode="External"/><Relationship Id="rId5" Type="http://schemas.openxmlformats.org/officeDocument/2006/relationships/hyperlink" Target="https://aws.amazon.com/glue/" TargetMode="External"/><Relationship Id="rId4" Type="http://schemas.openxmlformats.org/officeDocument/2006/relationships/hyperlink" Target="https://aws.amazon.com/glacie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4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45.svg"/><Relationship Id="rId5" Type="http://schemas.openxmlformats.org/officeDocument/2006/relationships/image" Target="../media/image144.png"/><Relationship Id="rId10" Type="http://schemas.openxmlformats.org/officeDocument/2006/relationships/image" Target="../media/image147.svg"/><Relationship Id="rId4" Type="http://schemas.openxmlformats.org/officeDocument/2006/relationships/image" Target="../media/image143.svg"/><Relationship Id="rId9" Type="http://schemas.openxmlformats.org/officeDocument/2006/relationships/image" Target="../media/image146.png"/></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6.png"/><Relationship Id="rId18" Type="http://schemas.openxmlformats.org/officeDocument/2006/relationships/image" Target="../media/image59.png"/><Relationship Id="rId3" Type="http://schemas.openxmlformats.org/officeDocument/2006/relationships/image" Target="../media/image149.png"/><Relationship Id="rId21" Type="http://schemas.openxmlformats.org/officeDocument/2006/relationships/image" Target="../media/image128.svg"/><Relationship Id="rId7" Type="http://schemas.openxmlformats.org/officeDocument/2006/relationships/image" Target="../media/image53.png"/><Relationship Id="rId12" Type="http://schemas.microsoft.com/office/2007/relationships/hdphoto" Target="../media/hdphoto6.wdp"/><Relationship Id="rId17" Type="http://schemas.openxmlformats.org/officeDocument/2006/relationships/image" Target="../media/image17.png"/><Relationship Id="rId2" Type="http://schemas.openxmlformats.org/officeDocument/2006/relationships/notesSlide" Target="../notesSlides/notesSlide34.xml"/><Relationship Id="rId16" Type="http://schemas.microsoft.com/office/2007/relationships/hdphoto" Target="../media/hdphoto9.wdp"/><Relationship Id="rId20" Type="http://schemas.openxmlformats.org/officeDocument/2006/relationships/image" Target="../media/image61.png"/><Relationship Id="rId1" Type="http://schemas.openxmlformats.org/officeDocument/2006/relationships/slideLayout" Target="../slideLayouts/slideLayout20.xml"/><Relationship Id="rId6" Type="http://schemas.microsoft.com/office/2007/relationships/hdphoto" Target="../media/hdphoto20.wdp"/><Relationship Id="rId11" Type="http://schemas.openxmlformats.org/officeDocument/2006/relationships/image" Target="../media/image55.png"/><Relationship Id="rId5" Type="http://schemas.openxmlformats.org/officeDocument/2006/relationships/image" Target="../media/image150.png"/><Relationship Id="rId15" Type="http://schemas.openxmlformats.org/officeDocument/2006/relationships/image" Target="../media/image58.png"/><Relationship Id="rId23"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127.svg"/><Relationship Id="rId4" Type="http://schemas.microsoft.com/office/2007/relationships/hdphoto" Target="../media/hdphoto19.wdp"/><Relationship Id="rId9" Type="http://schemas.openxmlformats.org/officeDocument/2006/relationships/image" Target="../media/image54.png"/><Relationship Id="rId14" Type="http://schemas.microsoft.com/office/2007/relationships/hdphoto" Target="../media/hdphoto7.wdp"/><Relationship Id="rId22"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156.jpe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43.xml"/><Relationship Id="rId1" Type="http://schemas.openxmlformats.org/officeDocument/2006/relationships/slideLayout" Target="../slideLayouts/slideLayout25.xml"/><Relationship Id="rId5" Type="http://schemas.openxmlformats.org/officeDocument/2006/relationships/image" Target="../media/image157.png"/><Relationship Id="rId4" Type="http://schemas.openxmlformats.org/officeDocument/2006/relationships/image" Target="../media/image159.png"/></Relationships>
</file>

<file path=ppt/slides/_rels/slide4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44.xml"/><Relationship Id="rId1" Type="http://schemas.openxmlformats.org/officeDocument/2006/relationships/slideLayout" Target="../slideLayouts/slideLayout30.xml"/><Relationship Id="rId5" Type="http://schemas.openxmlformats.org/officeDocument/2006/relationships/image" Target="../media/image161.tiff"/><Relationship Id="rId4" Type="http://schemas.openxmlformats.org/officeDocument/2006/relationships/hyperlink" Target="https://byju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1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jpeg"/><Relationship Id="rId7" Type="http://schemas.openxmlformats.org/officeDocument/2006/relationships/image" Target="../media/image174.jpe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1.xml"/><Relationship Id="rId1" Type="http://schemas.openxmlformats.org/officeDocument/2006/relationships/slideLayout" Target="../slideLayouts/slideLayout22.xml"/><Relationship Id="rId5" Type="http://schemas.microsoft.com/office/2007/relationships/hdphoto" Target="../media/hdphoto21.wdp"/><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52.xml"/><Relationship Id="rId1" Type="http://schemas.openxmlformats.org/officeDocument/2006/relationships/slideLayout" Target="../slideLayouts/slideLayout25.xml"/><Relationship Id="rId5" Type="http://schemas.openxmlformats.org/officeDocument/2006/relationships/image" Target="../media/image181.png"/><Relationship Id="rId4" Type="http://schemas.openxmlformats.org/officeDocument/2006/relationships/image" Target="../media/image180.png"/></Relationships>
</file>

<file path=ppt/slides/_rels/slide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svg"/><Relationship Id="rId2" Type="http://schemas.openxmlformats.org/officeDocument/2006/relationships/hyperlink" Target="https://opendistro.github.io/for-elasticsearch/" TargetMode="External"/><Relationship Id="rId1" Type="http://schemas.openxmlformats.org/officeDocument/2006/relationships/slideLayout" Target="../slideLayouts/slideLayout22.xml"/><Relationship Id="rId6" Type="http://schemas.openxmlformats.org/officeDocument/2006/relationships/image" Target="../media/image186.png"/><Relationship Id="rId5" Type="http://schemas.openxmlformats.org/officeDocument/2006/relationships/image" Target="../media/image185.tiff"/><Relationship Id="rId4" Type="http://schemas.openxmlformats.org/officeDocument/2006/relationships/image" Target="../media/image184.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2.xml"/><Relationship Id="rId4" Type="http://schemas.microsoft.com/office/2007/relationships/hdphoto" Target="../media/hdphoto22.wdp"/></Relationships>
</file>

<file path=ppt/slides/_rels/slide58.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193.svg"/><Relationship Id="rId5" Type="http://schemas.openxmlformats.org/officeDocument/2006/relationships/image" Target="../media/image192.png"/><Relationship Id="rId10" Type="http://schemas.openxmlformats.org/officeDocument/2006/relationships/image" Target="../media/image196.svg"/><Relationship Id="rId4" Type="http://schemas.openxmlformats.org/officeDocument/2006/relationships/image" Target="../media/image191.svg"/><Relationship Id="rId9" Type="http://schemas.openxmlformats.org/officeDocument/2006/relationships/image" Target="../media/image195.png"/></Relationships>
</file>

<file path=ppt/slides/_rels/slide5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97.png"/><Relationship Id="rId7"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0.xml"/><Relationship Id="rId6" Type="http://schemas.microsoft.com/office/2007/relationships/hdphoto" Target="../media/hdphoto23.wdp"/><Relationship Id="rId5" Type="http://schemas.openxmlformats.org/officeDocument/2006/relationships/image" Target="../media/image194.png"/><Relationship Id="rId10" Type="http://schemas.microsoft.com/office/2007/relationships/hdphoto" Target="../media/hdphoto10.wdp"/><Relationship Id="rId4" Type="http://schemas.microsoft.com/office/2007/relationships/hdphoto" Target="../media/hdphoto24.wdp"/><Relationship Id="rId9"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199.sv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openxmlformats.org/officeDocument/2006/relationships/image" Target="../media/image201.png"/></Relationships>
</file>

<file path=ppt/slides/_rels/slide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microsoft.com/office/2007/relationships/hdphoto" Target="../media/hdphoto25.wdp"/></Relationships>
</file>

<file path=ppt/slides/_rels/slide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microsoft.com/office/2007/relationships/hdphoto" Target="../media/hdphoto26.wdp"/></Relationships>
</file>

<file path=ppt/slides/_rels/slide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09.tiff"/><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microsoft.com/office/2007/relationships/hdphoto" Target="../media/hdphoto27.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microsoft.com/office/2007/relationships/hdphoto" Target="../media/hdphoto28.wdp"/></Relationships>
</file>

<file path=ppt/slides/_rels/slide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0.xml"/><Relationship Id="rId1" Type="http://schemas.openxmlformats.org/officeDocument/2006/relationships/slideLayout" Target="../slideLayouts/slideLayout22.xml"/><Relationship Id="rId5" Type="http://schemas.openxmlformats.org/officeDocument/2006/relationships/image" Target="../media/image212.emf"/><Relationship Id="rId4" Type="http://schemas.microsoft.com/office/2007/relationships/hdphoto" Target="../media/hdphoto28.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2.xml"/><Relationship Id="rId1" Type="http://schemas.openxmlformats.org/officeDocument/2006/relationships/slideLayout" Target="../slideLayouts/slideLayout22.xml"/><Relationship Id="rId6" Type="http://schemas.openxmlformats.org/officeDocument/2006/relationships/image" Target="../media/image216.svg"/><Relationship Id="rId5" Type="http://schemas.openxmlformats.org/officeDocument/2006/relationships/image" Target="../media/image215.png"/><Relationship Id="rId4" Type="http://schemas.openxmlformats.org/officeDocument/2006/relationships/image" Target="../media/image214.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microsoft.com/office/2007/relationships/hdphoto" Target="../media/hdphoto29.wdp"/></Relationships>
</file>

<file path=ppt/slides/_rels/slide8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image" Target="../media/image218.png"/><Relationship Id="rId5" Type="http://schemas.openxmlformats.org/officeDocument/2006/relationships/image" Target="../media/image44.png"/><Relationship Id="rId4" Type="http://schemas.microsoft.com/office/2007/relationships/hdphoto" Target="../media/hdphoto29.wdp"/></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22.xml"/><Relationship Id="rId5" Type="http://schemas.microsoft.com/office/2007/relationships/hdphoto" Target="../media/hdphoto29.wdp"/><Relationship Id="rId4" Type="http://schemas.openxmlformats.org/officeDocument/2006/relationships/image" Target="../media/image217.png"/></Relationships>
</file>

<file path=ppt/slides/_rels/slide85.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77.xml"/><Relationship Id="rId1" Type="http://schemas.openxmlformats.org/officeDocument/2006/relationships/slideLayout" Target="../slideLayouts/slideLayout22.xml"/><Relationship Id="rId5" Type="http://schemas.openxmlformats.org/officeDocument/2006/relationships/image" Target="../media/image221.jpeg"/><Relationship Id="rId4" Type="http://schemas.openxmlformats.org/officeDocument/2006/relationships/image" Target="../media/image220.png"/></Relationships>
</file>

<file path=ppt/slides/_rels/slide86.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78.xml"/><Relationship Id="rId1" Type="http://schemas.openxmlformats.org/officeDocument/2006/relationships/slideLayout" Target="../slideLayouts/slideLayout24.xml"/><Relationship Id="rId4" Type="http://schemas.openxmlformats.org/officeDocument/2006/relationships/image" Target="../media/image223.png"/></Relationships>
</file>

<file path=ppt/slides/_rels/slide87.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22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2F83B39-1454-453F-A105-9D73BD14F886}"/>
              </a:ext>
            </a:extLst>
          </p:cNvPr>
          <p:cNvSpPr>
            <a:spLocks noGrp="1"/>
          </p:cNvSpPr>
          <p:nvPr>
            <p:ph type="body" sz="quarter" idx="10"/>
          </p:nvPr>
        </p:nvSpPr>
        <p:spPr/>
        <p:txBody>
          <a:bodyPr/>
          <a:lstStyle/>
          <a:p>
            <a:r>
              <a:rPr lang="en-US" dirty="0" err="1"/>
              <a:t>Péter</a:t>
            </a:r>
            <a:r>
              <a:rPr lang="en-US" dirty="0"/>
              <a:t> </a:t>
            </a:r>
            <a:r>
              <a:rPr lang="en-US" dirty="0" err="1"/>
              <a:t>Molnár</a:t>
            </a:r>
            <a:r>
              <a:rPr lang="en-US" dirty="0"/>
              <a:t>, ML </a:t>
            </a:r>
            <a:r>
              <a:rPr lang="en-US" dirty="0" err="1"/>
              <a:t>ProServe</a:t>
            </a:r>
            <a:endParaRPr lang="en-US" dirty="0"/>
          </a:p>
        </p:txBody>
      </p:sp>
      <p:sp>
        <p:nvSpPr>
          <p:cNvPr id="11" name="Text Placeholder 10">
            <a:extLst>
              <a:ext uri="{FF2B5EF4-FFF2-40B4-BE49-F238E27FC236}">
                <a16:creationId xmlns:a16="http://schemas.microsoft.com/office/drawing/2014/main" id="{7B349C68-9D39-48FA-865E-BB256707FCDC}"/>
              </a:ext>
            </a:extLst>
          </p:cNvPr>
          <p:cNvSpPr>
            <a:spLocks noGrp="1"/>
          </p:cNvSpPr>
          <p:nvPr>
            <p:ph type="body" sz="quarter" idx="12"/>
          </p:nvPr>
        </p:nvSpPr>
        <p:spPr/>
        <p:txBody>
          <a:bodyPr/>
          <a:lstStyle/>
          <a:p>
            <a:r>
              <a:rPr lang="en-US" sz="5400" dirty="0"/>
              <a:t>Data lakes and analytics on AWS:</a:t>
            </a:r>
          </a:p>
          <a:p>
            <a:r>
              <a:rPr lang="en-US" sz="5400" dirty="0"/>
              <a:t>Turn data into insights</a:t>
            </a:r>
          </a:p>
        </p:txBody>
      </p:sp>
    </p:spTree>
    <p:extLst>
      <p:ext uri="{BB962C8B-B14F-4D97-AF65-F5344CB8AC3E}">
        <p14:creationId xmlns:p14="http://schemas.microsoft.com/office/powerpoint/2010/main" val="9376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DD88-ED37-9B4B-B752-03393873BC75}"/>
              </a:ext>
            </a:extLst>
          </p:cNvPr>
          <p:cNvSpPr>
            <a:spLocks noGrp="1"/>
          </p:cNvSpPr>
          <p:nvPr>
            <p:ph type="title"/>
          </p:nvPr>
        </p:nvSpPr>
        <p:spPr/>
        <p:txBody>
          <a:bodyPr/>
          <a:lstStyle/>
          <a:p>
            <a:r>
              <a:rPr lang="en-US" dirty="0"/>
              <a:t>1. Easiest to build data lakes and analytics</a:t>
            </a:r>
          </a:p>
        </p:txBody>
      </p:sp>
      <p:sp>
        <p:nvSpPr>
          <p:cNvPr id="3" name="Content Placeholder 2">
            <a:extLst>
              <a:ext uri="{FF2B5EF4-FFF2-40B4-BE49-F238E27FC236}">
                <a16:creationId xmlns:a16="http://schemas.microsoft.com/office/drawing/2014/main" id="{18A0B943-D44F-9942-AEFF-9BA699D881BA}"/>
              </a:ext>
            </a:extLst>
          </p:cNvPr>
          <p:cNvSpPr>
            <a:spLocks noGrp="1"/>
          </p:cNvSpPr>
          <p:nvPr>
            <p:ph sz="half" idx="1"/>
          </p:nvPr>
        </p:nvSpPr>
        <p:spPr/>
        <p:txBody>
          <a:bodyPr/>
          <a:lstStyle/>
          <a:p>
            <a:r>
              <a:rPr lang="en-US" sz="2560" dirty="0">
                <a:solidFill>
                  <a:schemeClr val="tx1"/>
                </a:solidFill>
              </a:rPr>
              <a:t>A single storage layer (S3) for all analytics and ML</a:t>
            </a:r>
          </a:p>
          <a:p>
            <a:endParaRPr lang="en-US" sz="2560" dirty="0">
              <a:solidFill>
                <a:schemeClr val="tx1"/>
              </a:solidFill>
            </a:endParaRPr>
          </a:p>
          <a:p>
            <a:r>
              <a:rPr lang="en-US" sz="2560" dirty="0">
                <a:solidFill>
                  <a:schemeClr val="tx1"/>
                </a:solidFill>
              </a:rPr>
              <a:t>A service to build secure data lakes in days</a:t>
            </a:r>
          </a:p>
          <a:p>
            <a:endParaRPr lang="en-US" sz="2560" dirty="0">
              <a:solidFill>
                <a:schemeClr val="tx1"/>
              </a:solidFill>
            </a:endParaRPr>
          </a:p>
          <a:p>
            <a:r>
              <a:rPr lang="en-US" sz="2560" dirty="0">
                <a:solidFill>
                  <a:schemeClr val="tx1"/>
                </a:solidFill>
              </a:rPr>
              <a:t>Deep integration across analytics &amp; infrastructure</a:t>
            </a:r>
          </a:p>
          <a:p>
            <a:r>
              <a:rPr lang="en-US" sz="2560" dirty="0">
                <a:solidFill>
                  <a:schemeClr val="tx1"/>
                </a:solidFill>
              </a:rPr>
              <a:t>(including federated queries)</a:t>
            </a:r>
          </a:p>
          <a:p>
            <a:endParaRPr lang="en-US" sz="3200" dirty="0">
              <a:solidFill>
                <a:schemeClr val="tx1"/>
              </a:solidFill>
            </a:endParaRPr>
          </a:p>
        </p:txBody>
      </p:sp>
      <p:sp>
        <p:nvSpPr>
          <p:cNvPr id="6" name="Rectangle 5">
            <a:extLst>
              <a:ext uri="{FF2B5EF4-FFF2-40B4-BE49-F238E27FC236}">
                <a16:creationId xmlns:a16="http://schemas.microsoft.com/office/drawing/2014/main" id="{33CF3F09-8DB5-114B-ACC8-20D1239A45DF}"/>
              </a:ext>
            </a:extLst>
          </p:cNvPr>
          <p:cNvSpPr/>
          <p:nvPr/>
        </p:nvSpPr>
        <p:spPr>
          <a:xfrm>
            <a:off x="1732471" y="5647657"/>
            <a:ext cx="11165459" cy="1274195"/>
          </a:xfrm>
          <a:prstGeom prst="rect">
            <a:avLst/>
          </a:prstGeom>
        </p:spPr>
        <p:txBody>
          <a:bodyPr wrap="square">
            <a:spAutoFit/>
          </a:bodyPr>
          <a:lstStyle/>
          <a:p>
            <a:pPr algn="ctr"/>
            <a:r>
              <a:rPr lang="en-US" sz="3840" dirty="0">
                <a:latin typeface="Amazon Ember" panose="020B0603020204020204" pitchFamily="34" charset="0"/>
                <a:ea typeface="Amazon Ember" panose="020B0603020204020204" pitchFamily="34" charset="0"/>
                <a:cs typeface="Amazon Ember" panose="020B0603020204020204" pitchFamily="34" charset="0"/>
              </a:rPr>
              <a:t>The fastest way to go from zero to insights, covering all data for all users</a:t>
            </a:r>
          </a:p>
        </p:txBody>
      </p:sp>
      <p:sp>
        <p:nvSpPr>
          <p:cNvPr id="8" name="Freeform 5">
            <a:extLst>
              <a:ext uri="{FF2B5EF4-FFF2-40B4-BE49-F238E27FC236}">
                <a16:creationId xmlns:a16="http://schemas.microsoft.com/office/drawing/2014/main" id="{B81365A7-D244-4F72-BFE6-4CDAAB3B7BCA}"/>
              </a:ext>
            </a:extLst>
          </p:cNvPr>
          <p:cNvSpPr>
            <a:spLocks/>
          </p:cNvSpPr>
          <p:nvPr/>
        </p:nvSpPr>
        <p:spPr bwMode="auto">
          <a:xfrm>
            <a:off x="13550364" y="258895"/>
            <a:ext cx="695758" cy="685987"/>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cxnSp>
        <p:nvCxnSpPr>
          <p:cNvPr id="7" name="Straight Connector 6">
            <a:extLst>
              <a:ext uri="{FF2B5EF4-FFF2-40B4-BE49-F238E27FC236}">
                <a16:creationId xmlns:a16="http://schemas.microsoft.com/office/drawing/2014/main" id="{76E3C7EC-D74D-974A-A377-56213DFF23DD}"/>
              </a:ext>
            </a:extLst>
          </p:cNvPr>
          <p:cNvCxnSpPr/>
          <p:nvPr/>
        </p:nvCxnSpPr>
        <p:spPr>
          <a:xfrm flipV="1">
            <a:off x="3730752" y="5180530"/>
            <a:ext cx="7168896" cy="0"/>
          </a:xfrm>
          <a:prstGeom prst="line">
            <a:avLst/>
          </a:prstGeom>
          <a:ln w="15875"/>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164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Most secure infrastructure for analytics</a:t>
            </a:r>
            <a:br>
              <a:rPr lang="en-US" dirty="0"/>
            </a:br>
            <a:endParaRPr lang="en-US" sz="2560" dirty="0">
              <a:solidFill>
                <a:schemeClr val="accent1"/>
              </a:solidFill>
            </a:endParaRPr>
          </a:p>
        </p:txBody>
      </p:sp>
      <p:grpSp>
        <p:nvGrpSpPr>
          <p:cNvPr id="37" name="Group 36">
            <a:extLst>
              <a:ext uri="{FF2B5EF4-FFF2-40B4-BE49-F238E27FC236}">
                <a16:creationId xmlns:a16="http://schemas.microsoft.com/office/drawing/2014/main" id="{A9A4204E-DA81-4DDC-B166-4C15A202A316}"/>
              </a:ext>
            </a:extLst>
          </p:cNvPr>
          <p:cNvGrpSpPr/>
          <p:nvPr/>
        </p:nvGrpSpPr>
        <p:grpSpPr>
          <a:xfrm>
            <a:off x="10863963" y="3565959"/>
            <a:ext cx="3268979" cy="4361119"/>
            <a:chOff x="6789977" y="1314334"/>
            <a:chExt cx="2043112" cy="2725699"/>
          </a:xfrm>
        </p:grpSpPr>
        <p:sp>
          <p:nvSpPr>
            <p:cNvPr id="3" name="Content Placeholder 2">
              <a:extLst>
                <a:ext uri="{FF2B5EF4-FFF2-40B4-BE49-F238E27FC236}">
                  <a16:creationId xmlns:a16="http://schemas.microsoft.com/office/drawing/2014/main" id="{E75DA6D6-4C6E-4CD4-8546-0E414FE2B68B}"/>
                </a:ext>
              </a:extLst>
            </p:cNvPr>
            <p:cNvSpPr txBox="1">
              <a:spLocks/>
            </p:cNvSpPr>
            <p:nvPr/>
          </p:nvSpPr>
          <p:spPr>
            <a:xfrm>
              <a:off x="7219631"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spcBef>
                  <a:spcPts val="1920"/>
                </a:spcBef>
              </a:pPr>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Compliance</a:t>
              </a: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Content Placeholder 2">
              <a:extLst>
                <a:ext uri="{FF2B5EF4-FFF2-40B4-BE49-F238E27FC236}">
                  <a16:creationId xmlns:a16="http://schemas.microsoft.com/office/drawing/2014/main" id="{F1BA0390-3003-4B54-B3D2-ED74AC63D337}"/>
                </a:ext>
              </a:extLst>
            </p:cNvPr>
            <p:cNvSpPr txBox="1">
              <a:spLocks/>
            </p:cNvSpPr>
            <p:nvPr/>
          </p:nvSpPr>
          <p:spPr>
            <a:xfrm>
              <a:off x="6821409" y="1931647"/>
              <a:ext cx="2011680" cy="210838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Artifact</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Inspector</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Cloud HSM</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Cognito</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CloudTrail</a:t>
              </a:r>
            </a:p>
            <a:p>
              <a:pPr defTabSz="731502">
                <a:spcBef>
                  <a:spcPts val="1920"/>
                </a:spcBef>
              </a:pP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BD5255B3-5E71-4666-95C4-8A83B01C2B99}"/>
                </a:ext>
              </a:extLst>
            </p:cNvPr>
            <p:cNvCxnSpPr>
              <a:cxnSpLocks/>
            </p:cNvCxnSpPr>
            <p:nvPr/>
          </p:nvCxnSpPr>
          <p:spPr>
            <a:xfrm>
              <a:off x="6789977" y="1752075"/>
              <a:ext cx="2011680" cy="0"/>
            </a:xfrm>
            <a:prstGeom prst="line">
              <a:avLst/>
            </a:prstGeom>
            <a:noFill/>
            <a:ln w="12700" cap="rnd" cmpd="sng" algn="ctr">
              <a:solidFill>
                <a:schemeClr val="accent6">
                  <a:lumMod val="20000"/>
                  <a:lumOff val="80000"/>
                </a:schemeClr>
              </a:solidFill>
              <a:prstDash val="solid"/>
            </a:ln>
            <a:effectLst/>
          </p:spPr>
        </p:cxnSp>
        <p:sp>
          <p:nvSpPr>
            <p:cNvPr id="15" name="Freeform 25">
              <a:extLst>
                <a:ext uri="{FF2B5EF4-FFF2-40B4-BE49-F238E27FC236}">
                  <a16:creationId xmlns:a16="http://schemas.microsoft.com/office/drawing/2014/main" id="{9AAF6423-35D0-4F9B-AA97-7C9B0CCEE5D4}"/>
                </a:ext>
              </a:extLst>
            </p:cNvPr>
            <p:cNvSpPr>
              <a:spLocks noEditPoints="1"/>
            </p:cNvSpPr>
            <p:nvPr/>
          </p:nvSpPr>
          <p:spPr bwMode="auto">
            <a:xfrm>
              <a:off x="6863485" y="1314334"/>
              <a:ext cx="320642" cy="321507"/>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tx2"/>
            </a:solidFill>
            <a:ln w="9525">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34" name="Group 33">
            <a:extLst>
              <a:ext uri="{FF2B5EF4-FFF2-40B4-BE49-F238E27FC236}">
                <a16:creationId xmlns:a16="http://schemas.microsoft.com/office/drawing/2014/main" id="{9EA45282-4217-4754-B4AE-D96950655C28}"/>
              </a:ext>
            </a:extLst>
          </p:cNvPr>
          <p:cNvGrpSpPr/>
          <p:nvPr/>
        </p:nvGrpSpPr>
        <p:grpSpPr>
          <a:xfrm>
            <a:off x="548640" y="3575013"/>
            <a:ext cx="3236851" cy="3786225"/>
            <a:chOff x="342900" y="1319993"/>
            <a:chExt cx="2023032" cy="2366391"/>
          </a:xfrm>
        </p:grpSpPr>
        <p:sp>
          <p:nvSpPr>
            <p:cNvPr id="4" name="Content Placeholder 2">
              <a:extLst>
                <a:ext uri="{FF2B5EF4-FFF2-40B4-BE49-F238E27FC236}">
                  <a16:creationId xmlns:a16="http://schemas.microsoft.com/office/drawing/2014/main" id="{70FA2900-DE2A-40D0-AD0B-CE67B03085E2}"/>
                </a:ext>
              </a:extLst>
            </p:cNvPr>
            <p:cNvSpPr txBox="1">
              <a:spLocks/>
            </p:cNvSpPr>
            <p:nvPr/>
          </p:nvSpPr>
          <p:spPr>
            <a:xfrm>
              <a:off x="752474"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Security</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ontent Placeholder 2">
              <a:extLst>
                <a:ext uri="{FF2B5EF4-FFF2-40B4-BE49-F238E27FC236}">
                  <a16:creationId xmlns:a16="http://schemas.microsoft.com/office/drawing/2014/main" id="{1B5FF63A-4416-4EE2-80C7-74468AD939A5}"/>
                </a:ext>
              </a:extLst>
            </p:cNvPr>
            <p:cNvSpPr txBox="1">
              <a:spLocks/>
            </p:cNvSpPr>
            <p:nvPr/>
          </p:nvSpPr>
          <p:spPr>
            <a:xfrm>
              <a:off x="354252" y="1931647"/>
              <a:ext cx="2011680" cy="1754737"/>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a:t>
              </a:r>
              <a:r>
                <a:rPr lang="en-US" sz="1760" dirty="0" err="1">
                  <a:latin typeface="Amazon Ember" panose="020B0603020204020204" pitchFamily="34" charset="0"/>
                  <a:ea typeface="Amazon Ember" panose="020B0603020204020204" pitchFamily="34" charset="0"/>
                  <a:cs typeface="Amazon Ember" panose="020B0603020204020204" pitchFamily="34" charset="0"/>
                </a:rPr>
                <a:t>GuardDuty</a:t>
              </a: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Shield</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WAF</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Macie</a:t>
              </a:r>
            </a:p>
            <a:p>
              <a:pPr defTabSz="731502">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VPC</a:t>
              </a: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920"/>
                </a:spcBef>
              </a:pP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Connector 10">
              <a:extLst>
                <a:ext uri="{FF2B5EF4-FFF2-40B4-BE49-F238E27FC236}">
                  <a16:creationId xmlns:a16="http://schemas.microsoft.com/office/drawing/2014/main" id="{D4DF559E-0885-4E1D-ACDD-E1FB571E3BCA}"/>
                </a:ext>
              </a:extLst>
            </p:cNvPr>
            <p:cNvCxnSpPr>
              <a:cxnSpLocks/>
            </p:cNvCxnSpPr>
            <p:nvPr/>
          </p:nvCxnSpPr>
          <p:spPr>
            <a:xfrm>
              <a:off x="342900" y="1752075"/>
              <a:ext cx="2011680" cy="0"/>
            </a:xfrm>
            <a:prstGeom prst="line">
              <a:avLst/>
            </a:prstGeom>
            <a:noFill/>
            <a:ln w="12700" cap="rnd" cmpd="sng" algn="ctr">
              <a:solidFill>
                <a:schemeClr val="accent6">
                  <a:lumMod val="20000"/>
                  <a:lumOff val="80000"/>
                </a:schemeClr>
              </a:solidFill>
              <a:prstDash val="solid"/>
            </a:ln>
            <a:effectLst/>
          </p:spPr>
        </p:cxnSp>
        <p:sp>
          <p:nvSpPr>
            <p:cNvPr id="16" name="Freeform: Shape 72">
              <a:extLst>
                <a:ext uri="{FF2B5EF4-FFF2-40B4-BE49-F238E27FC236}">
                  <a16:creationId xmlns:a16="http://schemas.microsoft.com/office/drawing/2014/main" id="{9FB5F9BF-2F20-4983-8599-3A272CDDA21F}"/>
                </a:ext>
              </a:extLst>
            </p:cNvPr>
            <p:cNvSpPr/>
            <p:nvPr/>
          </p:nvSpPr>
          <p:spPr>
            <a:xfrm>
              <a:off x="417752" y="1322611"/>
              <a:ext cx="256015" cy="304952"/>
            </a:xfrm>
            <a:custGeom>
              <a:avLst/>
              <a:gdLst>
                <a:gd name="connsiteX0" fmla="*/ 213897 w 428076"/>
                <a:gd name="connsiteY0" fmla="*/ 0 h 509903"/>
                <a:gd name="connsiteX1" fmla="*/ 280688 w 428076"/>
                <a:gd name="connsiteY1" fmla="*/ 6733 h 509903"/>
                <a:gd name="connsiteX2" fmla="*/ 316723 w 428076"/>
                <a:gd name="connsiteY2" fmla="*/ 17919 h 509903"/>
                <a:gd name="connsiteX3" fmla="*/ 319222 w 428076"/>
                <a:gd name="connsiteY3" fmla="*/ 34451 h 509903"/>
                <a:gd name="connsiteX4" fmla="*/ 377604 w 428076"/>
                <a:gd name="connsiteY4" fmla="*/ 98843 h 509903"/>
                <a:gd name="connsiteX5" fmla="*/ 415590 w 428076"/>
                <a:gd name="connsiteY5" fmla="*/ 106512 h 509903"/>
                <a:gd name="connsiteX6" fmla="*/ 423728 w 428076"/>
                <a:gd name="connsiteY6" fmla="*/ 143826 h 509903"/>
                <a:gd name="connsiteX7" fmla="*/ 428076 w 428076"/>
                <a:gd name="connsiteY7" fmla="*/ 205221 h 509903"/>
                <a:gd name="connsiteX8" fmla="*/ 214038 w 428076"/>
                <a:gd name="connsiteY8" fmla="*/ 509860 h 509903"/>
                <a:gd name="connsiteX9" fmla="*/ 0 w 428076"/>
                <a:gd name="connsiteY9" fmla="*/ 205221 h 509903"/>
                <a:gd name="connsiteX10" fmla="*/ 4348 w 428076"/>
                <a:gd name="connsiteY10" fmla="*/ 143826 h 509903"/>
                <a:gd name="connsiteX11" fmla="*/ 12486 w 428076"/>
                <a:gd name="connsiteY11" fmla="*/ 106512 h 509903"/>
                <a:gd name="connsiteX12" fmla="*/ 50472 w 428076"/>
                <a:gd name="connsiteY12" fmla="*/ 98843 h 509903"/>
                <a:gd name="connsiteX13" fmla="*/ 108854 w 428076"/>
                <a:gd name="connsiteY13" fmla="*/ 34451 h 509903"/>
                <a:gd name="connsiteX14" fmla="*/ 111368 w 428076"/>
                <a:gd name="connsiteY14" fmla="*/ 17827 h 509903"/>
                <a:gd name="connsiteX15" fmla="*/ 147106 w 428076"/>
                <a:gd name="connsiteY15" fmla="*/ 6733 h 509903"/>
                <a:gd name="connsiteX16" fmla="*/ 213897 w 428076"/>
                <a:gd name="connsiteY16" fmla="*/ 0 h 5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076" h="509903">
                  <a:moveTo>
                    <a:pt x="213897" y="0"/>
                  </a:moveTo>
                  <a:cubicBezTo>
                    <a:pt x="236776" y="0"/>
                    <a:pt x="259114" y="2318"/>
                    <a:pt x="280688" y="6733"/>
                  </a:cubicBezTo>
                  <a:lnTo>
                    <a:pt x="316723" y="17919"/>
                  </a:lnTo>
                  <a:lnTo>
                    <a:pt x="319222" y="34451"/>
                  </a:lnTo>
                  <a:cubicBezTo>
                    <a:pt x="328267" y="63531"/>
                    <a:pt x="349828" y="87095"/>
                    <a:pt x="377604" y="98843"/>
                  </a:cubicBezTo>
                  <a:lnTo>
                    <a:pt x="415590" y="106512"/>
                  </a:lnTo>
                  <a:lnTo>
                    <a:pt x="423728" y="143826"/>
                  </a:lnTo>
                  <a:cubicBezTo>
                    <a:pt x="426579" y="163657"/>
                    <a:pt x="428076" y="184190"/>
                    <a:pt x="428076" y="205221"/>
                  </a:cubicBezTo>
                  <a:cubicBezTo>
                    <a:pt x="428076" y="373468"/>
                    <a:pt x="215091" y="512717"/>
                    <a:pt x="214038" y="509860"/>
                  </a:cubicBezTo>
                  <a:cubicBezTo>
                    <a:pt x="212985" y="507003"/>
                    <a:pt x="0" y="373468"/>
                    <a:pt x="0" y="205221"/>
                  </a:cubicBezTo>
                  <a:cubicBezTo>
                    <a:pt x="0" y="184190"/>
                    <a:pt x="1497" y="163657"/>
                    <a:pt x="4348" y="143826"/>
                  </a:cubicBezTo>
                  <a:lnTo>
                    <a:pt x="12486" y="106512"/>
                  </a:lnTo>
                  <a:lnTo>
                    <a:pt x="50472" y="98843"/>
                  </a:lnTo>
                  <a:cubicBezTo>
                    <a:pt x="78248" y="87095"/>
                    <a:pt x="99810" y="63531"/>
                    <a:pt x="108854" y="34451"/>
                  </a:cubicBezTo>
                  <a:lnTo>
                    <a:pt x="111368" y="17827"/>
                  </a:lnTo>
                  <a:lnTo>
                    <a:pt x="147106" y="6733"/>
                  </a:lnTo>
                  <a:cubicBezTo>
                    <a:pt x="168680" y="2318"/>
                    <a:pt x="191018" y="0"/>
                    <a:pt x="213897"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grpSp>
      <p:grpSp>
        <p:nvGrpSpPr>
          <p:cNvPr id="36" name="Group 35">
            <a:extLst>
              <a:ext uri="{FF2B5EF4-FFF2-40B4-BE49-F238E27FC236}">
                <a16:creationId xmlns:a16="http://schemas.microsoft.com/office/drawing/2014/main" id="{FEC9715A-BE92-4296-8DE3-B094599659C2}"/>
              </a:ext>
            </a:extLst>
          </p:cNvPr>
          <p:cNvGrpSpPr/>
          <p:nvPr/>
        </p:nvGrpSpPr>
        <p:grpSpPr>
          <a:xfrm>
            <a:off x="7422264" y="3575013"/>
            <a:ext cx="3246627" cy="4352064"/>
            <a:chOff x="4638915" y="1319993"/>
            <a:chExt cx="2029142" cy="2720040"/>
          </a:xfrm>
        </p:grpSpPr>
        <p:sp>
          <p:nvSpPr>
            <p:cNvPr id="6" name="Content Placeholder 2">
              <a:extLst>
                <a:ext uri="{FF2B5EF4-FFF2-40B4-BE49-F238E27FC236}">
                  <a16:creationId xmlns:a16="http://schemas.microsoft.com/office/drawing/2014/main" id="{B5B45775-804A-4539-A1F3-23A7AD80413E}"/>
                </a:ext>
              </a:extLst>
            </p:cNvPr>
            <p:cNvSpPr txBox="1">
              <a:spLocks/>
            </p:cNvSpPr>
            <p:nvPr/>
          </p:nvSpPr>
          <p:spPr>
            <a:xfrm>
              <a:off x="5054599"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Encryption</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2">
              <a:extLst>
                <a:ext uri="{FF2B5EF4-FFF2-40B4-BE49-F238E27FC236}">
                  <a16:creationId xmlns:a16="http://schemas.microsoft.com/office/drawing/2014/main" id="{730E5ED9-828E-4251-A29E-E1A2DF6119E2}"/>
                </a:ext>
              </a:extLst>
            </p:cNvPr>
            <p:cNvSpPr txBox="1">
              <a:spLocks/>
            </p:cNvSpPr>
            <p:nvPr/>
          </p:nvSpPr>
          <p:spPr>
            <a:xfrm>
              <a:off x="4656377" y="1931647"/>
              <a:ext cx="2011680" cy="210838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lnSpc>
                  <a:spcPct val="90000"/>
                </a:lnSpc>
                <a:spcBef>
                  <a:spcPts val="1920"/>
                </a:spcBef>
                <a:spcAft>
                  <a:spcPct val="35000"/>
                </a:spcAft>
              </a:pPr>
              <a:r>
                <a:rPr lang="en-US" sz="1760" dirty="0">
                  <a:latin typeface="Amazon Ember" panose="020B0603020204020204" pitchFamily="34" charset="0"/>
                  <a:ea typeface="Amazon Ember" panose="020B0603020204020204" pitchFamily="34" charset="0"/>
                  <a:cs typeface="Amazon Ember" panose="020B0603020204020204" pitchFamily="34" charset="0"/>
                </a:rPr>
                <a:t>AWS Certification Manager</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Key Management Service</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Encryption at rest</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Encryption in transit</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Bring your own keys, </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HSM support</a:t>
              </a:r>
            </a:p>
            <a:p>
              <a:pPr defTabSz="924560">
                <a:spcBef>
                  <a:spcPts val="1920"/>
                </a:spcBef>
              </a:pPr>
              <a:endParaRPr lang="en-US" sz="17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3" name="Straight Connector 12">
              <a:extLst>
                <a:ext uri="{FF2B5EF4-FFF2-40B4-BE49-F238E27FC236}">
                  <a16:creationId xmlns:a16="http://schemas.microsoft.com/office/drawing/2014/main" id="{5A410FD4-DDF5-44C8-859C-0478DC1C0C59}"/>
                </a:ext>
              </a:extLst>
            </p:cNvPr>
            <p:cNvCxnSpPr>
              <a:cxnSpLocks/>
            </p:cNvCxnSpPr>
            <p:nvPr/>
          </p:nvCxnSpPr>
          <p:spPr>
            <a:xfrm>
              <a:off x="4638915" y="1752075"/>
              <a:ext cx="2011680" cy="0"/>
            </a:xfrm>
            <a:prstGeom prst="line">
              <a:avLst/>
            </a:prstGeom>
            <a:noFill/>
            <a:ln w="12700" cap="rnd" cmpd="sng" algn="ctr">
              <a:solidFill>
                <a:schemeClr val="accent6">
                  <a:lumMod val="20000"/>
                  <a:lumOff val="80000"/>
                </a:schemeClr>
              </a:solidFill>
              <a:prstDash val="solid"/>
            </a:ln>
            <a:effectLst/>
          </p:spPr>
        </p:cxnSp>
        <p:grpSp>
          <p:nvGrpSpPr>
            <p:cNvPr id="17" name="Group 4">
              <a:extLst>
                <a:ext uri="{FF2B5EF4-FFF2-40B4-BE49-F238E27FC236}">
                  <a16:creationId xmlns:a16="http://schemas.microsoft.com/office/drawing/2014/main" id="{E73473BB-98C7-45D7-BE07-3B6A2E175F93}"/>
                </a:ext>
              </a:extLst>
            </p:cNvPr>
            <p:cNvGrpSpPr>
              <a:grpSpLocks noChangeAspect="1"/>
            </p:cNvGrpSpPr>
            <p:nvPr/>
          </p:nvGrpSpPr>
          <p:grpSpPr bwMode="auto">
            <a:xfrm>
              <a:off x="4638915" y="1341542"/>
              <a:ext cx="360180" cy="294299"/>
              <a:chOff x="1" y="2"/>
              <a:chExt cx="2986" cy="2201"/>
            </a:xfrm>
            <a:solidFill>
              <a:schemeClr val="tx2"/>
            </a:solidFill>
          </p:grpSpPr>
          <p:sp>
            <p:nvSpPr>
              <p:cNvPr id="18" name="Line 5">
                <a:extLst>
                  <a:ext uri="{FF2B5EF4-FFF2-40B4-BE49-F238E27FC236}">
                    <a16:creationId xmlns:a16="http://schemas.microsoft.com/office/drawing/2014/main" id="{386275BE-5305-47AC-A952-EF1082A6BB41}"/>
                  </a:ext>
                </a:extLst>
              </p:cNvPr>
              <p:cNvSpPr>
                <a:spLocks noChangeShapeType="1"/>
              </p:cNvSpPr>
              <p:nvPr/>
            </p:nvSpPr>
            <p:spPr bwMode="auto">
              <a:xfrm>
                <a:off x="350" y="262"/>
                <a:ext cx="0" cy="0"/>
              </a:xfrm>
              <a:prstGeom prst="line">
                <a:avLst/>
              </a:pr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Line 6">
                <a:extLst>
                  <a:ext uri="{FF2B5EF4-FFF2-40B4-BE49-F238E27FC236}">
                    <a16:creationId xmlns:a16="http://schemas.microsoft.com/office/drawing/2014/main" id="{CA1F98B3-DDBE-4AC2-AB6D-58F27EB417CF}"/>
                  </a:ext>
                </a:extLst>
              </p:cNvPr>
              <p:cNvSpPr>
                <a:spLocks noChangeShapeType="1"/>
              </p:cNvSpPr>
              <p:nvPr/>
            </p:nvSpPr>
            <p:spPr bwMode="auto">
              <a:xfrm>
                <a:off x="350" y="262"/>
                <a:ext cx="0" cy="0"/>
              </a:xfrm>
              <a:prstGeom prst="line">
                <a:avLst/>
              </a:pr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0" name="Freeform 7">
                <a:extLst>
                  <a:ext uri="{FF2B5EF4-FFF2-40B4-BE49-F238E27FC236}">
                    <a16:creationId xmlns:a16="http://schemas.microsoft.com/office/drawing/2014/main" id="{DAD0034D-F5B7-442E-983E-595A8FB4A55B}"/>
                  </a:ext>
                </a:extLst>
              </p:cNvPr>
              <p:cNvSpPr>
                <a:spLocks noEditPoints="1"/>
              </p:cNvSpPr>
              <p:nvPr/>
            </p:nvSpPr>
            <p:spPr bwMode="auto">
              <a:xfrm>
                <a:off x="893" y="2"/>
                <a:ext cx="1200" cy="1552"/>
              </a:xfrm>
              <a:custGeom>
                <a:avLst/>
                <a:gdLst>
                  <a:gd name="T0" fmla="*/ 554 w 629"/>
                  <a:gd name="T1" fmla="*/ 345 h 811"/>
                  <a:gd name="T2" fmla="*/ 545 w 629"/>
                  <a:gd name="T3" fmla="*/ 345 h 811"/>
                  <a:gd name="T4" fmla="*/ 545 w 629"/>
                  <a:gd name="T5" fmla="*/ 230 h 811"/>
                  <a:gd name="T6" fmla="*/ 315 w 629"/>
                  <a:gd name="T7" fmla="*/ 0 h 811"/>
                  <a:gd name="T8" fmla="*/ 85 w 629"/>
                  <a:gd name="T9" fmla="*/ 230 h 811"/>
                  <a:gd name="T10" fmla="*/ 114 w 629"/>
                  <a:gd name="T11" fmla="*/ 260 h 811"/>
                  <a:gd name="T12" fmla="*/ 143 w 629"/>
                  <a:gd name="T13" fmla="*/ 230 h 811"/>
                  <a:gd name="T14" fmla="*/ 315 w 629"/>
                  <a:gd name="T15" fmla="*/ 58 h 811"/>
                  <a:gd name="T16" fmla="*/ 488 w 629"/>
                  <a:gd name="T17" fmla="*/ 230 h 811"/>
                  <a:gd name="T18" fmla="*/ 488 w 629"/>
                  <a:gd name="T19" fmla="*/ 345 h 811"/>
                  <a:gd name="T20" fmla="*/ 76 w 629"/>
                  <a:gd name="T21" fmla="*/ 345 h 811"/>
                  <a:gd name="T22" fmla="*/ 0 w 629"/>
                  <a:gd name="T23" fmla="*/ 420 h 811"/>
                  <a:gd name="T24" fmla="*/ 0 w 629"/>
                  <a:gd name="T25" fmla="*/ 735 h 811"/>
                  <a:gd name="T26" fmla="*/ 76 w 629"/>
                  <a:gd name="T27" fmla="*/ 811 h 811"/>
                  <a:gd name="T28" fmla="*/ 554 w 629"/>
                  <a:gd name="T29" fmla="*/ 811 h 811"/>
                  <a:gd name="T30" fmla="*/ 629 w 629"/>
                  <a:gd name="T31" fmla="*/ 735 h 811"/>
                  <a:gd name="T32" fmla="*/ 629 w 629"/>
                  <a:gd name="T33" fmla="*/ 420 h 811"/>
                  <a:gd name="T34" fmla="*/ 554 w 629"/>
                  <a:gd name="T35" fmla="*/ 345 h 811"/>
                  <a:gd name="T36" fmla="*/ 571 w 629"/>
                  <a:gd name="T37" fmla="*/ 735 h 811"/>
                  <a:gd name="T38" fmla="*/ 554 w 629"/>
                  <a:gd name="T39" fmla="*/ 752 h 811"/>
                  <a:gd name="T40" fmla="*/ 76 w 629"/>
                  <a:gd name="T41" fmla="*/ 752 h 811"/>
                  <a:gd name="T42" fmla="*/ 59 w 629"/>
                  <a:gd name="T43" fmla="*/ 735 h 811"/>
                  <a:gd name="T44" fmla="*/ 59 w 629"/>
                  <a:gd name="T45" fmla="*/ 420 h 811"/>
                  <a:gd name="T46" fmla="*/ 76 w 629"/>
                  <a:gd name="T47" fmla="*/ 403 h 811"/>
                  <a:gd name="T48" fmla="*/ 554 w 629"/>
                  <a:gd name="T49" fmla="*/ 403 h 811"/>
                  <a:gd name="T50" fmla="*/ 571 w 629"/>
                  <a:gd name="T51" fmla="*/ 420 h 811"/>
                  <a:gd name="T52" fmla="*/ 571 w 629"/>
                  <a:gd name="T53" fmla="*/ 735 h 811"/>
                  <a:gd name="T54" fmla="*/ 571 w 629"/>
                  <a:gd name="T55" fmla="*/ 735 h 811"/>
                  <a:gd name="T56" fmla="*/ 571 w 629"/>
                  <a:gd name="T57" fmla="*/ 73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9" h="811">
                    <a:moveTo>
                      <a:pt x="554" y="345"/>
                    </a:moveTo>
                    <a:cubicBezTo>
                      <a:pt x="545" y="345"/>
                      <a:pt x="545" y="345"/>
                      <a:pt x="545" y="345"/>
                    </a:cubicBezTo>
                    <a:cubicBezTo>
                      <a:pt x="545" y="230"/>
                      <a:pt x="545" y="230"/>
                      <a:pt x="545" y="230"/>
                    </a:cubicBezTo>
                    <a:cubicBezTo>
                      <a:pt x="545" y="103"/>
                      <a:pt x="442" y="0"/>
                      <a:pt x="315" y="0"/>
                    </a:cubicBezTo>
                    <a:cubicBezTo>
                      <a:pt x="188" y="0"/>
                      <a:pt x="85" y="103"/>
                      <a:pt x="85" y="230"/>
                    </a:cubicBezTo>
                    <a:cubicBezTo>
                      <a:pt x="85" y="246"/>
                      <a:pt x="98" y="260"/>
                      <a:pt x="114" y="260"/>
                    </a:cubicBezTo>
                    <a:cubicBezTo>
                      <a:pt x="130" y="260"/>
                      <a:pt x="143" y="246"/>
                      <a:pt x="143" y="230"/>
                    </a:cubicBezTo>
                    <a:cubicBezTo>
                      <a:pt x="143" y="135"/>
                      <a:pt x="220" y="58"/>
                      <a:pt x="315" y="58"/>
                    </a:cubicBezTo>
                    <a:cubicBezTo>
                      <a:pt x="410" y="58"/>
                      <a:pt x="488" y="135"/>
                      <a:pt x="488" y="230"/>
                    </a:cubicBezTo>
                    <a:cubicBezTo>
                      <a:pt x="488" y="345"/>
                      <a:pt x="488" y="345"/>
                      <a:pt x="488" y="345"/>
                    </a:cubicBezTo>
                    <a:cubicBezTo>
                      <a:pt x="76" y="345"/>
                      <a:pt x="76" y="345"/>
                      <a:pt x="76" y="345"/>
                    </a:cubicBezTo>
                    <a:cubicBezTo>
                      <a:pt x="34" y="345"/>
                      <a:pt x="0" y="379"/>
                      <a:pt x="0" y="420"/>
                    </a:cubicBezTo>
                    <a:cubicBezTo>
                      <a:pt x="0" y="735"/>
                      <a:pt x="0" y="735"/>
                      <a:pt x="0" y="735"/>
                    </a:cubicBezTo>
                    <a:cubicBezTo>
                      <a:pt x="0" y="777"/>
                      <a:pt x="34" y="811"/>
                      <a:pt x="76" y="811"/>
                    </a:cubicBezTo>
                    <a:cubicBezTo>
                      <a:pt x="554" y="811"/>
                      <a:pt x="554" y="811"/>
                      <a:pt x="554" y="811"/>
                    </a:cubicBezTo>
                    <a:cubicBezTo>
                      <a:pt x="595" y="811"/>
                      <a:pt x="629" y="777"/>
                      <a:pt x="629" y="735"/>
                    </a:cubicBezTo>
                    <a:cubicBezTo>
                      <a:pt x="629" y="420"/>
                      <a:pt x="629" y="420"/>
                      <a:pt x="629" y="420"/>
                    </a:cubicBezTo>
                    <a:cubicBezTo>
                      <a:pt x="629" y="379"/>
                      <a:pt x="596" y="345"/>
                      <a:pt x="554" y="345"/>
                    </a:cubicBezTo>
                    <a:close/>
                    <a:moveTo>
                      <a:pt x="571" y="735"/>
                    </a:moveTo>
                    <a:cubicBezTo>
                      <a:pt x="571" y="744"/>
                      <a:pt x="564" y="752"/>
                      <a:pt x="554" y="752"/>
                    </a:cubicBezTo>
                    <a:cubicBezTo>
                      <a:pt x="76" y="752"/>
                      <a:pt x="76" y="752"/>
                      <a:pt x="76" y="752"/>
                    </a:cubicBezTo>
                    <a:cubicBezTo>
                      <a:pt x="66" y="752"/>
                      <a:pt x="59" y="744"/>
                      <a:pt x="59" y="735"/>
                    </a:cubicBezTo>
                    <a:cubicBezTo>
                      <a:pt x="59" y="420"/>
                      <a:pt x="59" y="420"/>
                      <a:pt x="59" y="420"/>
                    </a:cubicBezTo>
                    <a:cubicBezTo>
                      <a:pt x="59" y="411"/>
                      <a:pt x="66" y="403"/>
                      <a:pt x="76" y="403"/>
                    </a:cubicBezTo>
                    <a:cubicBezTo>
                      <a:pt x="554" y="403"/>
                      <a:pt x="554" y="403"/>
                      <a:pt x="554" y="403"/>
                    </a:cubicBezTo>
                    <a:cubicBezTo>
                      <a:pt x="563" y="403"/>
                      <a:pt x="571" y="411"/>
                      <a:pt x="571" y="420"/>
                    </a:cubicBezTo>
                    <a:cubicBezTo>
                      <a:pt x="571" y="735"/>
                      <a:pt x="571" y="735"/>
                      <a:pt x="571" y="735"/>
                    </a:cubicBezTo>
                    <a:close/>
                    <a:moveTo>
                      <a:pt x="571" y="735"/>
                    </a:moveTo>
                    <a:cubicBezTo>
                      <a:pt x="571" y="735"/>
                      <a:pt x="571" y="735"/>
                      <a:pt x="571" y="735"/>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1" name="Freeform 8">
                <a:extLst>
                  <a:ext uri="{FF2B5EF4-FFF2-40B4-BE49-F238E27FC236}">
                    <a16:creationId xmlns:a16="http://schemas.microsoft.com/office/drawing/2014/main" id="{EB2CFBC7-D411-4926-83F6-F6AB92AAC8E3}"/>
                  </a:ext>
                </a:extLst>
              </p:cNvPr>
              <p:cNvSpPr>
                <a:spLocks noEditPoints="1"/>
              </p:cNvSpPr>
              <p:nvPr/>
            </p:nvSpPr>
            <p:spPr bwMode="auto">
              <a:xfrm>
                <a:off x="1393" y="944"/>
                <a:ext cx="195" cy="365"/>
              </a:xfrm>
              <a:custGeom>
                <a:avLst/>
                <a:gdLst>
                  <a:gd name="T0" fmla="*/ 61 w 102"/>
                  <a:gd name="T1" fmla="*/ 4 h 191"/>
                  <a:gd name="T2" fmla="*/ 9 w 102"/>
                  <a:gd name="T3" fmla="*/ 32 h 191"/>
                  <a:gd name="T4" fmla="*/ 25 w 102"/>
                  <a:gd name="T5" fmla="*/ 89 h 191"/>
                  <a:gd name="T6" fmla="*/ 29 w 102"/>
                  <a:gd name="T7" fmla="*/ 99 h 191"/>
                  <a:gd name="T8" fmla="*/ 29 w 102"/>
                  <a:gd name="T9" fmla="*/ 161 h 191"/>
                  <a:gd name="T10" fmla="*/ 66 w 102"/>
                  <a:gd name="T11" fmla="*/ 182 h 191"/>
                  <a:gd name="T12" fmla="*/ 77 w 102"/>
                  <a:gd name="T13" fmla="*/ 161 h 191"/>
                  <a:gd name="T14" fmla="*/ 77 w 102"/>
                  <a:gd name="T15" fmla="*/ 99 h 191"/>
                  <a:gd name="T16" fmla="*/ 82 w 102"/>
                  <a:gd name="T17" fmla="*/ 89 h 191"/>
                  <a:gd name="T18" fmla="*/ 102 w 102"/>
                  <a:gd name="T19" fmla="*/ 50 h 191"/>
                  <a:gd name="T20" fmla="*/ 61 w 102"/>
                  <a:gd name="T21" fmla="*/ 4 h 191"/>
                  <a:gd name="T22" fmla="*/ 61 w 102"/>
                  <a:gd name="T23" fmla="*/ 4 h 191"/>
                  <a:gd name="T24" fmla="*/ 61 w 102"/>
                  <a:gd name="T25"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91">
                    <a:moveTo>
                      <a:pt x="61" y="4"/>
                    </a:moveTo>
                    <a:cubicBezTo>
                      <a:pt x="40" y="0"/>
                      <a:pt x="18" y="11"/>
                      <a:pt x="9" y="32"/>
                    </a:cubicBezTo>
                    <a:cubicBezTo>
                      <a:pt x="0" y="52"/>
                      <a:pt x="6" y="76"/>
                      <a:pt x="25" y="89"/>
                    </a:cubicBezTo>
                    <a:cubicBezTo>
                      <a:pt x="29" y="92"/>
                      <a:pt x="29" y="95"/>
                      <a:pt x="29" y="99"/>
                    </a:cubicBezTo>
                    <a:cubicBezTo>
                      <a:pt x="29" y="161"/>
                      <a:pt x="29" y="161"/>
                      <a:pt x="29" y="161"/>
                    </a:cubicBezTo>
                    <a:cubicBezTo>
                      <a:pt x="29" y="178"/>
                      <a:pt x="47" y="191"/>
                      <a:pt x="66" y="182"/>
                    </a:cubicBezTo>
                    <a:cubicBezTo>
                      <a:pt x="73" y="178"/>
                      <a:pt x="78" y="170"/>
                      <a:pt x="77" y="161"/>
                    </a:cubicBezTo>
                    <a:cubicBezTo>
                      <a:pt x="77" y="99"/>
                      <a:pt x="77" y="99"/>
                      <a:pt x="77" y="99"/>
                    </a:cubicBezTo>
                    <a:cubicBezTo>
                      <a:pt x="77" y="95"/>
                      <a:pt x="78" y="92"/>
                      <a:pt x="82" y="89"/>
                    </a:cubicBezTo>
                    <a:cubicBezTo>
                      <a:pt x="95" y="79"/>
                      <a:pt x="102" y="66"/>
                      <a:pt x="102" y="50"/>
                    </a:cubicBezTo>
                    <a:cubicBezTo>
                      <a:pt x="101" y="27"/>
                      <a:pt x="85" y="8"/>
                      <a:pt x="61" y="4"/>
                    </a:cubicBezTo>
                    <a:close/>
                    <a:moveTo>
                      <a:pt x="61" y="4"/>
                    </a:moveTo>
                    <a:cubicBezTo>
                      <a:pt x="61" y="4"/>
                      <a:pt x="61" y="4"/>
                      <a:pt x="61" y="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2" name="Freeform 9">
                <a:extLst>
                  <a:ext uri="{FF2B5EF4-FFF2-40B4-BE49-F238E27FC236}">
                    <a16:creationId xmlns:a16="http://schemas.microsoft.com/office/drawing/2014/main" id="{70062C71-67D2-4341-B1DD-EF6678C3CE8C}"/>
                  </a:ext>
                </a:extLst>
              </p:cNvPr>
              <p:cNvSpPr>
                <a:spLocks noEditPoints="1"/>
              </p:cNvSpPr>
              <p:nvPr/>
            </p:nvSpPr>
            <p:spPr bwMode="auto">
              <a:xfrm>
                <a:off x="1" y="928"/>
                <a:ext cx="761" cy="406"/>
              </a:xfrm>
              <a:custGeom>
                <a:avLst/>
                <a:gdLst>
                  <a:gd name="T0" fmla="*/ 369 w 399"/>
                  <a:gd name="T1" fmla="*/ 77 h 212"/>
                  <a:gd name="T2" fmla="*/ 208 w 399"/>
                  <a:gd name="T3" fmla="*/ 77 h 212"/>
                  <a:gd name="T4" fmla="*/ 106 w 399"/>
                  <a:gd name="T5" fmla="*/ 0 h 212"/>
                  <a:gd name="T6" fmla="*/ 0 w 399"/>
                  <a:gd name="T7" fmla="*/ 106 h 212"/>
                  <a:gd name="T8" fmla="*/ 106 w 399"/>
                  <a:gd name="T9" fmla="*/ 212 h 212"/>
                  <a:gd name="T10" fmla="*/ 208 w 399"/>
                  <a:gd name="T11" fmla="*/ 135 h 212"/>
                  <a:gd name="T12" fmla="*/ 370 w 399"/>
                  <a:gd name="T13" fmla="*/ 135 h 212"/>
                  <a:gd name="T14" fmla="*/ 399 w 399"/>
                  <a:gd name="T15" fmla="*/ 106 h 212"/>
                  <a:gd name="T16" fmla="*/ 369 w 399"/>
                  <a:gd name="T17" fmla="*/ 77 h 212"/>
                  <a:gd name="T18" fmla="*/ 106 w 399"/>
                  <a:gd name="T19" fmla="*/ 154 h 212"/>
                  <a:gd name="T20" fmla="*/ 58 w 399"/>
                  <a:gd name="T21" fmla="*/ 106 h 212"/>
                  <a:gd name="T22" fmla="*/ 106 w 399"/>
                  <a:gd name="T23" fmla="*/ 58 h 212"/>
                  <a:gd name="T24" fmla="*/ 154 w 399"/>
                  <a:gd name="T25" fmla="*/ 106 h 212"/>
                  <a:gd name="T26" fmla="*/ 106 w 399"/>
                  <a:gd name="T27" fmla="*/ 154 h 212"/>
                  <a:gd name="T28" fmla="*/ 106 w 399"/>
                  <a:gd name="T29" fmla="*/ 154 h 212"/>
                  <a:gd name="T30" fmla="*/ 106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369" y="77"/>
                    </a:moveTo>
                    <a:cubicBezTo>
                      <a:pt x="208" y="77"/>
                      <a:pt x="208" y="77"/>
                      <a:pt x="208" y="77"/>
                    </a:cubicBezTo>
                    <a:cubicBezTo>
                      <a:pt x="196" y="32"/>
                      <a:pt x="155" y="0"/>
                      <a:pt x="106" y="0"/>
                    </a:cubicBezTo>
                    <a:cubicBezTo>
                      <a:pt x="48" y="0"/>
                      <a:pt x="0" y="48"/>
                      <a:pt x="0" y="106"/>
                    </a:cubicBezTo>
                    <a:cubicBezTo>
                      <a:pt x="0" y="165"/>
                      <a:pt x="48" y="212"/>
                      <a:pt x="106" y="212"/>
                    </a:cubicBezTo>
                    <a:cubicBezTo>
                      <a:pt x="155" y="212"/>
                      <a:pt x="196" y="180"/>
                      <a:pt x="208" y="135"/>
                    </a:cubicBezTo>
                    <a:cubicBezTo>
                      <a:pt x="370" y="135"/>
                      <a:pt x="370" y="135"/>
                      <a:pt x="370" y="135"/>
                    </a:cubicBezTo>
                    <a:cubicBezTo>
                      <a:pt x="386" y="135"/>
                      <a:pt x="399" y="122"/>
                      <a:pt x="399" y="106"/>
                    </a:cubicBezTo>
                    <a:cubicBezTo>
                      <a:pt x="398" y="90"/>
                      <a:pt x="385" y="77"/>
                      <a:pt x="369" y="77"/>
                    </a:cubicBezTo>
                    <a:close/>
                    <a:moveTo>
                      <a:pt x="106" y="154"/>
                    </a:moveTo>
                    <a:cubicBezTo>
                      <a:pt x="80" y="154"/>
                      <a:pt x="58" y="133"/>
                      <a:pt x="58" y="106"/>
                    </a:cubicBezTo>
                    <a:cubicBezTo>
                      <a:pt x="58" y="80"/>
                      <a:pt x="80" y="58"/>
                      <a:pt x="106" y="58"/>
                    </a:cubicBezTo>
                    <a:cubicBezTo>
                      <a:pt x="133" y="58"/>
                      <a:pt x="154" y="80"/>
                      <a:pt x="154" y="106"/>
                    </a:cubicBezTo>
                    <a:cubicBezTo>
                      <a:pt x="154" y="133"/>
                      <a:pt x="133" y="154"/>
                      <a:pt x="106" y="154"/>
                    </a:cubicBezTo>
                    <a:close/>
                    <a:moveTo>
                      <a:pt x="106" y="154"/>
                    </a:moveTo>
                    <a:cubicBezTo>
                      <a:pt x="106" y="154"/>
                      <a:pt x="106" y="154"/>
                      <a:pt x="106" y="15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3" name="Freeform 10">
                <a:extLst>
                  <a:ext uri="{FF2B5EF4-FFF2-40B4-BE49-F238E27FC236}">
                    <a16:creationId xmlns:a16="http://schemas.microsoft.com/office/drawing/2014/main" id="{87AA0485-1E97-4B58-A064-A98C2ABA5F67}"/>
                  </a:ext>
                </a:extLst>
              </p:cNvPr>
              <p:cNvSpPr>
                <a:spLocks noEditPoints="1"/>
              </p:cNvSpPr>
              <p:nvPr/>
            </p:nvSpPr>
            <p:spPr bwMode="auto">
              <a:xfrm>
                <a:off x="1" y="59"/>
                <a:ext cx="759" cy="800"/>
              </a:xfrm>
              <a:custGeom>
                <a:avLst/>
                <a:gdLst>
                  <a:gd name="T0" fmla="*/ 369 w 398"/>
                  <a:gd name="T1" fmla="*/ 360 h 418"/>
                  <a:gd name="T2" fmla="*/ 193 w 398"/>
                  <a:gd name="T3" fmla="*/ 360 h 418"/>
                  <a:gd name="T4" fmla="*/ 135 w 398"/>
                  <a:gd name="T5" fmla="*/ 303 h 418"/>
                  <a:gd name="T6" fmla="*/ 135 w 398"/>
                  <a:gd name="T7" fmla="*/ 208 h 418"/>
                  <a:gd name="T8" fmla="*/ 212 w 398"/>
                  <a:gd name="T9" fmla="*/ 106 h 418"/>
                  <a:gd name="T10" fmla="*/ 106 w 398"/>
                  <a:gd name="T11" fmla="*/ 0 h 418"/>
                  <a:gd name="T12" fmla="*/ 0 w 398"/>
                  <a:gd name="T13" fmla="*/ 106 h 418"/>
                  <a:gd name="T14" fmla="*/ 77 w 398"/>
                  <a:gd name="T15" fmla="*/ 208 h 418"/>
                  <a:gd name="T16" fmla="*/ 77 w 398"/>
                  <a:gd name="T17" fmla="*/ 303 h 418"/>
                  <a:gd name="T18" fmla="*/ 193 w 398"/>
                  <a:gd name="T19" fmla="*/ 418 h 418"/>
                  <a:gd name="T20" fmla="*/ 369 w 398"/>
                  <a:gd name="T21" fmla="*/ 418 h 418"/>
                  <a:gd name="T22" fmla="*/ 398 w 398"/>
                  <a:gd name="T23" fmla="*/ 389 h 418"/>
                  <a:gd name="T24" fmla="*/ 369 w 398"/>
                  <a:gd name="T25" fmla="*/ 360 h 418"/>
                  <a:gd name="T26" fmla="*/ 58 w 398"/>
                  <a:gd name="T27" fmla="*/ 106 h 418"/>
                  <a:gd name="T28" fmla="*/ 106 w 398"/>
                  <a:gd name="T29" fmla="*/ 58 h 418"/>
                  <a:gd name="T30" fmla="*/ 154 w 398"/>
                  <a:gd name="T31" fmla="*/ 106 h 418"/>
                  <a:gd name="T32" fmla="*/ 106 w 398"/>
                  <a:gd name="T33" fmla="*/ 154 h 418"/>
                  <a:gd name="T34" fmla="*/ 58 w 398"/>
                  <a:gd name="T35" fmla="*/ 106 h 418"/>
                  <a:gd name="T36" fmla="*/ 58 w 398"/>
                  <a:gd name="T37" fmla="*/ 106 h 418"/>
                  <a:gd name="T38" fmla="*/ 58 w 398"/>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69" y="360"/>
                    </a:moveTo>
                    <a:cubicBezTo>
                      <a:pt x="193" y="360"/>
                      <a:pt x="193" y="360"/>
                      <a:pt x="193" y="360"/>
                    </a:cubicBezTo>
                    <a:cubicBezTo>
                      <a:pt x="161" y="360"/>
                      <a:pt x="135" y="334"/>
                      <a:pt x="135" y="303"/>
                    </a:cubicBezTo>
                    <a:cubicBezTo>
                      <a:pt x="135" y="208"/>
                      <a:pt x="135" y="208"/>
                      <a:pt x="135" y="208"/>
                    </a:cubicBezTo>
                    <a:cubicBezTo>
                      <a:pt x="180" y="195"/>
                      <a:pt x="212" y="155"/>
                      <a:pt x="212" y="106"/>
                    </a:cubicBezTo>
                    <a:cubicBezTo>
                      <a:pt x="212" y="47"/>
                      <a:pt x="165" y="0"/>
                      <a:pt x="106" y="0"/>
                    </a:cubicBezTo>
                    <a:cubicBezTo>
                      <a:pt x="48" y="0"/>
                      <a:pt x="0" y="47"/>
                      <a:pt x="0" y="106"/>
                    </a:cubicBezTo>
                    <a:cubicBezTo>
                      <a:pt x="0" y="154"/>
                      <a:pt x="33" y="195"/>
                      <a:pt x="77" y="208"/>
                    </a:cubicBezTo>
                    <a:cubicBezTo>
                      <a:pt x="77" y="303"/>
                      <a:pt x="77" y="303"/>
                      <a:pt x="77" y="303"/>
                    </a:cubicBezTo>
                    <a:cubicBezTo>
                      <a:pt x="77" y="366"/>
                      <a:pt x="129" y="418"/>
                      <a:pt x="193" y="418"/>
                    </a:cubicBezTo>
                    <a:cubicBezTo>
                      <a:pt x="369" y="418"/>
                      <a:pt x="369" y="418"/>
                      <a:pt x="369" y="418"/>
                    </a:cubicBezTo>
                    <a:cubicBezTo>
                      <a:pt x="385" y="418"/>
                      <a:pt x="398" y="405"/>
                      <a:pt x="398" y="389"/>
                    </a:cubicBezTo>
                    <a:cubicBezTo>
                      <a:pt x="398" y="373"/>
                      <a:pt x="385" y="360"/>
                      <a:pt x="369" y="360"/>
                    </a:cubicBezTo>
                    <a:close/>
                    <a:moveTo>
                      <a:pt x="58" y="106"/>
                    </a:moveTo>
                    <a:cubicBezTo>
                      <a:pt x="58" y="79"/>
                      <a:pt x="79" y="58"/>
                      <a:pt x="106" y="58"/>
                    </a:cubicBezTo>
                    <a:cubicBezTo>
                      <a:pt x="132" y="58"/>
                      <a:pt x="154" y="79"/>
                      <a:pt x="154" y="106"/>
                    </a:cubicBezTo>
                    <a:cubicBezTo>
                      <a:pt x="154" y="133"/>
                      <a:pt x="132" y="154"/>
                      <a:pt x="106" y="154"/>
                    </a:cubicBezTo>
                    <a:cubicBezTo>
                      <a:pt x="79" y="154"/>
                      <a:pt x="58" y="133"/>
                      <a:pt x="58" y="106"/>
                    </a:cubicBezTo>
                    <a:close/>
                    <a:moveTo>
                      <a:pt x="58" y="106"/>
                    </a:moveTo>
                    <a:cubicBezTo>
                      <a:pt x="58" y="106"/>
                      <a:pt x="58" y="106"/>
                      <a:pt x="58" y="106"/>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4" name="Freeform 11">
                <a:extLst>
                  <a:ext uri="{FF2B5EF4-FFF2-40B4-BE49-F238E27FC236}">
                    <a16:creationId xmlns:a16="http://schemas.microsoft.com/office/drawing/2014/main" id="{97A9D25B-B878-47E2-9F2D-FED95F4A5FE2}"/>
                  </a:ext>
                </a:extLst>
              </p:cNvPr>
              <p:cNvSpPr>
                <a:spLocks noEditPoints="1"/>
              </p:cNvSpPr>
              <p:nvPr/>
            </p:nvSpPr>
            <p:spPr bwMode="auto">
              <a:xfrm>
                <a:off x="1" y="1403"/>
                <a:ext cx="761" cy="800"/>
              </a:xfrm>
              <a:custGeom>
                <a:avLst/>
                <a:gdLst>
                  <a:gd name="T0" fmla="*/ 369 w 399"/>
                  <a:gd name="T1" fmla="*/ 0 h 418"/>
                  <a:gd name="T2" fmla="*/ 193 w 399"/>
                  <a:gd name="T3" fmla="*/ 0 h 418"/>
                  <a:gd name="T4" fmla="*/ 77 w 399"/>
                  <a:gd name="T5" fmla="*/ 115 h 418"/>
                  <a:gd name="T6" fmla="*/ 77 w 399"/>
                  <a:gd name="T7" fmla="*/ 210 h 418"/>
                  <a:gd name="T8" fmla="*/ 0 w 399"/>
                  <a:gd name="T9" fmla="*/ 312 h 418"/>
                  <a:gd name="T10" fmla="*/ 107 w 399"/>
                  <a:gd name="T11" fmla="*/ 418 h 418"/>
                  <a:gd name="T12" fmla="*/ 213 w 399"/>
                  <a:gd name="T13" fmla="*/ 312 h 418"/>
                  <a:gd name="T14" fmla="*/ 136 w 399"/>
                  <a:gd name="T15" fmla="*/ 210 h 418"/>
                  <a:gd name="T16" fmla="*/ 136 w 399"/>
                  <a:gd name="T17" fmla="*/ 115 h 418"/>
                  <a:gd name="T18" fmla="*/ 193 w 399"/>
                  <a:gd name="T19" fmla="*/ 57 h 418"/>
                  <a:gd name="T20" fmla="*/ 370 w 399"/>
                  <a:gd name="T21" fmla="*/ 57 h 418"/>
                  <a:gd name="T22" fmla="*/ 399 w 399"/>
                  <a:gd name="T23" fmla="*/ 28 h 418"/>
                  <a:gd name="T24" fmla="*/ 369 w 399"/>
                  <a:gd name="T25" fmla="*/ 0 h 418"/>
                  <a:gd name="T26" fmla="*/ 154 w 399"/>
                  <a:gd name="T27" fmla="*/ 312 h 418"/>
                  <a:gd name="T28" fmla="*/ 106 w 399"/>
                  <a:gd name="T29" fmla="*/ 360 h 418"/>
                  <a:gd name="T30" fmla="*/ 58 w 399"/>
                  <a:gd name="T31" fmla="*/ 312 h 418"/>
                  <a:gd name="T32" fmla="*/ 106 w 399"/>
                  <a:gd name="T33" fmla="*/ 264 h 418"/>
                  <a:gd name="T34" fmla="*/ 154 w 399"/>
                  <a:gd name="T35" fmla="*/ 312 h 418"/>
                  <a:gd name="T36" fmla="*/ 154 w 399"/>
                  <a:gd name="T37" fmla="*/ 312 h 418"/>
                  <a:gd name="T38" fmla="*/ 154 w 399"/>
                  <a:gd name="T39" fmla="*/ 3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69" y="0"/>
                    </a:moveTo>
                    <a:cubicBezTo>
                      <a:pt x="193" y="0"/>
                      <a:pt x="193" y="0"/>
                      <a:pt x="193" y="0"/>
                    </a:cubicBezTo>
                    <a:cubicBezTo>
                      <a:pt x="129" y="0"/>
                      <a:pt x="77" y="51"/>
                      <a:pt x="77" y="115"/>
                    </a:cubicBezTo>
                    <a:cubicBezTo>
                      <a:pt x="77" y="210"/>
                      <a:pt x="77" y="210"/>
                      <a:pt x="77" y="210"/>
                    </a:cubicBezTo>
                    <a:cubicBezTo>
                      <a:pt x="33" y="223"/>
                      <a:pt x="0" y="263"/>
                      <a:pt x="0" y="312"/>
                    </a:cubicBezTo>
                    <a:cubicBezTo>
                      <a:pt x="0" y="370"/>
                      <a:pt x="48" y="418"/>
                      <a:pt x="107" y="418"/>
                    </a:cubicBezTo>
                    <a:cubicBezTo>
                      <a:pt x="165" y="418"/>
                      <a:pt x="213" y="370"/>
                      <a:pt x="213" y="312"/>
                    </a:cubicBezTo>
                    <a:cubicBezTo>
                      <a:pt x="213" y="264"/>
                      <a:pt x="180" y="223"/>
                      <a:pt x="136" y="210"/>
                    </a:cubicBezTo>
                    <a:cubicBezTo>
                      <a:pt x="136" y="115"/>
                      <a:pt x="136" y="115"/>
                      <a:pt x="136" y="115"/>
                    </a:cubicBezTo>
                    <a:cubicBezTo>
                      <a:pt x="136" y="83"/>
                      <a:pt x="162" y="57"/>
                      <a:pt x="193" y="57"/>
                    </a:cubicBezTo>
                    <a:cubicBezTo>
                      <a:pt x="370" y="57"/>
                      <a:pt x="370" y="57"/>
                      <a:pt x="370" y="57"/>
                    </a:cubicBezTo>
                    <a:cubicBezTo>
                      <a:pt x="386" y="57"/>
                      <a:pt x="399" y="44"/>
                      <a:pt x="399" y="28"/>
                    </a:cubicBezTo>
                    <a:cubicBezTo>
                      <a:pt x="398" y="13"/>
                      <a:pt x="385" y="0"/>
                      <a:pt x="369" y="0"/>
                    </a:cubicBezTo>
                    <a:close/>
                    <a:moveTo>
                      <a:pt x="154" y="312"/>
                    </a:moveTo>
                    <a:cubicBezTo>
                      <a:pt x="154" y="338"/>
                      <a:pt x="133" y="360"/>
                      <a:pt x="106" y="360"/>
                    </a:cubicBezTo>
                    <a:cubicBezTo>
                      <a:pt x="80" y="360"/>
                      <a:pt x="58" y="338"/>
                      <a:pt x="58" y="312"/>
                    </a:cubicBezTo>
                    <a:cubicBezTo>
                      <a:pt x="58" y="285"/>
                      <a:pt x="80" y="264"/>
                      <a:pt x="106" y="264"/>
                    </a:cubicBezTo>
                    <a:cubicBezTo>
                      <a:pt x="133" y="264"/>
                      <a:pt x="154" y="285"/>
                      <a:pt x="154" y="312"/>
                    </a:cubicBezTo>
                    <a:close/>
                    <a:moveTo>
                      <a:pt x="154" y="312"/>
                    </a:moveTo>
                    <a:cubicBezTo>
                      <a:pt x="154" y="312"/>
                      <a:pt x="154" y="312"/>
                      <a:pt x="154" y="312"/>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5" name="Freeform 12">
                <a:extLst>
                  <a:ext uri="{FF2B5EF4-FFF2-40B4-BE49-F238E27FC236}">
                    <a16:creationId xmlns:a16="http://schemas.microsoft.com/office/drawing/2014/main" id="{487779CF-3CB9-42BB-9EE0-9A5F19D75E0C}"/>
                  </a:ext>
                </a:extLst>
              </p:cNvPr>
              <p:cNvSpPr>
                <a:spLocks noEditPoints="1"/>
              </p:cNvSpPr>
              <p:nvPr/>
            </p:nvSpPr>
            <p:spPr bwMode="auto">
              <a:xfrm>
                <a:off x="2226" y="928"/>
                <a:ext cx="761" cy="406"/>
              </a:xfrm>
              <a:custGeom>
                <a:avLst/>
                <a:gdLst>
                  <a:gd name="T0" fmla="*/ 293 w 399"/>
                  <a:gd name="T1" fmla="*/ 0 h 212"/>
                  <a:gd name="T2" fmla="*/ 191 w 399"/>
                  <a:gd name="T3" fmla="*/ 77 h 212"/>
                  <a:gd name="T4" fmla="*/ 29 w 399"/>
                  <a:gd name="T5" fmla="*/ 77 h 212"/>
                  <a:gd name="T6" fmla="*/ 0 w 399"/>
                  <a:gd name="T7" fmla="*/ 106 h 212"/>
                  <a:gd name="T8" fmla="*/ 29 w 399"/>
                  <a:gd name="T9" fmla="*/ 135 h 212"/>
                  <a:gd name="T10" fmla="*/ 191 w 399"/>
                  <a:gd name="T11" fmla="*/ 135 h 212"/>
                  <a:gd name="T12" fmla="*/ 293 w 399"/>
                  <a:gd name="T13" fmla="*/ 212 h 212"/>
                  <a:gd name="T14" fmla="*/ 399 w 399"/>
                  <a:gd name="T15" fmla="*/ 106 h 212"/>
                  <a:gd name="T16" fmla="*/ 293 w 399"/>
                  <a:gd name="T17" fmla="*/ 0 h 212"/>
                  <a:gd name="T18" fmla="*/ 293 w 399"/>
                  <a:gd name="T19" fmla="*/ 154 h 212"/>
                  <a:gd name="T20" fmla="*/ 245 w 399"/>
                  <a:gd name="T21" fmla="*/ 106 h 212"/>
                  <a:gd name="T22" fmla="*/ 293 w 399"/>
                  <a:gd name="T23" fmla="*/ 58 h 212"/>
                  <a:gd name="T24" fmla="*/ 341 w 399"/>
                  <a:gd name="T25" fmla="*/ 106 h 212"/>
                  <a:gd name="T26" fmla="*/ 293 w 399"/>
                  <a:gd name="T27" fmla="*/ 154 h 212"/>
                  <a:gd name="T28" fmla="*/ 293 w 399"/>
                  <a:gd name="T29" fmla="*/ 154 h 212"/>
                  <a:gd name="T30" fmla="*/ 293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293" y="0"/>
                    </a:moveTo>
                    <a:cubicBezTo>
                      <a:pt x="245" y="0"/>
                      <a:pt x="204" y="32"/>
                      <a:pt x="191" y="77"/>
                    </a:cubicBezTo>
                    <a:cubicBezTo>
                      <a:pt x="29" y="77"/>
                      <a:pt x="29" y="77"/>
                      <a:pt x="29" y="77"/>
                    </a:cubicBezTo>
                    <a:cubicBezTo>
                      <a:pt x="13" y="77"/>
                      <a:pt x="0" y="90"/>
                      <a:pt x="0" y="106"/>
                    </a:cubicBezTo>
                    <a:cubicBezTo>
                      <a:pt x="0" y="122"/>
                      <a:pt x="13" y="135"/>
                      <a:pt x="29" y="135"/>
                    </a:cubicBezTo>
                    <a:cubicBezTo>
                      <a:pt x="191" y="135"/>
                      <a:pt x="191" y="135"/>
                      <a:pt x="191" y="135"/>
                    </a:cubicBezTo>
                    <a:cubicBezTo>
                      <a:pt x="204" y="180"/>
                      <a:pt x="244" y="212"/>
                      <a:pt x="293" y="212"/>
                    </a:cubicBezTo>
                    <a:cubicBezTo>
                      <a:pt x="351" y="212"/>
                      <a:pt x="399" y="165"/>
                      <a:pt x="399" y="106"/>
                    </a:cubicBezTo>
                    <a:cubicBezTo>
                      <a:pt x="399" y="48"/>
                      <a:pt x="351" y="0"/>
                      <a:pt x="293" y="0"/>
                    </a:cubicBezTo>
                    <a:close/>
                    <a:moveTo>
                      <a:pt x="293" y="154"/>
                    </a:moveTo>
                    <a:cubicBezTo>
                      <a:pt x="266" y="154"/>
                      <a:pt x="245" y="133"/>
                      <a:pt x="245" y="106"/>
                    </a:cubicBezTo>
                    <a:cubicBezTo>
                      <a:pt x="245" y="80"/>
                      <a:pt x="266" y="58"/>
                      <a:pt x="293" y="58"/>
                    </a:cubicBezTo>
                    <a:cubicBezTo>
                      <a:pt x="319" y="58"/>
                      <a:pt x="341" y="80"/>
                      <a:pt x="341" y="106"/>
                    </a:cubicBezTo>
                    <a:cubicBezTo>
                      <a:pt x="341" y="133"/>
                      <a:pt x="319" y="154"/>
                      <a:pt x="293" y="154"/>
                    </a:cubicBezTo>
                    <a:close/>
                    <a:moveTo>
                      <a:pt x="293" y="154"/>
                    </a:moveTo>
                    <a:cubicBezTo>
                      <a:pt x="293" y="154"/>
                      <a:pt x="293" y="154"/>
                      <a:pt x="293" y="154"/>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6" name="Freeform 13">
                <a:extLst>
                  <a:ext uri="{FF2B5EF4-FFF2-40B4-BE49-F238E27FC236}">
                    <a16:creationId xmlns:a16="http://schemas.microsoft.com/office/drawing/2014/main" id="{1DE3A22F-BB22-4FA4-AF8B-623DEE9513F1}"/>
                  </a:ext>
                </a:extLst>
              </p:cNvPr>
              <p:cNvSpPr>
                <a:spLocks noEditPoints="1"/>
              </p:cNvSpPr>
              <p:nvPr/>
            </p:nvSpPr>
            <p:spPr bwMode="auto">
              <a:xfrm>
                <a:off x="2228" y="1403"/>
                <a:ext cx="759" cy="800"/>
              </a:xfrm>
              <a:custGeom>
                <a:avLst/>
                <a:gdLst>
                  <a:gd name="T0" fmla="*/ 321 w 398"/>
                  <a:gd name="T1" fmla="*/ 210 h 418"/>
                  <a:gd name="T2" fmla="*/ 321 w 398"/>
                  <a:gd name="T3" fmla="*/ 115 h 418"/>
                  <a:gd name="T4" fmla="*/ 205 w 398"/>
                  <a:gd name="T5" fmla="*/ 0 h 418"/>
                  <a:gd name="T6" fmla="*/ 29 w 398"/>
                  <a:gd name="T7" fmla="*/ 0 h 418"/>
                  <a:gd name="T8" fmla="*/ 0 w 398"/>
                  <a:gd name="T9" fmla="*/ 29 h 418"/>
                  <a:gd name="T10" fmla="*/ 29 w 398"/>
                  <a:gd name="T11" fmla="*/ 58 h 418"/>
                  <a:gd name="T12" fmla="*/ 205 w 398"/>
                  <a:gd name="T13" fmla="*/ 58 h 418"/>
                  <a:gd name="T14" fmla="*/ 263 w 398"/>
                  <a:gd name="T15" fmla="*/ 115 h 418"/>
                  <a:gd name="T16" fmla="*/ 263 w 398"/>
                  <a:gd name="T17" fmla="*/ 210 h 418"/>
                  <a:gd name="T18" fmla="*/ 186 w 398"/>
                  <a:gd name="T19" fmla="*/ 312 h 418"/>
                  <a:gd name="T20" fmla="*/ 292 w 398"/>
                  <a:gd name="T21" fmla="*/ 418 h 418"/>
                  <a:gd name="T22" fmla="*/ 398 w 398"/>
                  <a:gd name="T23" fmla="*/ 312 h 418"/>
                  <a:gd name="T24" fmla="*/ 321 w 398"/>
                  <a:gd name="T25" fmla="*/ 210 h 418"/>
                  <a:gd name="T26" fmla="*/ 292 w 398"/>
                  <a:gd name="T27" fmla="*/ 360 h 418"/>
                  <a:gd name="T28" fmla="*/ 244 w 398"/>
                  <a:gd name="T29" fmla="*/ 312 h 418"/>
                  <a:gd name="T30" fmla="*/ 292 w 398"/>
                  <a:gd name="T31" fmla="*/ 264 h 418"/>
                  <a:gd name="T32" fmla="*/ 340 w 398"/>
                  <a:gd name="T33" fmla="*/ 312 h 418"/>
                  <a:gd name="T34" fmla="*/ 292 w 398"/>
                  <a:gd name="T35" fmla="*/ 360 h 418"/>
                  <a:gd name="T36" fmla="*/ 292 w 398"/>
                  <a:gd name="T37" fmla="*/ 360 h 418"/>
                  <a:gd name="T38" fmla="*/ 292 w 398"/>
                  <a:gd name="T39"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21" y="210"/>
                    </a:moveTo>
                    <a:cubicBezTo>
                      <a:pt x="321" y="115"/>
                      <a:pt x="321" y="115"/>
                      <a:pt x="321" y="115"/>
                    </a:cubicBezTo>
                    <a:cubicBezTo>
                      <a:pt x="321" y="51"/>
                      <a:pt x="269" y="0"/>
                      <a:pt x="205" y="0"/>
                    </a:cubicBezTo>
                    <a:cubicBezTo>
                      <a:pt x="29" y="0"/>
                      <a:pt x="29" y="0"/>
                      <a:pt x="29" y="0"/>
                    </a:cubicBezTo>
                    <a:cubicBezTo>
                      <a:pt x="13" y="0"/>
                      <a:pt x="0" y="13"/>
                      <a:pt x="0" y="29"/>
                    </a:cubicBezTo>
                    <a:cubicBezTo>
                      <a:pt x="0" y="45"/>
                      <a:pt x="13" y="58"/>
                      <a:pt x="29" y="58"/>
                    </a:cubicBezTo>
                    <a:cubicBezTo>
                      <a:pt x="205" y="58"/>
                      <a:pt x="205" y="58"/>
                      <a:pt x="205" y="58"/>
                    </a:cubicBezTo>
                    <a:cubicBezTo>
                      <a:pt x="237" y="58"/>
                      <a:pt x="263" y="84"/>
                      <a:pt x="263" y="115"/>
                    </a:cubicBezTo>
                    <a:cubicBezTo>
                      <a:pt x="263" y="210"/>
                      <a:pt x="263" y="210"/>
                      <a:pt x="263" y="210"/>
                    </a:cubicBezTo>
                    <a:cubicBezTo>
                      <a:pt x="219" y="223"/>
                      <a:pt x="186" y="264"/>
                      <a:pt x="186" y="312"/>
                    </a:cubicBezTo>
                    <a:cubicBezTo>
                      <a:pt x="186" y="371"/>
                      <a:pt x="234" y="418"/>
                      <a:pt x="292" y="418"/>
                    </a:cubicBezTo>
                    <a:cubicBezTo>
                      <a:pt x="351" y="418"/>
                      <a:pt x="398" y="371"/>
                      <a:pt x="398" y="312"/>
                    </a:cubicBezTo>
                    <a:cubicBezTo>
                      <a:pt x="398" y="264"/>
                      <a:pt x="365" y="223"/>
                      <a:pt x="321" y="210"/>
                    </a:cubicBezTo>
                    <a:close/>
                    <a:moveTo>
                      <a:pt x="292" y="360"/>
                    </a:moveTo>
                    <a:cubicBezTo>
                      <a:pt x="265" y="360"/>
                      <a:pt x="244" y="339"/>
                      <a:pt x="244" y="312"/>
                    </a:cubicBezTo>
                    <a:cubicBezTo>
                      <a:pt x="244" y="286"/>
                      <a:pt x="265" y="264"/>
                      <a:pt x="292" y="264"/>
                    </a:cubicBezTo>
                    <a:cubicBezTo>
                      <a:pt x="318" y="264"/>
                      <a:pt x="340" y="286"/>
                      <a:pt x="340" y="312"/>
                    </a:cubicBezTo>
                    <a:cubicBezTo>
                      <a:pt x="340" y="338"/>
                      <a:pt x="318" y="360"/>
                      <a:pt x="292" y="360"/>
                    </a:cubicBezTo>
                    <a:close/>
                    <a:moveTo>
                      <a:pt x="292" y="360"/>
                    </a:moveTo>
                    <a:cubicBezTo>
                      <a:pt x="292" y="360"/>
                      <a:pt x="292" y="360"/>
                      <a:pt x="292" y="360"/>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7" name="Freeform 14">
                <a:extLst>
                  <a:ext uri="{FF2B5EF4-FFF2-40B4-BE49-F238E27FC236}">
                    <a16:creationId xmlns:a16="http://schemas.microsoft.com/office/drawing/2014/main" id="{DB0152CD-9030-4A73-A92E-A2EBF53CBD3C}"/>
                  </a:ext>
                </a:extLst>
              </p:cNvPr>
              <p:cNvSpPr>
                <a:spLocks noEditPoints="1"/>
              </p:cNvSpPr>
              <p:nvPr/>
            </p:nvSpPr>
            <p:spPr bwMode="auto">
              <a:xfrm>
                <a:off x="2226" y="59"/>
                <a:ext cx="761" cy="800"/>
              </a:xfrm>
              <a:custGeom>
                <a:avLst/>
                <a:gdLst>
                  <a:gd name="T0" fmla="*/ 30 w 399"/>
                  <a:gd name="T1" fmla="*/ 418 h 418"/>
                  <a:gd name="T2" fmla="*/ 206 w 399"/>
                  <a:gd name="T3" fmla="*/ 418 h 418"/>
                  <a:gd name="T4" fmla="*/ 322 w 399"/>
                  <a:gd name="T5" fmla="*/ 303 h 418"/>
                  <a:gd name="T6" fmla="*/ 322 w 399"/>
                  <a:gd name="T7" fmla="*/ 208 h 418"/>
                  <a:gd name="T8" fmla="*/ 399 w 399"/>
                  <a:gd name="T9" fmla="*/ 106 h 418"/>
                  <a:gd name="T10" fmla="*/ 293 w 399"/>
                  <a:gd name="T11" fmla="*/ 0 h 418"/>
                  <a:gd name="T12" fmla="*/ 187 w 399"/>
                  <a:gd name="T13" fmla="*/ 106 h 418"/>
                  <a:gd name="T14" fmla="*/ 264 w 399"/>
                  <a:gd name="T15" fmla="*/ 208 h 418"/>
                  <a:gd name="T16" fmla="*/ 264 w 399"/>
                  <a:gd name="T17" fmla="*/ 303 h 418"/>
                  <a:gd name="T18" fmla="*/ 206 w 399"/>
                  <a:gd name="T19" fmla="*/ 360 h 418"/>
                  <a:gd name="T20" fmla="*/ 29 w 399"/>
                  <a:gd name="T21" fmla="*/ 360 h 418"/>
                  <a:gd name="T22" fmla="*/ 0 w 399"/>
                  <a:gd name="T23" fmla="*/ 390 h 418"/>
                  <a:gd name="T24" fmla="*/ 30 w 399"/>
                  <a:gd name="T25" fmla="*/ 418 h 418"/>
                  <a:gd name="T26" fmla="*/ 245 w 399"/>
                  <a:gd name="T27" fmla="*/ 106 h 418"/>
                  <a:gd name="T28" fmla="*/ 293 w 399"/>
                  <a:gd name="T29" fmla="*/ 58 h 418"/>
                  <a:gd name="T30" fmla="*/ 341 w 399"/>
                  <a:gd name="T31" fmla="*/ 106 h 418"/>
                  <a:gd name="T32" fmla="*/ 293 w 399"/>
                  <a:gd name="T33" fmla="*/ 154 h 418"/>
                  <a:gd name="T34" fmla="*/ 245 w 399"/>
                  <a:gd name="T35" fmla="*/ 106 h 418"/>
                  <a:gd name="T36" fmla="*/ 245 w 399"/>
                  <a:gd name="T37" fmla="*/ 106 h 418"/>
                  <a:gd name="T38" fmla="*/ 245 w 399"/>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0" y="418"/>
                    </a:moveTo>
                    <a:cubicBezTo>
                      <a:pt x="206" y="418"/>
                      <a:pt x="206" y="418"/>
                      <a:pt x="206" y="418"/>
                    </a:cubicBezTo>
                    <a:cubicBezTo>
                      <a:pt x="270" y="418"/>
                      <a:pt x="322" y="366"/>
                      <a:pt x="322" y="303"/>
                    </a:cubicBezTo>
                    <a:cubicBezTo>
                      <a:pt x="322" y="208"/>
                      <a:pt x="322" y="208"/>
                      <a:pt x="322" y="208"/>
                    </a:cubicBezTo>
                    <a:cubicBezTo>
                      <a:pt x="366" y="195"/>
                      <a:pt x="399" y="155"/>
                      <a:pt x="399" y="106"/>
                    </a:cubicBezTo>
                    <a:cubicBezTo>
                      <a:pt x="399" y="47"/>
                      <a:pt x="351" y="0"/>
                      <a:pt x="293" y="0"/>
                    </a:cubicBezTo>
                    <a:cubicBezTo>
                      <a:pt x="234" y="0"/>
                      <a:pt x="187" y="47"/>
                      <a:pt x="187" y="106"/>
                    </a:cubicBezTo>
                    <a:cubicBezTo>
                      <a:pt x="187" y="154"/>
                      <a:pt x="219" y="195"/>
                      <a:pt x="264" y="208"/>
                    </a:cubicBezTo>
                    <a:cubicBezTo>
                      <a:pt x="264" y="303"/>
                      <a:pt x="264" y="303"/>
                      <a:pt x="264" y="303"/>
                    </a:cubicBezTo>
                    <a:cubicBezTo>
                      <a:pt x="264" y="334"/>
                      <a:pt x="238" y="360"/>
                      <a:pt x="206" y="360"/>
                    </a:cubicBezTo>
                    <a:cubicBezTo>
                      <a:pt x="29" y="360"/>
                      <a:pt x="29" y="360"/>
                      <a:pt x="29" y="360"/>
                    </a:cubicBezTo>
                    <a:cubicBezTo>
                      <a:pt x="13" y="360"/>
                      <a:pt x="0" y="374"/>
                      <a:pt x="0" y="390"/>
                    </a:cubicBezTo>
                    <a:cubicBezTo>
                      <a:pt x="1" y="405"/>
                      <a:pt x="14" y="418"/>
                      <a:pt x="30" y="418"/>
                    </a:cubicBezTo>
                    <a:close/>
                    <a:moveTo>
                      <a:pt x="245" y="106"/>
                    </a:moveTo>
                    <a:cubicBezTo>
                      <a:pt x="245" y="79"/>
                      <a:pt x="266" y="58"/>
                      <a:pt x="293" y="58"/>
                    </a:cubicBezTo>
                    <a:cubicBezTo>
                      <a:pt x="319" y="58"/>
                      <a:pt x="341" y="79"/>
                      <a:pt x="341" y="106"/>
                    </a:cubicBezTo>
                    <a:cubicBezTo>
                      <a:pt x="341" y="133"/>
                      <a:pt x="319" y="154"/>
                      <a:pt x="293" y="154"/>
                    </a:cubicBezTo>
                    <a:cubicBezTo>
                      <a:pt x="266" y="154"/>
                      <a:pt x="245" y="133"/>
                      <a:pt x="245" y="106"/>
                    </a:cubicBezTo>
                    <a:close/>
                    <a:moveTo>
                      <a:pt x="245" y="106"/>
                    </a:moveTo>
                    <a:cubicBezTo>
                      <a:pt x="245" y="106"/>
                      <a:pt x="245" y="106"/>
                      <a:pt x="245" y="106"/>
                    </a:cubicBezTo>
                  </a:path>
                </a:pathLst>
              </a:custGeom>
              <a:grpFill/>
              <a:ln w="9525">
                <a:noFill/>
                <a:round/>
                <a:headEnd/>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35" name="Group 34">
            <a:extLst>
              <a:ext uri="{FF2B5EF4-FFF2-40B4-BE49-F238E27FC236}">
                <a16:creationId xmlns:a16="http://schemas.microsoft.com/office/drawing/2014/main" id="{FCDFE05A-62FF-4624-B578-F2EEE85F49C9}"/>
              </a:ext>
            </a:extLst>
          </p:cNvPr>
          <p:cNvGrpSpPr/>
          <p:nvPr/>
        </p:nvGrpSpPr>
        <p:grpSpPr>
          <a:xfrm>
            <a:off x="3980564" y="3570769"/>
            <a:ext cx="3246629" cy="4179859"/>
            <a:chOff x="2487852" y="1317340"/>
            <a:chExt cx="2029143" cy="2612412"/>
          </a:xfrm>
        </p:grpSpPr>
        <p:sp>
          <p:nvSpPr>
            <p:cNvPr id="5" name="Content Placeholder 2">
              <a:extLst>
                <a:ext uri="{FF2B5EF4-FFF2-40B4-BE49-F238E27FC236}">
                  <a16:creationId xmlns:a16="http://schemas.microsoft.com/office/drawing/2014/main" id="{405006F3-E368-497D-8C98-A3F832E5ACC3}"/>
                </a:ext>
              </a:extLst>
            </p:cNvPr>
            <p:cNvSpPr txBox="1">
              <a:spLocks/>
            </p:cNvSpPr>
            <p:nvPr/>
          </p:nvSpPr>
          <p:spPr>
            <a:xfrm>
              <a:off x="2903537" y="1319993"/>
              <a:ext cx="1613457" cy="36762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Identity</a:t>
              </a: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defTabSz="731502"/>
              <a:endParaRPr lang="en-US" sz="28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2762282B-769C-47C4-BC52-F91E56CDCCC3}"/>
                </a:ext>
              </a:extLst>
            </p:cNvPr>
            <p:cNvSpPr txBox="1">
              <a:spLocks/>
            </p:cNvSpPr>
            <p:nvPr/>
          </p:nvSpPr>
          <p:spPr>
            <a:xfrm>
              <a:off x="2505315" y="1931647"/>
              <a:ext cx="2011680" cy="19981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IAM</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SSO</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Amazon Cloud Directory</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Directory Service</a:t>
              </a:r>
            </a:p>
            <a:p>
              <a:pPr defTabSz="924560">
                <a:spcBef>
                  <a:spcPts val="1920"/>
                </a:spcBef>
              </a:pPr>
              <a:r>
                <a:rPr lang="en-US" sz="1760" dirty="0">
                  <a:latin typeface="Amazon Ember" panose="020B0603020204020204" pitchFamily="34" charset="0"/>
                  <a:ea typeface="Amazon Ember" panose="020B0603020204020204" pitchFamily="34" charset="0"/>
                  <a:cs typeface="Amazon Ember" panose="020B0603020204020204" pitchFamily="34" charset="0"/>
                </a:rPr>
                <a:t>AWS Organizations</a:t>
              </a:r>
            </a:p>
          </p:txBody>
        </p:sp>
        <p:cxnSp>
          <p:nvCxnSpPr>
            <p:cNvPr id="12" name="Straight Connector 11">
              <a:extLst>
                <a:ext uri="{FF2B5EF4-FFF2-40B4-BE49-F238E27FC236}">
                  <a16:creationId xmlns:a16="http://schemas.microsoft.com/office/drawing/2014/main" id="{7DD9EAA0-159E-434F-8A4B-E6D482535CEE}"/>
                </a:ext>
              </a:extLst>
            </p:cNvPr>
            <p:cNvCxnSpPr>
              <a:cxnSpLocks/>
            </p:cNvCxnSpPr>
            <p:nvPr/>
          </p:nvCxnSpPr>
          <p:spPr>
            <a:xfrm>
              <a:off x="2487852" y="1752075"/>
              <a:ext cx="2011680" cy="0"/>
            </a:xfrm>
            <a:prstGeom prst="line">
              <a:avLst/>
            </a:prstGeom>
            <a:noFill/>
            <a:ln w="12700" cap="rnd" cmpd="sng" algn="ctr">
              <a:solidFill>
                <a:schemeClr val="accent6">
                  <a:lumMod val="20000"/>
                  <a:lumOff val="80000"/>
                </a:schemeClr>
              </a:solidFill>
              <a:prstDash val="solid"/>
            </a:ln>
            <a:effectLst/>
          </p:spPr>
        </p:cxnSp>
        <p:grpSp>
          <p:nvGrpSpPr>
            <p:cNvPr id="33" name="Group 32">
              <a:extLst>
                <a:ext uri="{FF2B5EF4-FFF2-40B4-BE49-F238E27FC236}">
                  <a16:creationId xmlns:a16="http://schemas.microsoft.com/office/drawing/2014/main" id="{64951CC8-0053-46DC-95EA-5FC6B5E22981}"/>
                </a:ext>
              </a:extLst>
            </p:cNvPr>
            <p:cNvGrpSpPr/>
            <p:nvPr/>
          </p:nvGrpSpPr>
          <p:grpSpPr>
            <a:xfrm>
              <a:off x="2614613" y="1317340"/>
              <a:ext cx="232497" cy="311319"/>
              <a:chOff x="2561360" y="1105736"/>
              <a:chExt cx="390525" cy="522923"/>
            </a:xfrm>
          </p:grpSpPr>
          <p:sp>
            <p:nvSpPr>
              <p:cNvPr id="31" name="Freeform: Shape 30">
                <a:extLst>
                  <a:ext uri="{FF2B5EF4-FFF2-40B4-BE49-F238E27FC236}">
                    <a16:creationId xmlns:a16="http://schemas.microsoft.com/office/drawing/2014/main" id="{8CD006E5-267D-49A2-A4C5-C6BAFDE0BA11}"/>
                  </a:ext>
                </a:extLst>
              </p:cNvPr>
              <p:cNvSpPr/>
              <p:nvPr/>
            </p:nvSpPr>
            <p:spPr>
              <a:xfrm>
                <a:off x="2561360" y="1314334"/>
                <a:ext cx="390525" cy="314325"/>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32" name="Freeform: Shape 31">
                <a:extLst>
                  <a:ext uri="{FF2B5EF4-FFF2-40B4-BE49-F238E27FC236}">
                    <a16:creationId xmlns:a16="http://schemas.microsoft.com/office/drawing/2014/main" id="{D262AA39-44B8-48B5-ADFD-6B9641F4FE4E}"/>
                  </a:ext>
                </a:extLst>
              </p:cNvPr>
              <p:cNvSpPr/>
              <p:nvPr/>
            </p:nvSpPr>
            <p:spPr>
              <a:xfrm>
                <a:off x="2634712" y="1105736"/>
                <a:ext cx="247650" cy="247650"/>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grpSp>
      <p:sp>
        <p:nvSpPr>
          <p:cNvPr id="38" name="Content Placeholder 2"/>
          <p:cNvSpPr txBox="1">
            <a:spLocks/>
          </p:cNvSpPr>
          <p:nvPr/>
        </p:nvSpPr>
        <p:spPr>
          <a:xfrm>
            <a:off x="465598" y="1995251"/>
            <a:ext cx="14059816" cy="2108507"/>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60"/>
              </a:spcAft>
            </a:pPr>
            <a:r>
              <a:rPr lang="en-US" sz="2560" spc="0" dirty="0"/>
              <a:t>Customers need to have multiple levels of security, identity and access management, encryption, and compliance to secure their data lake</a:t>
            </a:r>
          </a:p>
          <a:p>
            <a:endParaRPr lang="en-US" sz="2560" spc="0" dirty="0"/>
          </a:p>
        </p:txBody>
      </p:sp>
      <p:grpSp>
        <p:nvGrpSpPr>
          <p:cNvPr id="39" name="Graphic 160">
            <a:extLst>
              <a:ext uri="{FF2B5EF4-FFF2-40B4-BE49-F238E27FC236}">
                <a16:creationId xmlns:a16="http://schemas.microsoft.com/office/drawing/2014/main" id="{4F287113-E7C3-435B-A40A-C8214A5DE79B}"/>
              </a:ext>
            </a:extLst>
          </p:cNvPr>
          <p:cNvGrpSpPr/>
          <p:nvPr/>
        </p:nvGrpSpPr>
        <p:grpSpPr>
          <a:xfrm>
            <a:off x="13529444" y="122066"/>
            <a:ext cx="995970" cy="995970"/>
            <a:chOff x="4568072" y="4893920"/>
            <a:chExt cx="643689" cy="643689"/>
          </a:xfrm>
        </p:grpSpPr>
        <p:sp>
          <p:nvSpPr>
            <p:cNvPr id="40" name="Freeform: Shape 39">
              <a:extLst>
                <a:ext uri="{FF2B5EF4-FFF2-40B4-BE49-F238E27FC236}">
                  <a16:creationId xmlns:a16="http://schemas.microsoft.com/office/drawing/2014/main" id="{7638993B-853B-4477-9274-F99E04D2FEE7}"/>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3C40C892-1484-4D6E-A620-EDF849AF7D4C}"/>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5BFEDF67-A3A2-4DF7-9D68-18F94AB1C3B2}"/>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51C68D9C-A2D6-43C4-8055-662DA52669F8}"/>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96F8DDBD-BEFA-49E3-9110-87C75F946243}"/>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30837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picture containing drawing&#10;&#10;Description automatically generated">
            <a:extLst>
              <a:ext uri="{FF2B5EF4-FFF2-40B4-BE49-F238E27FC236}">
                <a16:creationId xmlns:a16="http://schemas.microsoft.com/office/drawing/2014/main" id="{394191BF-93DA-4A4B-85B7-915629A247B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7373126" y="5703095"/>
            <a:ext cx="765856" cy="319106"/>
          </a:xfrm>
          <a:prstGeom prst="rect">
            <a:avLst/>
          </a:prstGeom>
        </p:spPr>
      </p:pic>
      <p:pic>
        <p:nvPicPr>
          <p:cNvPr id="2066" name="Picture 18" descr="Image result for ffiec logo transparent&quot;">
            <a:extLst>
              <a:ext uri="{FF2B5EF4-FFF2-40B4-BE49-F238E27FC236}">
                <a16:creationId xmlns:a16="http://schemas.microsoft.com/office/drawing/2014/main" id="{5AD6533A-ED92-460B-91CB-B7705132CF0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041761" y="4375543"/>
            <a:ext cx="877123" cy="242383"/>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Image result for Cyber Essentials Plus logo&quot;">
            <a:extLst>
              <a:ext uri="{FF2B5EF4-FFF2-40B4-BE49-F238E27FC236}">
                <a16:creationId xmlns:a16="http://schemas.microsoft.com/office/drawing/2014/main" id="{FE458419-326F-4D98-8921-7A514EE89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1655" y="4442757"/>
            <a:ext cx="590705" cy="49904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fisma logo transparent&quot;">
            <a:extLst>
              <a:ext uri="{FF2B5EF4-FFF2-40B4-BE49-F238E27FC236}">
                <a16:creationId xmlns:a16="http://schemas.microsoft.com/office/drawing/2014/main" id="{B02D0972-331A-4775-994E-DB4F12E1EB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2954" y="5612815"/>
            <a:ext cx="785537" cy="43513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fips validated logo transparent&quot;">
            <a:extLst>
              <a:ext uri="{FF2B5EF4-FFF2-40B4-BE49-F238E27FC236}">
                <a16:creationId xmlns:a16="http://schemas.microsoft.com/office/drawing/2014/main" id="{8723A4E7-32F7-499A-B87A-D83A166D2A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390" y="4913396"/>
            <a:ext cx="524788" cy="52478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security and exchange logo transparent&quot;">
            <a:extLst>
              <a:ext uri="{FF2B5EF4-FFF2-40B4-BE49-F238E27FC236}">
                <a16:creationId xmlns:a16="http://schemas.microsoft.com/office/drawing/2014/main" id="{2817B255-F534-4711-900F-6CD9DA2D2E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1223" y="3704446"/>
            <a:ext cx="476440" cy="476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department Educational logo transparent&quot;">
            <a:extLst>
              <a:ext uri="{FF2B5EF4-FFF2-40B4-BE49-F238E27FC236}">
                <a16:creationId xmlns:a16="http://schemas.microsoft.com/office/drawing/2014/main" id="{232CF950-9C39-4678-9CDB-A16267BF5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4606" y="3576088"/>
            <a:ext cx="520537" cy="520537"/>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mage result for nist logo transparent&quot;">
            <a:extLst>
              <a:ext uri="{FF2B5EF4-FFF2-40B4-BE49-F238E27FC236}">
                <a16:creationId xmlns:a16="http://schemas.microsoft.com/office/drawing/2014/main" id="{DD791666-D0BE-4415-AE35-E476AC0FC06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t="31452" b="31452"/>
          <a:stretch/>
        </p:blipFill>
        <p:spPr bwMode="auto">
          <a:xfrm>
            <a:off x="7368274" y="3052205"/>
            <a:ext cx="734516" cy="27248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MPAA white logo transparent&quot;">
            <a:extLst>
              <a:ext uri="{FF2B5EF4-FFF2-40B4-BE49-F238E27FC236}">
                <a16:creationId xmlns:a16="http://schemas.microsoft.com/office/drawing/2014/main" id="{F068CFB2-D230-4FCF-8340-69C9A358E3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3258" y="2302790"/>
            <a:ext cx="695770" cy="37803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K-ISMS logo&quot;">
            <a:extLst>
              <a:ext uri="{FF2B5EF4-FFF2-40B4-BE49-F238E27FC236}">
                <a16:creationId xmlns:a16="http://schemas.microsoft.com/office/drawing/2014/main" id="{D1282B37-B316-49C5-ABD2-DBAF160A08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35000" y="7177980"/>
            <a:ext cx="604100" cy="604098"/>
          </a:xfrm>
          <a:prstGeom prst="ellipse">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irap logo&quot;">
            <a:extLst>
              <a:ext uri="{FF2B5EF4-FFF2-40B4-BE49-F238E27FC236}">
                <a16:creationId xmlns:a16="http://schemas.microsoft.com/office/drawing/2014/main" id="{19C4BB07-9705-43CE-9447-8BDD5C33A3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66253" y="6301287"/>
            <a:ext cx="741594" cy="74159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Hippa white logo transparent&quot;">
            <a:extLst>
              <a:ext uri="{FF2B5EF4-FFF2-40B4-BE49-F238E27FC236}">
                <a16:creationId xmlns:a16="http://schemas.microsoft.com/office/drawing/2014/main" id="{9C6B91C6-0670-44D5-86D9-3138BCE650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2153" y="6969862"/>
            <a:ext cx="716554" cy="384212"/>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Image result for My Number Act logo&quot;">
            <a:extLst>
              <a:ext uri="{FF2B5EF4-FFF2-40B4-BE49-F238E27FC236}">
                <a16:creationId xmlns:a16="http://schemas.microsoft.com/office/drawing/2014/main" id="{F43D154B-5251-4E6B-A894-CADD3C5E429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6476" t="12035" r="36476" b="11965"/>
          <a:stretch/>
        </p:blipFill>
        <p:spPr bwMode="auto">
          <a:xfrm>
            <a:off x="10779399" y="2211603"/>
            <a:ext cx="374275" cy="600944"/>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K-ISMS logo&quot;">
            <a:extLst>
              <a:ext uri="{FF2B5EF4-FFF2-40B4-BE49-F238E27FC236}">
                <a16:creationId xmlns:a16="http://schemas.microsoft.com/office/drawing/2014/main" id="{89C0FD35-6ED3-4AD5-9372-015BA710013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95783" y="1590675"/>
            <a:ext cx="593545" cy="3895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icpa soc logo transparent&quot;">
            <a:extLst>
              <a:ext uri="{FF2B5EF4-FFF2-40B4-BE49-F238E27FC236}">
                <a16:creationId xmlns:a16="http://schemas.microsoft.com/office/drawing/2014/main" id="{11F80627-BE1D-4416-852E-4BB7D3890D0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5589740"/>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ci dss logo&quot;">
            <a:extLst>
              <a:ext uri="{FF2B5EF4-FFF2-40B4-BE49-F238E27FC236}">
                <a16:creationId xmlns:a16="http://schemas.microsoft.com/office/drawing/2014/main" id="{5158F1E9-E4F8-4C8B-9DBF-C9835CA528BD}"/>
              </a:ext>
            </a:extLst>
          </p:cNvPr>
          <p:cNvPicPr>
            <a:picLocks noChangeAspect="1" noChangeArrowheads="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814052" y="5023973"/>
            <a:ext cx="831362" cy="319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cloud security alliance logo&quot;">
            <a:extLst>
              <a:ext uri="{FF2B5EF4-FFF2-40B4-BE49-F238E27FC236}">
                <a16:creationId xmlns:a16="http://schemas.microsoft.com/office/drawing/2014/main" id="{8AFA7E2B-D2A9-48BE-8C78-0EF5BF4AA7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5198" y="1618416"/>
            <a:ext cx="923823" cy="402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2. Most secure infrastructure: certifications</a:t>
            </a:r>
          </a:p>
        </p:txBody>
      </p:sp>
      <p:sp>
        <p:nvSpPr>
          <p:cNvPr id="3" name="TextBox 2">
            <a:extLst>
              <a:ext uri="{FF2B5EF4-FFF2-40B4-BE49-F238E27FC236}">
                <a16:creationId xmlns:a16="http://schemas.microsoft.com/office/drawing/2014/main" id="{0358E1A2-C805-4C4D-8BDC-0E0D0BC3FD5E}"/>
              </a:ext>
            </a:extLst>
          </p:cNvPr>
          <p:cNvSpPr txBox="1"/>
          <p:nvPr/>
        </p:nvSpPr>
        <p:spPr>
          <a:xfrm>
            <a:off x="1890737" y="1485432"/>
            <a:ext cx="1285930"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CSA</a:t>
            </a:r>
            <a:br>
              <a:rPr lang="en-US" sz="1280" dirty="0"/>
            </a:br>
            <a:r>
              <a:rPr lang="en-US" sz="1120" dirty="0">
                <a:latin typeface="Amazon Ember Regular"/>
              </a:rPr>
              <a:t>Cloud Security </a:t>
            </a:r>
            <a:br>
              <a:rPr lang="en-US" sz="1120" dirty="0">
                <a:latin typeface="Amazon Ember Regular"/>
              </a:rPr>
            </a:br>
            <a:r>
              <a:rPr lang="en-US" sz="1120" dirty="0">
                <a:latin typeface="Amazon Ember Regular"/>
              </a:rPr>
              <a:t>Alliance Controls</a:t>
            </a:r>
          </a:p>
        </p:txBody>
      </p:sp>
      <p:sp>
        <p:nvSpPr>
          <p:cNvPr id="4" name="TextBox 3">
            <a:extLst>
              <a:ext uri="{FF2B5EF4-FFF2-40B4-BE49-F238E27FC236}">
                <a16:creationId xmlns:a16="http://schemas.microsoft.com/office/drawing/2014/main" id="{949AFCB7-9A1A-47D3-B12D-F67BB1AAC98D}"/>
              </a:ext>
            </a:extLst>
          </p:cNvPr>
          <p:cNvSpPr txBox="1"/>
          <p:nvPr/>
        </p:nvSpPr>
        <p:spPr>
          <a:xfrm>
            <a:off x="1890737" y="2158836"/>
            <a:ext cx="1162498"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9001</a:t>
            </a:r>
            <a:br>
              <a:rPr lang="en-US" sz="1280" dirty="0"/>
            </a:br>
            <a:r>
              <a:rPr lang="en-US" sz="1120" dirty="0">
                <a:latin typeface="Amazon Ember Regular"/>
              </a:rPr>
              <a:t>Global Quality </a:t>
            </a:r>
            <a:br>
              <a:rPr lang="en-US" sz="1120" dirty="0">
                <a:latin typeface="Amazon Ember Regular"/>
              </a:rPr>
            </a:br>
            <a:r>
              <a:rPr lang="en-US" sz="1120" dirty="0">
                <a:latin typeface="Amazon Ember Regular"/>
              </a:rPr>
              <a:t>Standard</a:t>
            </a:r>
          </a:p>
        </p:txBody>
      </p:sp>
      <p:sp>
        <p:nvSpPr>
          <p:cNvPr id="5" name="TextBox 4">
            <a:extLst>
              <a:ext uri="{FF2B5EF4-FFF2-40B4-BE49-F238E27FC236}">
                <a16:creationId xmlns:a16="http://schemas.microsoft.com/office/drawing/2014/main" id="{07D7EBBF-8C58-4386-8BDF-3053AB5A5D8E}"/>
              </a:ext>
            </a:extLst>
          </p:cNvPr>
          <p:cNvSpPr txBox="1"/>
          <p:nvPr/>
        </p:nvSpPr>
        <p:spPr>
          <a:xfrm>
            <a:off x="1890737" y="2832240"/>
            <a:ext cx="1640194"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27001</a:t>
            </a:r>
            <a:br>
              <a:rPr lang="en-US" sz="1280" dirty="0"/>
            </a:br>
            <a:r>
              <a:rPr lang="en-US" sz="1120" dirty="0">
                <a:latin typeface="Amazon Ember Regular"/>
              </a:rPr>
              <a:t>Security Management </a:t>
            </a:r>
            <a:br>
              <a:rPr lang="en-US" sz="1120" dirty="0">
                <a:latin typeface="Amazon Ember Regular"/>
              </a:rPr>
            </a:br>
            <a:r>
              <a:rPr lang="en-US" sz="1120" dirty="0">
                <a:latin typeface="Amazon Ember Regular"/>
              </a:rPr>
              <a:t>Controls</a:t>
            </a:r>
          </a:p>
        </p:txBody>
      </p:sp>
      <p:sp>
        <p:nvSpPr>
          <p:cNvPr id="6" name="TextBox 5">
            <a:extLst>
              <a:ext uri="{FF2B5EF4-FFF2-40B4-BE49-F238E27FC236}">
                <a16:creationId xmlns:a16="http://schemas.microsoft.com/office/drawing/2014/main" id="{D0326034-A64C-41B3-85B0-FD121E8A05C5}"/>
              </a:ext>
            </a:extLst>
          </p:cNvPr>
          <p:cNvSpPr txBox="1"/>
          <p:nvPr/>
        </p:nvSpPr>
        <p:spPr>
          <a:xfrm>
            <a:off x="1890737" y="3505644"/>
            <a:ext cx="1138453"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27017</a:t>
            </a:r>
            <a:br>
              <a:rPr lang="en-US" sz="1280" dirty="0"/>
            </a:br>
            <a:r>
              <a:rPr lang="en-US" sz="1120" dirty="0">
                <a:latin typeface="Amazon Ember Regular"/>
              </a:rPr>
              <a:t>Cloud Specific </a:t>
            </a:r>
            <a:br>
              <a:rPr lang="en-US" sz="1120" dirty="0">
                <a:latin typeface="Amazon Ember Regular"/>
              </a:rPr>
            </a:br>
            <a:r>
              <a:rPr lang="en-US" sz="1120" dirty="0">
                <a:latin typeface="Amazon Ember Regular"/>
              </a:rPr>
              <a:t>Controls</a:t>
            </a:r>
          </a:p>
        </p:txBody>
      </p:sp>
      <p:sp>
        <p:nvSpPr>
          <p:cNvPr id="7" name="TextBox 6">
            <a:extLst>
              <a:ext uri="{FF2B5EF4-FFF2-40B4-BE49-F238E27FC236}">
                <a16:creationId xmlns:a16="http://schemas.microsoft.com/office/drawing/2014/main" id="{15C1BCEC-9104-4E2C-BB8A-D3F29DD2AB03}"/>
              </a:ext>
            </a:extLst>
          </p:cNvPr>
          <p:cNvSpPr txBox="1"/>
          <p:nvPr/>
        </p:nvSpPr>
        <p:spPr>
          <a:xfrm>
            <a:off x="1890737" y="4179048"/>
            <a:ext cx="1125629"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ISO 27018</a:t>
            </a:r>
            <a:br>
              <a:rPr lang="en-US" sz="1280" dirty="0"/>
            </a:br>
            <a:r>
              <a:rPr lang="en-US" sz="1120" dirty="0">
                <a:latin typeface="Amazon Ember Regular"/>
              </a:rPr>
              <a:t>Personal Data </a:t>
            </a:r>
            <a:br>
              <a:rPr lang="en-US" sz="1120" dirty="0">
                <a:latin typeface="Amazon Ember Regular"/>
              </a:rPr>
            </a:br>
            <a:r>
              <a:rPr lang="en-US" sz="1120" dirty="0">
                <a:latin typeface="Amazon Ember Regular"/>
              </a:rPr>
              <a:t>Protection</a:t>
            </a:r>
          </a:p>
        </p:txBody>
      </p:sp>
      <p:sp>
        <p:nvSpPr>
          <p:cNvPr id="8" name="TextBox 7">
            <a:extLst>
              <a:ext uri="{FF2B5EF4-FFF2-40B4-BE49-F238E27FC236}">
                <a16:creationId xmlns:a16="http://schemas.microsoft.com/office/drawing/2014/main" id="{0799F281-A6CF-41B8-9C59-D94C23A5AA5D}"/>
              </a:ext>
            </a:extLst>
          </p:cNvPr>
          <p:cNvSpPr txBox="1"/>
          <p:nvPr/>
        </p:nvSpPr>
        <p:spPr>
          <a:xfrm>
            <a:off x="1890737" y="4852450"/>
            <a:ext cx="1382109"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PCI DSS Level 1</a:t>
            </a:r>
            <a:br>
              <a:rPr lang="en-US" sz="1280" dirty="0"/>
            </a:br>
            <a:r>
              <a:rPr lang="en-US" sz="1120" dirty="0">
                <a:latin typeface="Amazon Ember Regular"/>
              </a:rPr>
              <a:t>Payment Card </a:t>
            </a:r>
            <a:br>
              <a:rPr lang="en-US" sz="1120" dirty="0">
                <a:latin typeface="Amazon Ember Regular"/>
              </a:rPr>
            </a:br>
            <a:r>
              <a:rPr lang="en-US" sz="1120" dirty="0">
                <a:latin typeface="Amazon Ember Regular"/>
              </a:rPr>
              <a:t>Standards</a:t>
            </a:r>
          </a:p>
        </p:txBody>
      </p:sp>
      <p:sp>
        <p:nvSpPr>
          <p:cNvPr id="9" name="TextBox 8">
            <a:extLst>
              <a:ext uri="{FF2B5EF4-FFF2-40B4-BE49-F238E27FC236}">
                <a16:creationId xmlns:a16="http://schemas.microsoft.com/office/drawing/2014/main" id="{481BBFB0-9FE3-4253-AAC7-7B0FEC30A45B}"/>
              </a:ext>
            </a:extLst>
          </p:cNvPr>
          <p:cNvSpPr txBox="1"/>
          <p:nvPr/>
        </p:nvSpPr>
        <p:spPr>
          <a:xfrm>
            <a:off x="1890737" y="5525853"/>
            <a:ext cx="1160895"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SOC 1</a:t>
            </a:r>
          </a:p>
          <a:p>
            <a:r>
              <a:rPr lang="en-US" sz="1120" dirty="0">
                <a:latin typeface="Amazon Ember Regular"/>
              </a:rPr>
              <a:t>Audit Controls </a:t>
            </a:r>
            <a:br>
              <a:rPr lang="en-US" sz="1120" dirty="0">
                <a:latin typeface="Amazon Ember Regular"/>
              </a:rPr>
            </a:br>
            <a:r>
              <a:rPr lang="en-US" sz="1120" dirty="0">
                <a:latin typeface="Amazon Ember Regular"/>
              </a:rPr>
              <a:t>Report</a:t>
            </a:r>
          </a:p>
        </p:txBody>
      </p:sp>
      <p:sp>
        <p:nvSpPr>
          <p:cNvPr id="10" name="TextBox 9">
            <a:extLst>
              <a:ext uri="{FF2B5EF4-FFF2-40B4-BE49-F238E27FC236}">
                <a16:creationId xmlns:a16="http://schemas.microsoft.com/office/drawing/2014/main" id="{619D77AE-4151-459C-BE9D-FCF45A5DA867}"/>
              </a:ext>
            </a:extLst>
          </p:cNvPr>
          <p:cNvSpPr txBox="1"/>
          <p:nvPr/>
        </p:nvSpPr>
        <p:spPr>
          <a:xfrm>
            <a:off x="1890737" y="6199257"/>
            <a:ext cx="1720341" cy="634020"/>
          </a:xfrm>
          <a:prstGeom prst="rect">
            <a:avLst/>
          </a:prstGeom>
          <a:noFill/>
        </p:spPr>
        <p:txBody>
          <a:bodyPr wrap="none" rtlCol="0" anchor="ctr" anchorCtr="0">
            <a:spAutoFit/>
          </a:bodyPr>
          <a:lstStyle/>
          <a:p>
            <a:r>
              <a:rPr lang="en-US" sz="1280" b="1" dirty="0">
                <a:latin typeface="Amazon Ember Regular"/>
                <a:ea typeface="Amazon Ember Heavy" panose="020B0803020204020204" pitchFamily="34" charset="0"/>
                <a:cs typeface="Amazon Ember Heavy" panose="020B0803020204020204" pitchFamily="34" charset="0"/>
              </a:rPr>
              <a:t>SOC 2</a:t>
            </a:r>
          </a:p>
          <a:p>
            <a:r>
              <a:rPr lang="en-US" sz="1120" dirty="0">
                <a:latin typeface="Amazon Ember Regular"/>
              </a:rPr>
              <a:t>Security, Availability, &amp; </a:t>
            </a:r>
            <a:br>
              <a:rPr lang="en-US" sz="1280" dirty="0">
                <a:latin typeface="Amazon Ember Regular"/>
              </a:rPr>
            </a:br>
            <a:r>
              <a:rPr lang="en-US" sz="1120" dirty="0">
                <a:latin typeface="Amazon Ember Regular"/>
              </a:rPr>
              <a:t>Confidentiality Report</a:t>
            </a:r>
          </a:p>
        </p:txBody>
      </p:sp>
      <p:sp>
        <p:nvSpPr>
          <p:cNvPr id="11" name="TextBox 10">
            <a:extLst>
              <a:ext uri="{FF2B5EF4-FFF2-40B4-BE49-F238E27FC236}">
                <a16:creationId xmlns:a16="http://schemas.microsoft.com/office/drawing/2014/main" id="{B0727952-2FD0-401A-8516-464D5A291F0B}"/>
              </a:ext>
            </a:extLst>
          </p:cNvPr>
          <p:cNvSpPr txBox="1"/>
          <p:nvPr/>
        </p:nvSpPr>
        <p:spPr>
          <a:xfrm>
            <a:off x="1890737" y="6872658"/>
            <a:ext cx="1313181" cy="634020"/>
          </a:xfrm>
          <a:prstGeom prst="rect">
            <a:avLst/>
          </a:prstGeom>
          <a:noFill/>
        </p:spPr>
        <p:txBody>
          <a:bodyPr wrap="none" rtlCol="0" anchor="ctr" anchorCtr="0">
            <a:spAutoFit/>
          </a:bodyPr>
          <a:lstStyle/>
          <a:p>
            <a:r>
              <a:rPr lang="en-US" sz="1280" b="1">
                <a:latin typeface="Amazon Ember Regular"/>
                <a:ea typeface="Amazon Ember Heavy" panose="020B0803020204020204" pitchFamily="34" charset="0"/>
                <a:cs typeface="Amazon Ember Heavy" panose="020B0803020204020204" pitchFamily="34" charset="0"/>
              </a:rPr>
              <a:t>SOC 3</a:t>
            </a:r>
          </a:p>
          <a:p>
            <a:r>
              <a:rPr lang="en-US" sz="1120">
                <a:latin typeface="Amazon Ember Regular"/>
              </a:rPr>
              <a:t>General Controls </a:t>
            </a:r>
            <a:br>
              <a:rPr lang="en-US" sz="1120">
                <a:latin typeface="Amazon Ember Regular"/>
              </a:rPr>
            </a:br>
            <a:r>
              <a:rPr lang="en-US" sz="1120">
                <a:latin typeface="Amazon Ember Regular"/>
              </a:rPr>
              <a:t>Report</a:t>
            </a:r>
            <a:endParaRPr lang="en-US" sz="1120" dirty="0">
              <a:latin typeface="Amazon Ember Regular"/>
            </a:endParaRPr>
          </a:p>
        </p:txBody>
      </p:sp>
      <p:sp>
        <p:nvSpPr>
          <p:cNvPr id="13" name="TextBox 12">
            <a:extLst>
              <a:ext uri="{FF2B5EF4-FFF2-40B4-BE49-F238E27FC236}">
                <a16:creationId xmlns:a16="http://schemas.microsoft.com/office/drawing/2014/main" id="{5A95CDB9-71B2-4CB6-B98A-98D16A9AD66A}"/>
              </a:ext>
            </a:extLst>
          </p:cNvPr>
          <p:cNvSpPr txBox="1"/>
          <p:nvPr/>
        </p:nvSpPr>
        <p:spPr>
          <a:xfrm>
            <a:off x="748518" y="1132405"/>
            <a:ext cx="848309"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Global</a:t>
            </a:r>
          </a:p>
        </p:txBody>
      </p:sp>
      <p:cxnSp>
        <p:nvCxnSpPr>
          <p:cNvPr id="14" name="Straight Connector 13">
            <a:extLst>
              <a:ext uri="{FF2B5EF4-FFF2-40B4-BE49-F238E27FC236}">
                <a16:creationId xmlns:a16="http://schemas.microsoft.com/office/drawing/2014/main" id="{8179DAAF-08FE-4D5E-977F-593993ADB4ED}"/>
              </a:ext>
            </a:extLst>
          </p:cNvPr>
          <p:cNvCxnSpPr>
            <a:cxnSpLocks/>
          </p:cNvCxnSpPr>
          <p:nvPr/>
        </p:nvCxnSpPr>
        <p:spPr>
          <a:xfrm>
            <a:off x="707676" y="2139143"/>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5BBFEBE-21D5-49D6-A290-9F2E0EDAA928}"/>
              </a:ext>
            </a:extLst>
          </p:cNvPr>
          <p:cNvCxnSpPr>
            <a:cxnSpLocks/>
          </p:cNvCxnSpPr>
          <p:nvPr/>
        </p:nvCxnSpPr>
        <p:spPr>
          <a:xfrm>
            <a:off x="707676" y="281254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EA901BC-B92C-457C-8594-1A9EDE37B799}"/>
              </a:ext>
            </a:extLst>
          </p:cNvPr>
          <p:cNvCxnSpPr>
            <a:cxnSpLocks/>
          </p:cNvCxnSpPr>
          <p:nvPr/>
        </p:nvCxnSpPr>
        <p:spPr>
          <a:xfrm>
            <a:off x="707676" y="3485951"/>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D6F2059-4238-440A-B632-F0EB30A3A7B9}"/>
              </a:ext>
            </a:extLst>
          </p:cNvPr>
          <p:cNvCxnSpPr>
            <a:cxnSpLocks/>
          </p:cNvCxnSpPr>
          <p:nvPr/>
        </p:nvCxnSpPr>
        <p:spPr>
          <a:xfrm>
            <a:off x="707676" y="4159355"/>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47ACDD-4ECC-4F14-92F1-E2109AD80096}"/>
              </a:ext>
            </a:extLst>
          </p:cNvPr>
          <p:cNvCxnSpPr>
            <a:cxnSpLocks/>
          </p:cNvCxnSpPr>
          <p:nvPr/>
        </p:nvCxnSpPr>
        <p:spPr>
          <a:xfrm>
            <a:off x="707676" y="483275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2BAE199-B776-4B0D-9FD3-71AF83B46BDF}"/>
              </a:ext>
            </a:extLst>
          </p:cNvPr>
          <p:cNvCxnSpPr>
            <a:cxnSpLocks/>
          </p:cNvCxnSpPr>
          <p:nvPr/>
        </p:nvCxnSpPr>
        <p:spPr>
          <a:xfrm>
            <a:off x="707676" y="5506161"/>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E0E463F-9B07-4B13-9929-9A637B47E6D4}"/>
              </a:ext>
            </a:extLst>
          </p:cNvPr>
          <p:cNvCxnSpPr>
            <a:cxnSpLocks/>
          </p:cNvCxnSpPr>
          <p:nvPr/>
        </p:nvCxnSpPr>
        <p:spPr>
          <a:xfrm>
            <a:off x="707676" y="6179564"/>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2351C9B-E776-4E66-968A-348A7EC003C2}"/>
              </a:ext>
            </a:extLst>
          </p:cNvPr>
          <p:cNvCxnSpPr>
            <a:cxnSpLocks/>
          </p:cNvCxnSpPr>
          <p:nvPr/>
        </p:nvCxnSpPr>
        <p:spPr>
          <a:xfrm>
            <a:off x="707676" y="6852967"/>
            <a:ext cx="3186683"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EC71D55-01E2-4790-97F1-FB4C510F88F5}"/>
              </a:ext>
            </a:extLst>
          </p:cNvPr>
          <p:cNvCxnSpPr>
            <a:cxnSpLocks/>
          </p:cNvCxnSpPr>
          <p:nvPr/>
        </p:nvCxnSpPr>
        <p:spPr>
          <a:xfrm>
            <a:off x="3966229" y="2139143"/>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DCA6EA8-DF01-47E8-ADE4-3236C2A0AC1C}"/>
              </a:ext>
            </a:extLst>
          </p:cNvPr>
          <p:cNvCxnSpPr>
            <a:cxnSpLocks/>
          </p:cNvCxnSpPr>
          <p:nvPr/>
        </p:nvCxnSpPr>
        <p:spPr>
          <a:xfrm>
            <a:off x="3966229" y="281254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70644F-A125-445B-AA74-4550FA288A2E}"/>
              </a:ext>
            </a:extLst>
          </p:cNvPr>
          <p:cNvCxnSpPr>
            <a:cxnSpLocks/>
          </p:cNvCxnSpPr>
          <p:nvPr/>
        </p:nvCxnSpPr>
        <p:spPr>
          <a:xfrm>
            <a:off x="3966229" y="3485951"/>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F055A01-AD3C-4432-BC08-F58C151AD42F}"/>
              </a:ext>
            </a:extLst>
          </p:cNvPr>
          <p:cNvCxnSpPr>
            <a:cxnSpLocks/>
          </p:cNvCxnSpPr>
          <p:nvPr/>
        </p:nvCxnSpPr>
        <p:spPr>
          <a:xfrm>
            <a:off x="3966229" y="4159355"/>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277DA4D-579B-4C40-8FA5-6706E353BBC1}"/>
              </a:ext>
            </a:extLst>
          </p:cNvPr>
          <p:cNvCxnSpPr>
            <a:cxnSpLocks/>
          </p:cNvCxnSpPr>
          <p:nvPr/>
        </p:nvCxnSpPr>
        <p:spPr>
          <a:xfrm>
            <a:off x="3966229" y="483275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AF73E52-9324-4ABB-816F-58069760C259}"/>
              </a:ext>
            </a:extLst>
          </p:cNvPr>
          <p:cNvCxnSpPr>
            <a:cxnSpLocks/>
          </p:cNvCxnSpPr>
          <p:nvPr/>
        </p:nvCxnSpPr>
        <p:spPr>
          <a:xfrm>
            <a:off x="3966229" y="5506161"/>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705CA88-CC76-40DB-B526-8D1D8FF3A389}"/>
              </a:ext>
            </a:extLst>
          </p:cNvPr>
          <p:cNvCxnSpPr>
            <a:cxnSpLocks/>
          </p:cNvCxnSpPr>
          <p:nvPr/>
        </p:nvCxnSpPr>
        <p:spPr>
          <a:xfrm>
            <a:off x="3966229" y="6179564"/>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F6AC540-313C-4FC8-A61E-A6AB609AE1FA}"/>
              </a:ext>
            </a:extLst>
          </p:cNvPr>
          <p:cNvCxnSpPr>
            <a:cxnSpLocks/>
          </p:cNvCxnSpPr>
          <p:nvPr/>
        </p:nvCxnSpPr>
        <p:spPr>
          <a:xfrm>
            <a:off x="3966229" y="6852967"/>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474B72BC-4C49-4BF2-AA43-BB875AB9FCAE}"/>
              </a:ext>
            </a:extLst>
          </p:cNvPr>
          <p:cNvSpPr txBox="1"/>
          <p:nvPr/>
        </p:nvSpPr>
        <p:spPr>
          <a:xfrm>
            <a:off x="3952200" y="1132405"/>
            <a:ext cx="152798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United States</a:t>
            </a:r>
          </a:p>
        </p:txBody>
      </p:sp>
      <p:sp>
        <p:nvSpPr>
          <p:cNvPr id="31" name="TextBox 30">
            <a:extLst>
              <a:ext uri="{FF2B5EF4-FFF2-40B4-BE49-F238E27FC236}">
                <a16:creationId xmlns:a16="http://schemas.microsoft.com/office/drawing/2014/main" id="{191B5EB6-274A-42DB-90E4-5BFFFFCEC71D}"/>
              </a:ext>
            </a:extLst>
          </p:cNvPr>
          <p:cNvSpPr txBox="1"/>
          <p:nvPr/>
        </p:nvSpPr>
        <p:spPr>
          <a:xfrm>
            <a:off x="4987551" y="1457732"/>
            <a:ext cx="1523173"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CJIS</a:t>
            </a:r>
            <a:br>
              <a:rPr lang="en-US" sz="1280" dirty="0"/>
            </a:br>
            <a:r>
              <a:rPr lang="en-US" sz="1120" dirty="0">
                <a:latin typeface="Amazon Ember Regular"/>
              </a:rPr>
              <a:t>Criminal Justice </a:t>
            </a:r>
            <a:br>
              <a:rPr lang="en-US" sz="1120" dirty="0">
                <a:latin typeface="Amazon Ember Regular"/>
              </a:rPr>
            </a:br>
            <a:r>
              <a:rPr lang="en-US" sz="1120" dirty="0">
                <a:latin typeface="Amazon Ember Regular"/>
              </a:rPr>
              <a:t>Information Services</a:t>
            </a:r>
          </a:p>
        </p:txBody>
      </p:sp>
      <p:sp>
        <p:nvSpPr>
          <p:cNvPr id="32" name="TextBox 31">
            <a:extLst>
              <a:ext uri="{FF2B5EF4-FFF2-40B4-BE49-F238E27FC236}">
                <a16:creationId xmlns:a16="http://schemas.microsoft.com/office/drawing/2014/main" id="{50067D71-813A-4CFA-843B-84FBE4D4D3AE}"/>
              </a:ext>
            </a:extLst>
          </p:cNvPr>
          <p:cNvSpPr txBox="1"/>
          <p:nvPr/>
        </p:nvSpPr>
        <p:spPr>
          <a:xfrm>
            <a:off x="4987551" y="2131135"/>
            <a:ext cx="878767"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DoD SRG</a:t>
            </a:r>
            <a:br>
              <a:rPr lang="en-US" sz="1280" dirty="0"/>
            </a:br>
            <a:r>
              <a:rPr lang="en-US" sz="1120" dirty="0">
                <a:latin typeface="Amazon Ember Regular"/>
              </a:rPr>
              <a:t>DoD Data </a:t>
            </a:r>
            <a:br>
              <a:rPr lang="en-US" sz="1120" dirty="0">
                <a:latin typeface="Amazon Ember Regular"/>
              </a:rPr>
            </a:br>
            <a:r>
              <a:rPr lang="en-US" sz="1120" dirty="0">
                <a:latin typeface="Amazon Ember Regular"/>
              </a:rPr>
              <a:t>Processing</a:t>
            </a:r>
          </a:p>
        </p:txBody>
      </p:sp>
      <p:sp>
        <p:nvSpPr>
          <p:cNvPr id="33" name="TextBox 32">
            <a:extLst>
              <a:ext uri="{FF2B5EF4-FFF2-40B4-BE49-F238E27FC236}">
                <a16:creationId xmlns:a16="http://schemas.microsoft.com/office/drawing/2014/main" id="{C6D20B61-5276-4DC7-93EC-E8309D7381B6}"/>
              </a:ext>
            </a:extLst>
          </p:cNvPr>
          <p:cNvSpPr txBox="1"/>
          <p:nvPr/>
        </p:nvSpPr>
        <p:spPr>
          <a:xfrm>
            <a:off x="4987551" y="2804539"/>
            <a:ext cx="1375698"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FedRAMP</a:t>
            </a:r>
            <a:br>
              <a:rPr lang="en-US" sz="1280" dirty="0"/>
            </a:br>
            <a:r>
              <a:rPr lang="en-US" sz="1120" dirty="0">
                <a:latin typeface="Amazon Ember Regular"/>
              </a:rPr>
              <a:t>Government Data </a:t>
            </a:r>
            <a:br>
              <a:rPr lang="en-US" sz="1120" dirty="0">
                <a:latin typeface="Amazon Ember Regular"/>
              </a:rPr>
            </a:br>
            <a:r>
              <a:rPr lang="en-US" sz="1120" dirty="0">
                <a:latin typeface="Amazon Ember Regular"/>
              </a:rPr>
              <a:t>Standards</a:t>
            </a:r>
          </a:p>
        </p:txBody>
      </p:sp>
      <p:sp>
        <p:nvSpPr>
          <p:cNvPr id="34" name="TextBox 33">
            <a:extLst>
              <a:ext uri="{FF2B5EF4-FFF2-40B4-BE49-F238E27FC236}">
                <a16:creationId xmlns:a16="http://schemas.microsoft.com/office/drawing/2014/main" id="{7116FB29-69EC-41D8-A891-D1DB54286117}"/>
              </a:ext>
            </a:extLst>
          </p:cNvPr>
          <p:cNvSpPr txBox="1"/>
          <p:nvPr/>
        </p:nvSpPr>
        <p:spPr>
          <a:xfrm>
            <a:off x="4987551" y="3477943"/>
            <a:ext cx="987771"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FERPA</a:t>
            </a:r>
            <a:br>
              <a:rPr lang="en-US" sz="1280" dirty="0"/>
            </a:br>
            <a:r>
              <a:rPr lang="en-US" sz="1120" dirty="0">
                <a:latin typeface="Amazon Ember Regular"/>
              </a:rPr>
              <a:t>Educational </a:t>
            </a:r>
            <a:br>
              <a:rPr lang="en-US" sz="1120" dirty="0">
                <a:latin typeface="Amazon Ember Regular"/>
              </a:rPr>
            </a:br>
            <a:r>
              <a:rPr lang="en-US" sz="1120" dirty="0">
                <a:latin typeface="Amazon Ember Regular"/>
              </a:rPr>
              <a:t>Privacy Act</a:t>
            </a:r>
          </a:p>
        </p:txBody>
      </p:sp>
      <p:sp>
        <p:nvSpPr>
          <p:cNvPr id="35" name="TextBox 34">
            <a:extLst>
              <a:ext uri="{FF2B5EF4-FFF2-40B4-BE49-F238E27FC236}">
                <a16:creationId xmlns:a16="http://schemas.microsoft.com/office/drawing/2014/main" id="{31F3118E-04AD-4773-AEAC-C65867DF5A14}"/>
              </a:ext>
            </a:extLst>
          </p:cNvPr>
          <p:cNvSpPr txBox="1"/>
          <p:nvPr/>
        </p:nvSpPr>
        <p:spPr>
          <a:xfrm>
            <a:off x="4987551" y="4824749"/>
            <a:ext cx="1595309"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FIPS</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Government Security </a:t>
            </a:r>
            <a:br>
              <a:rPr lang="en-US" sz="1120" dirty="0">
                <a:latin typeface="Amazon Ember Regular"/>
              </a:rPr>
            </a:br>
            <a:r>
              <a:rPr lang="en-US" sz="1120" dirty="0">
                <a:latin typeface="Amazon Ember Regular"/>
              </a:rPr>
              <a:t>Standards</a:t>
            </a:r>
          </a:p>
        </p:txBody>
      </p:sp>
      <p:sp>
        <p:nvSpPr>
          <p:cNvPr id="36" name="TextBox 35">
            <a:extLst>
              <a:ext uri="{FF2B5EF4-FFF2-40B4-BE49-F238E27FC236}">
                <a16:creationId xmlns:a16="http://schemas.microsoft.com/office/drawing/2014/main" id="{2F9E26C1-C1B1-4083-9268-9674C564D73F}"/>
              </a:ext>
            </a:extLst>
          </p:cNvPr>
          <p:cNvSpPr txBox="1"/>
          <p:nvPr/>
        </p:nvSpPr>
        <p:spPr>
          <a:xfrm>
            <a:off x="4987551" y="5498153"/>
            <a:ext cx="1640194"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FISMA</a:t>
            </a:r>
          </a:p>
          <a:p>
            <a:r>
              <a:rPr lang="en-US" sz="1120" dirty="0">
                <a:latin typeface="Amazon Ember Regular"/>
              </a:rPr>
              <a:t>Federal Information </a:t>
            </a:r>
            <a:br>
              <a:rPr lang="en-US" sz="1120" dirty="0">
                <a:latin typeface="Amazon Ember Regular"/>
              </a:rPr>
            </a:br>
            <a:r>
              <a:rPr lang="en-US" sz="1120" dirty="0">
                <a:latin typeface="Amazon Ember Regular"/>
              </a:rPr>
              <a:t>Security Management </a:t>
            </a:r>
          </a:p>
        </p:txBody>
      </p:sp>
      <p:sp>
        <p:nvSpPr>
          <p:cNvPr id="37" name="TextBox 36">
            <a:extLst>
              <a:ext uri="{FF2B5EF4-FFF2-40B4-BE49-F238E27FC236}">
                <a16:creationId xmlns:a16="http://schemas.microsoft.com/office/drawing/2014/main" id="{F76F6B5F-75E1-46DA-95A1-8350D3CB23FD}"/>
              </a:ext>
            </a:extLst>
          </p:cNvPr>
          <p:cNvSpPr txBox="1"/>
          <p:nvPr/>
        </p:nvSpPr>
        <p:spPr>
          <a:xfrm>
            <a:off x="4987551" y="6171555"/>
            <a:ext cx="1417376" cy="634020"/>
          </a:xfrm>
          <a:prstGeom prst="rect">
            <a:avLst/>
          </a:prstGeom>
          <a:noFill/>
        </p:spPr>
        <p:txBody>
          <a:bodyPr wrap="none" rtlCol="0">
            <a:spAutoFit/>
          </a:bodyPr>
          <a:lstStyle/>
          <a:p>
            <a:r>
              <a:rPr lang="en-US" sz="1280" b="1" dirty="0" err="1">
                <a:latin typeface="Amazon Ember Regular"/>
                <a:ea typeface="Amazon Ember Heavy" panose="020B0803020204020204" pitchFamily="34" charset="0"/>
                <a:cs typeface="Amazon Ember Heavy" panose="020B0803020204020204" pitchFamily="34" charset="0"/>
              </a:rPr>
              <a:t>GxP</a:t>
            </a:r>
            <a:endParaRPr lang="en-US" sz="1280" b="1" dirty="0">
              <a:latin typeface="Amazon Ember Regular"/>
              <a:ea typeface="Amazon Ember Heavy" panose="020B0803020204020204" pitchFamily="34" charset="0"/>
              <a:cs typeface="Amazon Ember Heavy" panose="020B0803020204020204" pitchFamily="34" charset="0"/>
            </a:endParaRPr>
          </a:p>
          <a:p>
            <a:r>
              <a:rPr lang="en-US" sz="1120" dirty="0">
                <a:latin typeface="Amazon Ember Regular"/>
              </a:rPr>
              <a:t>Quality Guidelines </a:t>
            </a:r>
            <a:br>
              <a:rPr lang="en-US" sz="1120" dirty="0">
                <a:latin typeface="Amazon Ember Regular"/>
              </a:rPr>
            </a:br>
            <a:r>
              <a:rPr lang="en-US" sz="1120" dirty="0">
                <a:latin typeface="Amazon Ember Regular"/>
              </a:rPr>
              <a:t>and Regulations</a:t>
            </a:r>
          </a:p>
        </p:txBody>
      </p:sp>
      <p:sp>
        <p:nvSpPr>
          <p:cNvPr id="38" name="TextBox 37">
            <a:extLst>
              <a:ext uri="{FF2B5EF4-FFF2-40B4-BE49-F238E27FC236}">
                <a16:creationId xmlns:a16="http://schemas.microsoft.com/office/drawing/2014/main" id="{D4292C37-A020-4305-9A5A-AE8D30EA6776}"/>
              </a:ext>
            </a:extLst>
          </p:cNvPr>
          <p:cNvSpPr txBox="1"/>
          <p:nvPr/>
        </p:nvSpPr>
        <p:spPr>
          <a:xfrm>
            <a:off x="4987551" y="4151345"/>
            <a:ext cx="1574469"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ISO FFIEC</a:t>
            </a:r>
            <a:br>
              <a:rPr lang="en-US" sz="1280" dirty="0"/>
            </a:br>
            <a:r>
              <a:rPr lang="en-US" sz="1120" dirty="0">
                <a:latin typeface="Amazon Ember Regular"/>
              </a:rPr>
              <a:t>Financial Institutions </a:t>
            </a:r>
            <a:br>
              <a:rPr lang="en-US" sz="1120" dirty="0">
                <a:latin typeface="Amazon Ember Regular"/>
              </a:rPr>
            </a:br>
            <a:r>
              <a:rPr lang="en-US" sz="1120" dirty="0">
                <a:latin typeface="Amazon Ember Regular"/>
              </a:rPr>
              <a:t>Regulation</a:t>
            </a:r>
          </a:p>
        </p:txBody>
      </p:sp>
      <p:sp>
        <p:nvSpPr>
          <p:cNvPr id="39" name="TextBox 38">
            <a:extLst>
              <a:ext uri="{FF2B5EF4-FFF2-40B4-BE49-F238E27FC236}">
                <a16:creationId xmlns:a16="http://schemas.microsoft.com/office/drawing/2014/main" id="{D40B29B5-61B3-4607-AC3B-A800B47F9028}"/>
              </a:ext>
            </a:extLst>
          </p:cNvPr>
          <p:cNvSpPr txBox="1"/>
          <p:nvPr/>
        </p:nvSpPr>
        <p:spPr>
          <a:xfrm>
            <a:off x="4987551" y="6844957"/>
            <a:ext cx="1326005"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HIPPA</a:t>
            </a:r>
          </a:p>
          <a:p>
            <a:r>
              <a:rPr lang="en-US" sz="1120" dirty="0">
                <a:latin typeface="Amazon Ember Regular"/>
              </a:rPr>
              <a:t>Protected Health </a:t>
            </a:r>
            <a:br>
              <a:rPr lang="en-US" sz="1120" dirty="0">
                <a:latin typeface="Amazon Ember Regular"/>
              </a:rPr>
            </a:br>
            <a:r>
              <a:rPr lang="en-US" sz="1120" dirty="0">
                <a:latin typeface="Amazon Ember Regular"/>
              </a:rPr>
              <a:t>Information</a:t>
            </a:r>
          </a:p>
        </p:txBody>
      </p:sp>
      <p:sp>
        <p:nvSpPr>
          <p:cNvPr id="41" name="TextBox 40">
            <a:extLst>
              <a:ext uri="{FF2B5EF4-FFF2-40B4-BE49-F238E27FC236}">
                <a16:creationId xmlns:a16="http://schemas.microsoft.com/office/drawing/2014/main" id="{C3742D65-A534-449F-BF2B-F3C8F9586A91}"/>
              </a:ext>
            </a:extLst>
          </p:cNvPr>
          <p:cNvSpPr txBox="1"/>
          <p:nvPr/>
        </p:nvSpPr>
        <p:spPr>
          <a:xfrm>
            <a:off x="8294313" y="1434858"/>
            <a:ext cx="1524813" cy="634020"/>
          </a:xfrm>
          <a:prstGeom prst="rect">
            <a:avLst/>
          </a:prstGeom>
          <a:noFill/>
        </p:spPr>
        <p:txBody>
          <a:bodyPr wrap="squar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ITAR</a:t>
            </a:r>
          </a:p>
          <a:p>
            <a:r>
              <a:rPr lang="en-US" sz="1120" dirty="0">
                <a:latin typeface="Amazon Ember Regular"/>
              </a:rPr>
              <a:t>International Arms </a:t>
            </a:r>
            <a:br>
              <a:rPr lang="en-US" sz="1120" dirty="0">
                <a:latin typeface="Amazon Ember Regular"/>
              </a:rPr>
            </a:br>
            <a:r>
              <a:rPr lang="en-US" sz="1120" dirty="0">
                <a:latin typeface="Amazon Ember Regular"/>
              </a:rPr>
              <a:t>Regulations</a:t>
            </a:r>
          </a:p>
        </p:txBody>
      </p:sp>
      <p:sp>
        <p:nvSpPr>
          <p:cNvPr id="42" name="TextBox 41">
            <a:extLst>
              <a:ext uri="{FF2B5EF4-FFF2-40B4-BE49-F238E27FC236}">
                <a16:creationId xmlns:a16="http://schemas.microsoft.com/office/drawing/2014/main" id="{3A0D1CEA-FB00-4869-ACF2-346DEA53B5E1}"/>
              </a:ext>
            </a:extLst>
          </p:cNvPr>
          <p:cNvSpPr txBox="1"/>
          <p:nvPr/>
        </p:nvSpPr>
        <p:spPr>
          <a:xfrm>
            <a:off x="8264341" y="2136265"/>
            <a:ext cx="1284327"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MPAA</a:t>
            </a:r>
          </a:p>
          <a:p>
            <a:r>
              <a:rPr lang="en-US" sz="1120" dirty="0">
                <a:latin typeface="Amazon Ember Regular"/>
              </a:rPr>
              <a:t>Protected Media </a:t>
            </a:r>
            <a:br>
              <a:rPr lang="en-US" sz="1120" dirty="0">
                <a:latin typeface="Amazon Ember Regular"/>
              </a:rPr>
            </a:br>
            <a:r>
              <a:rPr lang="en-US" sz="1120" dirty="0">
                <a:latin typeface="Amazon Ember Regular"/>
              </a:rPr>
              <a:t>Content</a:t>
            </a:r>
          </a:p>
        </p:txBody>
      </p:sp>
      <p:sp>
        <p:nvSpPr>
          <p:cNvPr id="43" name="TextBox 42">
            <a:extLst>
              <a:ext uri="{FF2B5EF4-FFF2-40B4-BE49-F238E27FC236}">
                <a16:creationId xmlns:a16="http://schemas.microsoft.com/office/drawing/2014/main" id="{82DE3582-5C3A-4F98-B128-DAB5ECD1550D}"/>
              </a:ext>
            </a:extLst>
          </p:cNvPr>
          <p:cNvSpPr txBox="1"/>
          <p:nvPr/>
        </p:nvSpPr>
        <p:spPr>
          <a:xfrm>
            <a:off x="8264341" y="2871435"/>
            <a:ext cx="1919116"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NIST</a:t>
            </a:r>
          </a:p>
          <a:p>
            <a:r>
              <a:rPr lang="en-US" sz="1120" dirty="0">
                <a:latin typeface="Amazon Ember Regular"/>
              </a:rPr>
              <a:t>National Institute of </a:t>
            </a:r>
            <a:br>
              <a:rPr lang="en-US" sz="1120" dirty="0">
                <a:latin typeface="Amazon Ember Regular"/>
              </a:rPr>
            </a:br>
            <a:r>
              <a:rPr lang="en-US" sz="1120" dirty="0">
                <a:latin typeface="Amazon Ember Regular"/>
              </a:rPr>
              <a:t>Standards and Technology</a:t>
            </a:r>
          </a:p>
        </p:txBody>
      </p:sp>
      <p:sp>
        <p:nvSpPr>
          <p:cNvPr id="44" name="TextBox 43">
            <a:extLst>
              <a:ext uri="{FF2B5EF4-FFF2-40B4-BE49-F238E27FC236}">
                <a16:creationId xmlns:a16="http://schemas.microsoft.com/office/drawing/2014/main" id="{A4C80484-C24C-41EC-8E3E-ED253E0B9A71}"/>
              </a:ext>
            </a:extLst>
          </p:cNvPr>
          <p:cNvSpPr txBox="1"/>
          <p:nvPr/>
        </p:nvSpPr>
        <p:spPr>
          <a:xfrm>
            <a:off x="8264341" y="3625656"/>
            <a:ext cx="1529586"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SEC Rule 17a-4(f)</a:t>
            </a:r>
          </a:p>
          <a:p>
            <a:r>
              <a:rPr lang="en-US" sz="1120" dirty="0">
                <a:latin typeface="Amazon Ember Regular"/>
              </a:rPr>
              <a:t>Financial Data</a:t>
            </a:r>
            <a:br>
              <a:rPr lang="en-US" sz="1120" dirty="0">
                <a:latin typeface="Amazon Ember Regular"/>
              </a:rPr>
            </a:br>
            <a:r>
              <a:rPr lang="en-US" sz="1120" dirty="0">
                <a:latin typeface="Amazon Ember Regular"/>
              </a:rPr>
              <a:t>Standards</a:t>
            </a:r>
          </a:p>
        </p:txBody>
      </p:sp>
      <p:sp>
        <p:nvSpPr>
          <p:cNvPr id="45" name="TextBox 44">
            <a:extLst>
              <a:ext uri="{FF2B5EF4-FFF2-40B4-BE49-F238E27FC236}">
                <a16:creationId xmlns:a16="http://schemas.microsoft.com/office/drawing/2014/main" id="{AA02FCFB-7652-4DE8-9661-3D1BAAF14944}"/>
              </a:ext>
            </a:extLst>
          </p:cNvPr>
          <p:cNvSpPr txBox="1"/>
          <p:nvPr/>
        </p:nvSpPr>
        <p:spPr>
          <a:xfrm>
            <a:off x="8264341" y="4341774"/>
            <a:ext cx="1590501"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VPAT/Section 508</a:t>
            </a:r>
          </a:p>
          <a:p>
            <a:r>
              <a:rPr lang="en-US" sz="1120" dirty="0">
                <a:latin typeface="Amazon Ember Regular"/>
              </a:rPr>
              <a:t>Accountability </a:t>
            </a:r>
            <a:br>
              <a:rPr lang="en-US" sz="1120" dirty="0">
                <a:latin typeface="Amazon Ember Regular"/>
              </a:rPr>
            </a:br>
            <a:r>
              <a:rPr lang="en-US" sz="1120" dirty="0">
                <a:latin typeface="Amazon Ember Regular"/>
              </a:rPr>
              <a:t>Standards</a:t>
            </a:r>
          </a:p>
        </p:txBody>
      </p:sp>
      <p:cxnSp>
        <p:nvCxnSpPr>
          <p:cNvPr id="46" name="Straight Connector 45">
            <a:extLst>
              <a:ext uri="{FF2B5EF4-FFF2-40B4-BE49-F238E27FC236}">
                <a16:creationId xmlns:a16="http://schemas.microsoft.com/office/drawing/2014/main" id="{C6F397ED-1438-4BAD-BD45-C1561B7CBC1E}"/>
              </a:ext>
            </a:extLst>
          </p:cNvPr>
          <p:cNvCxnSpPr>
            <a:cxnSpLocks/>
          </p:cNvCxnSpPr>
          <p:nvPr/>
        </p:nvCxnSpPr>
        <p:spPr>
          <a:xfrm>
            <a:off x="7217945" y="2139143"/>
            <a:ext cx="3225910"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63FC319-5810-4B65-AA69-02055208553C}"/>
              </a:ext>
            </a:extLst>
          </p:cNvPr>
          <p:cNvCxnSpPr>
            <a:cxnSpLocks/>
          </p:cNvCxnSpPr>
          <p:nvPr/>
        </p:nvCxnSpPr>
        <p:spPr>
          <a:xfrm>
            <a:off x="7217945" y="2848560"/>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F3A76BC-1A91-433A-B722-385F254CF830}"/>
              </a:ext>
            </a:extLst>
          </p:cNvPr>
          <p:cNvCxnSpPr>
            <a:cxnSpLocks/>
          </p:cNvCxnSpPr>
          <p:nvPr/>
        </p:nvCxnSpPr>
        <p:spPr>
          <a:xfrm>
            <a:off x="7217945" y="3583729"/>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16CCE6E-21EC-499A-A90D-399E21520142}"/>
              </a:ext>
            </a:extLst>
          </p:cNvPr>
          <p:cNvCxnSpPr>
            <a:cxnSpLocks/>
          </p:cNvCxnSpPr>
          <p:nvPr/>
        </p:nvCxnSpPr>
        <p:spPr>
          <a:xfrm>
            <a:off x="7217945" y="4318899"/>
            <a:ext cx="3186683" cy="0"/>
          </a:xfrm>
          <a:prstGeom prst="line">
            <a:avLst/>
          </a:prstGeom>
          <a:noFill/>
          <a:ln w="1270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32E8D2E-6362-4ED2-873C-4A8A4315101B}"/>
              </a:ext>
            </a:extLst>
          </p:cNvPr>
          <p:cNvSpPr txBox="1"/>
          <p:nvPr/>
        </p:nvSpPr>
        <p:spPr>
          <a:xfrm>
            <a:off x="7222113" y="5146484"/>
            <a:ext cx="131318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Asia Pacific</a:t>
            </a:r>
          </a:p>
        </p:txBody>
      </p:sp>
      <p:cxnSp>
        <p:nvCxnSpPr>
          <p:cNvPr id="51" name="Straight Connector 50">
            <a:extLst>
              <a:ext uri="{FF2B5EF4-FFF2-40B4-BE49-F238E27FC236}">
                <a16:creationId xmlns:a16="http://schemas.microsoft.com/office/drawing/2014/main" id="{5265E721-61FA-4AAE-89B1-4228726A6C66}"/>
              </a:ext>
            </a:extLst>
          </p:cNvPr>
          <p:cNvCxnSpPr>
            <a:cxnSpLocks/>
          </p:cNvCxnSpPr>
          <p:nvPr/>
        </p:nvCxnSpPr>
        <p:spPr>
          <a:xfrm>
            <a:off x="7217945" y="6268929"/>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2E6C7BE-EB64-4F0C-8DB0-A35066F80545}"/>
              </a:ext>
            </a:extLst>
          </p:cNvPr>
          <p:cNvCxnSpPr>
            <a:cxnSpLocks/>
          </p:cNvCxnSpPr>
          <p:nvPr/>
        </p:nvCxnSpPr>
        <p:spPr>
          <a:xfrm>
            <a:off x="7217945" y="7073119"/>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9293B18-EB77-4AD9-AC5B-CF93D36EC16C}"/>
              </a:ext>
            </a:extLst>
          </p:cNvPr>
          <p:cNvSpPr txBox="1"/>
          <p:nvPr/>
        </p:nvSpPr>
        <p:spPr>
          <a:xfrm>
            <a:off x="8286846" y="5522125"/>
            <a:ext cx="1537600"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FISC [Japan]</a:t>
            </a:r>
            <a:br>
              <a:rPr lang="en-US" sz="1280" dirty="0"/>
            </a:br>
            <a:r>
              <a:rPr lang="en-US" sz="1120" dirty="0">
                <a:latin typeface="Amazon Ember Regular"/>
              </a:rPr>
              <a:t>Financial Industry </a:t>
            </a:r>
            <a:br>
              <a:rPr lang="en-US" sz="1120" dirty="0">
                <a:latin typeface="Amazon Ember Regular"/>
              </a:rPr>
            </a:br>
            <a:r>
              <a:rPr lang="en-US" sz="1120" dirty="0">
                <a:latin typeface="Amazon Ember Regular"/>
              </a:rPr>
              <a:t>Information Systems</a:t>
            </a:r>
          </a:p>
        </p:txBody>
      </p:sp>
      <p:sp>
        <p:nvSpPr>
          <p:cNvPr id="54" name="TextBox 53">
            <a:extLst>
              <a:ext uri="{FF2B5EF4-FFF2-40B4-BE49-F238E27FC236}">
                <a16:creationId xmlns:a16="http://schemas.microsoft.com/office/drawing/2014/main" id="{4355F7B5-FD34-453A-83A9-0B2A5A86EFB9}"/>
              </a:ext>
            </a:extLst>
          </p:cNvPr>
          <p:cNvSpPr txBox="1"/>
          <p:nvPr/>
        </p:nvSpPr>
        <p:spPr>
          <a:xfrm>
            <a:off x="8264341" y="6326315"/>
            <a:ext cx="1443024"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IRAP [Australia]</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Australian Security </a:t>
            </a:r>
            <a:br>
              <a:rPr lang="en-US" sz="1120" dirty="0">
                <a:latin typeface="Amazon Ember Regular"/>
              </a:rPr>
            </a:br>
            <a:r>
              <a:rPr lang="en-US" sz="1120" dirty="0">
                <a:latin typeface="Amazon Ember Regular"/>
              </a:rPr>
              <a:t>Standards</a:t>
            </a:r>
          </a:p>
        </p:txBody>
      </p:sp>
      <p:sp>
        <p:nvSpPr>
          <p:cNvPr id="55" name="TextBox 54">
            <a:extLst>
              <a:ext uri="{FF2B5EF4-FFF2-40B4-BE49-F238E27FC236}">
                <a16:creationId xmlns:a16="http://schemas.microsoft.com/office/drawing/2014/main" id="{6ABDDAB9-2ADF-48E5-AFC4-464638A1E1C8}"/>
              </a:ext>
            </a:extLst>
          </p:cNvPr>
          <p:cNvSpPr txBox="1"/>
          <p:nvPr/>
        </p:nvSpPr>
        <p:spPr>
          <a:xfrm>
            <a:off x="8264341" y="7130503"/>
            <a:ext cx="149592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K-ISMS [Korea]</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Korean Information </a:t>
            </a:r>
            <a:br>
              <a:rPr lang="en-US" sz="1120" dirty="0">
                <a:latin typeface="Amazon Ember Regular"/>
              </a:rPr>
            </a:br>
            <a:r>
              <a:rPr lang="en-US" sz="1120" dirty="0">
                <a:latin typeface="Amazon Ember Regular"/>
              </a:rPr>
              <a:t>Security</a:t>
            </a:r>
          </a:p>
        </p:txBody>
      </p:sp>
      <p:cxnSp>
        <p:nvCxnSpPr>
          <p:cNvPr id="57" name="Straight Connector 56">
            <a:extLst>
              <a:ext uri="{FF2B5EF4-FFF2-40B4-BE49-F238E27FC236}">
                <a16:creationId xmlns:a16="http://schemas.microsoft.com/office/drawing/2014/main" id="{A3A5FF18-81F7-4ED8-9313-86C22E67A579}"/>
              </a:ext>
            </a:extLst>
          </p:cNvPr>
          <p:cNvCxnSpPr>
            <a:cxnSpLocks/>
          </p:cNvCxnSpPr>
          <p:nvPr/>
        </p:nvCxnSpPr>
        <p:spPr>
          <a:xfrm>
            <a:off x="10506560" y="2139143"/>
            <a:ext cx="3186683"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8CF3557F-B6FE-428E-9B04-760D743E698E}"/>
              </a:ext>
            </a:extLst>
          </p:cNvPr>
          <p:cNvSpPr txBox="1"/>
          <p:nvPr/>
        </p:nvSpPr>
        <p:spPr>
          <a:xfrm>
            <a:off x="11406201" y="1434856"/>
            <a:ext cx="2053765"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MTCS Tier 3 [Singapore]</a:t>
            </a:r>
            <a:br>
              <a:rPr lang="en-US" sz="1280" dirty="0"/>
            </a:br>
            <a:r>
              <a:rPr lang="en-US" sz="1120" dirty="0">
                <a:latin typeface="Amazon Ember Regular"/>
              </a:rPr>
              <a:t>Multi-Tier Cloud </a:t>
            </a:r>
            <a:br>
              <a:rPr lang="en-US" sz="1120" dirty="0">
                <a:latin typeface="Amazon Ember Regular"/>
              </a:rPr>
            </a:br>
            <a:r>
              <a:rPr lang="en-US" sz="1120" dirty="0">
                <a:latin typeface="Amazon Ember Regular"/>
              </a:rPr>
              <a:t>Security Standard</a:t>
            </a:r>
          </a:p>
        </p:txBody>
      </p:sp>
      <p:sp>
        <p:nvSpPr>
          <p:cNvPr id="59" name="TextBox 58">
            <a:extLst>
              <a:ext uri="{FF2B5EF4-FFF2-40B4-BE49-F238E27FC236}">
                <a16:creationId xmlns:a16="http://schemas.microsoft.com/office/drawing/2014/main" id="{010DC4C4-5BFE-43EE-866A-576B8804DC41}"/>
              </a:ext>
            </a:extLst>
          </p:cNvPr>
          <p:cNvSpPr txBox="1"/>
          <p:nvPr/>
        </p:nvSpPr>
        <p:spPr>
          <a:xfrm>
            <a:off x="11365529" y="2168155"/>
            <a:ext cx="1996060"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My Number Act [Japan]</a:t>
            </a:r>
            <a:br>
              <a:rPr lang="en-US" sz="1280" dirty="0"/>
            </a:br>
            <a:r>
              <a:rPr lang="en-US" sz="1120" dirty="0">
                <a:latin typeface="Amazon Ember Regular"/>
              </a:rPr>
              <a:t>Personal Information </a:t>
            </a:r>
            <a:br>
              <a:rPr lang="en-US" sz="1120" dirty="0">
                <a:latin typeface="Amazon Ember Regular"/>
              </a:rPr>
            </a:br>
            <a:r>
              <a:rPr lang="en-US" sz="1120" dirty="0">
                <a:latin typeface="Amazon Ember Regular"/>
              </a:rPr>
              <a:t>Protection</a:t>
            </a:r>
          </a:p>
        </p:txBody>
      </p:sp>
      <p:sp>
        <p:nvSpPr>
          <p:cNvPr id="61" name="TextBox 60">
            <a:extLst>
              <a:ext uri="{FF2B5EF4-FFF2-40B4-BE49-F238E27FC236}">
                <a16:creationId xmlns:a16="http://schemas.microsoft.com/office/drawing/2014/main" id="{BBF9F16C-E959-456E-BFF9-47120158F7BC}"/>
              </a:ext>
            </a:extLst>
          </p:cNvPr>
          <p:cNvSpPr txBox="1"/>
          <p:nvPr/>
        </p:nvSpPr>
        <p:spPr>
          <a:xfrm>
            <a:off x="10506560" y="2982397"/>
            <a:ext cx="891591" cy="338554"/>
          </a:xfrm>
          <a:prstGeom prst="rect">
            <a:avLst/>
          </a:prstGeom>
          <a:noFill/>
        </p:spPr>
        <p:txBody>
          <a:bodyPr wrap="none" rtlCol="0">
            <a:spAutoFit/>
          </a:bodyPr>
          <a:lstStyle/>
          <a:p>
            <a:r>
              <a:rPr lang="en-US" sz="1600" dirty="0">
                <a:latin typeface="Amazon Ember Heavy" panose="020B0803020204020204" pitchFamily="34" charset="0"/>
                <a:ea typeface="Amazon Ember Heavy" panose="020B0803020204020204" pitchFamily="34" charset="0"/>
                <a:cs typeface="Amazon Ember Heavy" panose="020B0803020204020204" pitchFamily="34" charset="0"/>
              </a:rPr>
              <a:t>Europe</a:t>
            </a:r>
          </a:p>
        </p:txBody>
      </p:sp>
      <p:sp>
        <p:nvSpPr>
          <p:cNvPr id="62" name="TextBox 61">
            <a:extLst>
              <a:ext uri="{FF2B5EF4-FFF2-40B4-BE49-F238E27FC236}">
                <a16:creationId xmlns:a16="http://schemas.microsoft.com/office/drawing/2014/main" id="{B015974C-A2F8-408E-BB0D-102C0E919F0B}"/>
              </a:ext>
            </a:extLst>
          </p:cNvPr>
          <p:cNvSpPr txBox="1"/>
          <p:nvPr/>
        </p:nvSpPr>
        <p:spPr>
          <a:xfrm>
            <a:off x="11365529" y="3400708"/>
            <a:ext cx="156004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C5 [Germany]</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Operational Security </a:t>
            </a:r>
            <a:br>
              <a:rPr lang="en-US" sz="1120" dirty="0">
                <a:latin typeface="Amazon Ember Regular"/>
              </a:rPr>
            </a:br>
            <a:r>
              <a:rPr lang="en-US" sz="1120" dirty="0">
                <a:latin typeface="Amazon Ember Regular"/>
              </a:rPr>
              <a:t>Attestation</a:t>
            </a:r>
          </a:p>
        </p:txBody>
      </p:sp>
      <p:sp>
        <p:nvSpPr>
          <p:cNvPr id="63" name="TextBox 62">
            <a:extLst>
              <a:ext uri="{FF2B5EF4-FFF2-40B4-BE49-F238E27FC236}">
                <a16:creationId xmlns:a16="http://schemas.microsoft.com/office/drawing/2014/main" id="{6909FA6C-EF6D-4061-AA12-287D32F4FF5F}"/>
              </a:ext>
            </a:extLst>
          </p:cNvPr>
          <p:cNvSpPr txBox="1"/>
          <p:nvPr/>
        </p:nvSpPr>
        <p:spPr>
          <a:xfrm>
            <a:off x="11365529" y="4249080"/>
            <a:ext cx="2303709" cy="830997"/>
          </a:xfrm>
          <a:prstGeom prst="rect">
            <a:avLst/>
          </a:prstGeom>
          <a:noFill/>
        </p:spPr>
        <p:txBody>
          <a:bodyPr wrap="squar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Cyber Essentials </a:t>
            </a:r>
            <a:br>
              <a:rPr lang="en-US" sz="1280" b="1" dirty="0">
                <a:latin typeface="Amazon Ember Regular"/>
                <a:ea typeface="Amazon Ember Heavy" panose="020B0803020204020204" pitchFamily="34" charset="0"/>
                <a:cs typeface="Amazon Ember Heavy" panose="020B0803020204020204" pitchFamily="34" charset="0"/>
              </a:rPr>
            </a:br>
            <a:r>
              <a:rPr lang="en-US" sz="1280" b="1" dirty="0">
                <a:latin typeface="Amazon Ember Regular"/>
                <a:ea typeface="Amazon Ember Heavy" panose="020B0803020204020204" pitchFamily="34" charset="0"/>
                <a:cs typeface="Amazon Ember Heavy" panose="020B0803020204020204" pitchFamily="34" charset="0"/>
              </a:rPr>
              <a:t>Plus [UK]</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Cyber Threat </a:t>
            </a:r>
            <a:br>
              <a:rPr lang="en-US" sz="1120" dirty="0">
                <a:latin typeface="Amazon Ember Regular"/>
              </a:rPr>
            </a:br>
            <a:r>
              <a:rPr lang="en-US" sz="1120" dirty="0">
                <a:latin typeface="Amazon Ember Regular"/>
              </a:rPr>
              <a:t>Protection</a:t>
            </a:r>
          </a:p>
        </p:txBody>
      </p:sp>
      <p:sp>
        <p:nvSpPr>
          <p:cNvPr id="64" name="TextBox 63">
            <a:extLst>
              <a:ext uri="{FF2B5EF4-FFF2-40B4-BE49-F238E27FC236}">
                <a16:creationId xmlns:a16="http://schemas.microsoft.com/office/drawing/2014/main" id="{5CC93F62-834D-456B-B7A2-593BBBC84187}"/>
              </a:ext>
            </a:extLst>
          </p:cNvPr>
          <p:cNvSpPr txBox="1"/>
          <p:nvPr/>
        </p:nvSpPr>
        <p:spPr>
          <a:xfrm>
            <a:off x="11365529" y="5294431"/>
            <a:ext cx="1260282" cy="634020"/>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G-Cloud [UK]</a:t>
            </a:r>
            <a:br>
              <a:rPr lang="en-US" sz="1280" dirty="0">
                <a:latin typeface="Amazon Ember Heavy" panose="020B0803020204020204" pitchFamily="34" charset="0"/>
                <a:ea typeface="Amazon Ember Heavy" panose="020B0803020204020204" pitchFamily="34" charset="0"/>
                <a:cs typeface="Amazon Ember Heavy" panose="020B0803020204020204" pitchFamily="34" charset="0"/>
              </a:rPr>
            </a:br>
            <a:r>
              <a:rPr lang="en-US" sz="1120" dirty="0">
                <a:latin typeface="Amazon Ember Regular"/>
              </a:rPr>
              <a:t>UK Government </a:t>
            </a:r>
            <a:br>
              <a:rPr lang="en-US" sz="1120" dirty="0">
                <a:latin typeface="Amazon Ember Regular"/>
              </a:rPr>
            </a:br>
            <a:r>
              <a:rPr lang="en-US" sz="1120" dirty="0">
                <a:latin typeface="Amazon Ember Regular"/>
              </a:rPr>
              <a:t>Standards</a:t>
            </a:r>
          </a:p>
        </p:txBody>
      </p:sp>
      <p:sp>
        <p:nvSpPr>
          <p:cNvPr id="65" name="TextBox 64">
            <a:extLst>
              <a:ext uri="{FF2B5EF4-FFF2-40B4-BE49-F238E27FC236}">
                <a16:creationId xmlns:a16="http://schemas.microsoft.com/office/drawing/2014/main" id="{B0FBF366-AFF6-4BEE-9F3B-F0EF9C6B35B4}"/>
              </a:ext>
            </a:extLst>
          </p:cNvPr>
          <p:cNvSpPr txBox="1"/>
          <p:nvPr/>
        </p:nvSpPr>
        <p:spPr>
          <a:xfrm>
            <a:off x="11365529" y="6142803"/>
            <a:ext cx="1476687" cy="830997"/>
          </a:xfrm>
          <a:prstGeom prst="rect">
            <a:avLst/>
          </a:prstGeom>
          <a:noFill/>
        </p:spPr>
        <p:txBody>
          <a:bodyPr wrap="none" rtlCol="0">
            <a:spAutoFit/>
          </a:bodyPr>
          <a:lstStyle/>
          <a:p>
            <a:r>
              <a:rPr lang="en-US" sz="1280" b="1" dirty="0">
                <a:latin typeface="Amazon Ember Regular"/>
                <a:ea typeface="Amazon Ember Heavy" panose="020B0803020204020204" pitchFamily="34" charset="0"/>
                <a:cs typeface="Amazon Ember Heavy" panose="020B0803020204020204" pitchFamily="34" charset="0"/>
              </a:rPr>
              <a:t>IT-</a:t>
            </a:r>
            <a:r>
              <a:rPr lang="en-US" sz="1280" b="1" dirty="0" err="1">
                <a:latin typeface="Amazon Ember Regular"/>
                <a:ea typeface="Amazon Ember Heavy" panose="020B0803020204020204" pitchFamily="34" charset="0"/>
                <a:cs typeface="Amazon Ember Heavy" panose="020B0803020204020204" pitchFamily="34" charset="0"/>
              </a:rPr>
              <a:t>Grundschutz</a:t>
            </a:r>
            <a:r>
              <a:rPr lang="en-US" sz="1280" b="1" dirty="0">
                <a:latin typeface="Amazon Ember Regular"/>
                <a:ea typeface="Amazon Ember Heavy" panose="020B0803020204020204" pitchFamily="34" charset="0"/>
                <a:cs typeface="Amazon Ember Heavy" panose="020B0803020204020204" pitchFamily="34" charset="0"/>
              </a:rPr>
              <a:t> </a:t>
            </a:r>
            <a:br>
              <a:rPr lang="en-US" sz="1280" b="1" dirty="0">
                <a:latin typeface="Amazon Ember Regular"/>
                <a:ea typeface="Amazon Ember Heavy" panose="020B0803020204020204" pitchFamily="34" charset="0"/>
                <a:cs typeface="Amazon Ember Heavy" panose="020B0803020204020204" pitchFamily="34" charset="0"/>
              </a:rPr>
            </a:br>
            <a:r>
              <a:rPr lang="en-US" sz="1280" b="1" dirty="0">
                <a:latin typeface="Amazon Ember Regular"/>
                <a:ea typeface="Amazon Ember Heavy" panose="020B0803020204020204" pitchFamily="34" charset="0"/>
                <a:cs typeface="Amazon Ember Heavy" panose="020B0803020204020204" pitchFamily="34" charset="0"/>
              </a:rPr>
              <a:t>[Germany]</a:t>
            </a:r>
            <a:br>
              <a:rPr lang="en-US" sz="1280" b="1" dirty="0">
                <a:latin typeface="Amazon Ember Regular"/>
                <a:ea typeface="Amazon Ember Heavy" panose="020B0803020204020204" pitchFamily="34" charset="0"/>
                <a:cs typeface="Amazon Ember Heavy" panose="020B0803020204020204" pitchFamily="34" charset="0"/>
              </a:rPr>
            </a:br>
            <a:r>
              <a:rPr lang="en-US" sz="1120" dirty="0">
                <a:latin typeface="Amazon Ember Regular"/>
              </a:rPr>
              <a:t>Baseline Protection </a:t>
            </a:r>
            <a:br>
              <a:rPr lang="en-US" sz="1120" dirty="0">
                <a:latin typeface="Amazon Ember Regular"/>
              </a:rPr>
            </a:br>
            <a:r>
              <a:rPr lang="en-US" sz="1120" dirty="0">
                <a:latin typeface="Amazon Ember Regular"/>
              </a:rPr>
              <a:t>Methodology</a:t>
            </a:r>
          </a:p>
        </p:txBody>
      </p:sp>
      <p:cxnSp>
        <p:nvCxnSpPr>
          <p:cNvPr id="66" name="Straight Connector 65">
            <a:extLst>
              <a:ext uri="{FF2B5EF4-FFF2-40B4-BE49-F238E27FC236}">
                <a16:creationId xmlns:a16="http://schemas.microsoft.com/office/drawing/2014/main" id="{036ADBF2-F4A3-4540-A13D-196268144255}"/>
              </a:ext>
            </a:extLst>
          </p:cNvPr>
          <p:cNvCxnSpPr>
            <a:cxnSpLocks/>
          </p:cNvCxnSpPr>
          <p:nvPr/>
        </p:nvCxnSpPr>
        <p:spPr>
          <a:xfrm>
            <a:off x="10506560" y="4169603"/>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A7CC404-B411-49A5-BD74-141828A98374}"/>
              </a:ext>
            </a:extLst>
          </p:cNvPr>
          <p:cNvCxnSpPr>
            <a:cxnSpLocks/>
          </p:cNvCxnSpPr>
          <p:nvPr/>
        </p:nvCxnSpPr>
        <p:spPr>
          <a:xfrm>
            <a:off x="10502808" y="5214954"/>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F28F85C-77D8-4CE2-A0B0-D8D5FC21DFAE}"/>
              </a:ext>
            </a:extLst>
          </p:cNvPr>
          <p:cNvCxnSpPr>
            <a:cxnSpLocks/>
          </p:cNvCxnSpPr>
          <p:nvPr/>
        </p:nvCxnSpPr>
        <p:spPr>
          <a:xfrm>
            <a:off x="10502808" y="6063326"/>
            <a:ext cx="3186683"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9" name="Picture 44" descr="GovUkCloud">
            <a:extLst>
              <a:ext uri="{FF2B5EF4-FFF2-40B4-BE49-F238E27FC236}">
                <a16:creationId xmlns:a16="http://schemas.microsoft.com/office/drawing/2014/main" id="{D917A9BD-5DA7-40B8-9E0E-539C4FCDAE26}"/>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10681193" y="5453540"/>
            <a:ext cx="629685" cy="371200"/>
          </a:xfrm>
          <a:prstGeom prst="rect">
            <a:avLst/>
          </a:prstGeom>
          <a:noFill/>
          <a:extLst>
            <a:ext uri="{909E8E84-426E-40DD-AFC4-6F175D3DCCD1}">
              <a14:hiddenFill xmlns:a14="http://schemas.microsoft.com/office/drawing/2010/main">
                <a:solidFill>
                  <a:srgbClr val="FFFFFF"/>
                </a:solidFill>
              </a14:hiddenFill>
            </a:ext>
          </a:extLst>
        </p:spPr>
      </p:pic>
      <p:sp>
        <p:nvSpPr>
          <p:cNvPr id="70" name="AutoShape 2" descr="Image result for AICPA SOC PNG">
            <a:extLst>
              <a:ext uri="{FF2B5EF4-FFF2-40B4-BE49-F238E27FC236}">
                <a16:creationId xmlns:a16="http://schemas.microsoft.com/office/drawing/2014/main" id="{B465BA83-424D-4AE6-891C-2D58265EDBD9}"/>
              </a:ext>
            </a:extLst>
          </p:cNvPr>
          <p:cNvSpPr>
            <a:spLocks noChangeAspect="1" noChangeArrowheads="1"/>
          </p:cNvSpPr>
          <p:nvPr/>
        </p:nvSpPr>
        <p:spPr bwMode="auto">
          <a:xfrm>
            <a:off x="7071361" y="4293144"/>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pic>
        <p:nvPicPr>
          <p:cNvPr id="74" name="Picture 10" descr="FedRAMP.gov">
            <a:extLst>
              <a:ext uri="{FF2B5EF4-FFF2-40B4-BE49-F238E27FC236}">
                <a16:creationId xmlns:a16="http://schemas.microsoft.com/office/drawing/2014/main" id="{9A950B5E-8EA2-4110-B9CB-4D15D3236E4A}"/>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004749" y="3029650"/>
            <a:ext cx="916080" cy="23919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0" descr="Image result for ITAR logo png">
            <a:extLst>
              <a:ext uri="{FF2B5EF4-FFF2-40B4-BE49-F238E27FC236}">
                <a16:creationId xmlns:a16="http://schemas.microsoft.com/office/drawing/2014/main" id="{C9CD73BB-B8E8-44DE-A0B2-291DE3FD042D}"/>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7483708" y="1525178"/>
            <a:ext cx="508779" cy="508780"/>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1DDC8397-6927-49D0-81EF-B1160F162F21}"/>
              </a:ext>
            </a:extLst>
          </p:cNvPr>
          <p:cNvGrpSpPr/>
          <p:nvPr/>
        </p:nvGrpSpPr>
        <p:grpSpPr>
          <a:xfrm>
            <a:off x="4126071" y="6319289"/>
            <a:ext cx="673439" cy="393954"/>
            <a:chOff x="2434516" y="3865831"/>
            <a:chExt cx="477131" cy="279116"/>
          </a:xfrm>
        </p:grpSpPr>
        <p:sp>
          <p:nvSpPr>
            <p:cNvPr id="98" name="Oval 97">
              <a:extLst>
                <a:ext uri="{FF2B5EF4-FFF2-40B4-BE49-F238E27FC236}">
                  <a16:creationId xmlns:a16="http://schemas.microsoft.com/office/drawing/2014/main" id="{30F89620-FF75-494D-8851-7AAAF3BE6DC1}"/>
                </a:ext>
              </a:extLst>
            </p:cNvPr>
            <p:cNvSpPr/>
            <p:nvPr/>
          </p:nvSpPr>
          <p:spPr>
            <a:xfrm>
              <a:off x="2630691" y="3988809"/>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X</a:t>
              </a:r>
            </a:p>
          </p:txBody>
        </p:sp>
        <p:sp>
          <p:nvSpPr>
            <p:cNvPr id="99" name="Oval 98">
              <a:extLst>
                <a:ext uri="{FF2B5EF4-FFF2-40B4-BE49-F238E27FC236}">
                  <a16:creationId xmlns:a16="http://schemas.microsoft.com/office/drawing/2014/main" id="{84B4053E-29FC-40B8-807C-7DC4B2ADCC4F}"/>
                </a:ext>
              </a:extLst>
            </p:cNvPr>
            <p:cNvSpPr/>
            <p:nvPr/>
          </p:nvSpPr>
          <p:spPr>
            <a:xfrm>
              <a:off x="2822758" y="3980914"/>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rPr>
                <a:t>P</a:t>
              </a:r>
            </a:p>
          </p:txBody>
        </p:sp>
        <p:sp>
          <p:nvSpPr>
            <p:cNvPr id="100" name="Oval 99">
              <a:extLst>
                <a:ext uri="{FF2B5EF4-FFF2-40B4-BE49-F238E27FC236}">
                  <a16:creationId xmlns:a16="http://schemas.microsoft.com/office/drawing/2014/main" id="{4570078D-790E-417B-8A2E-5083C3AEDFEA}"/>
                </a:ext>
              </a:extLst>
            </p:cNvPr>
            <p:cNvSpPr/>
            <p:nvPr/>
          </p:nvSpPr>
          <p:spPr>
            <a:xfrm rot="20847774">
              <a:off x="2736005" y="3902776"/>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sp>
          <p:nvSpPr>
            <p:cNvPr id="101" name="Oval 100">
              <a:extLst>
                <a:ext uri="{FF2B5EF4-FFF2-40B4-BE49-F238E27FC236}">
                  <a16:creationId xmlns:a16="http://schemas.microsoft.com/office/drawing/2014/main" id="{0C4B81B5-5719-415C-B3C3-2BE42B55A984}"/>
                </a:ext>
              </a:extLst>
            </p:cNvPr>
            <p:cNvSpPr/>
            <p:nvPr/>
          </p:nvSpPr>
          <p:spPr>
            <a:xfrm>
              <a:off x="2570483" y="4099228"/>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cxnSp>
          <p:nvCxnSpPr>
            <p:cNvPr id="102" name="Straight Connector 101">
              <a:extLst>
                <a:ext uri="{FF2B5EF4-FFF2-40B4-BE49-F238E27FC236}">
                  <a16:creationId xmlns:a16="http://schemas.microsoft.com/office/drawing/2014/main" id="{F07B6D06-6938-4A5B-925A-9359D689A115}"/>
                </a:ext>
              </a:extLst>
            </p:cNvPr>
            <p:cNvCxnSpPr>
              <a:stCxn id="107" idx="5"/>
              <a:endCxn id="98" idx="1"/>
            </p:cNvCxnSpPr>
            <p:nvPr/>
          </p:nvCxnSpPr>
          <p:spPr>
            <a:xfrm>
              <a:off x="2580351" y="3941703"/>
              <a:ext cx="63357" cy="6012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58D3DF8-2805-43BD-A197-86715C7538FC}"/>
                </a:ext>
              </a:extLst>
            </p:cNvPr>
            <p:cNvCxnSpPr>
              <a:cxnSpLocks/>
              <a:stCxn id="98" idx="7"/>
              <a:endCxn id="100" idx="3"/>
            </p:cNvCxnSpPr>
            <p:nvPr/>
          </p:nvCxnSpPr>
          <p:spPr>
            <a:xfrm flipV="1">
              <a:off x="2706563" y="3944923"/>
              <a:ext cx="40031" cy="5690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1AC8E8F-5FBB-454C-A5AB-04611DF142D6}"/>
                </a:ext>
              </a:extLst>
            </p:cNvPr>
            <p:cNvCxnSpPr>
              <a:cxnSpLocks/>
              <a:stCxn id="101" idx="7"/>
              <a:endCxn id="98" idx="3"/>
            </p:cNvCxnSpPr>
            <p:nvPr/>
          </p:nvCxnSpPr>
          <p:spPr>
            <a:xfrm flipV="1">
              <a:off x="2609507" y="4064681"/>
              <a:ext cx="34201" cy="4124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4D16058A-176A-47AF-8A67-78956FB9E965}"/>
                </a:ext>
              </a:extLst>
            </p:cNvPr>
            <p:cNvGrpSpPr/>
            <p:nvPr/>
          </p:nvGrpSpPr>
          <p:grpSpPr>
            <a:xfrm>
              <a:off x="2434516" y="3865831"/>
              <a:ext cx="158852" cy="144123"/>
              <a:chOff x="2434516" y="3865831"/>
              <a:chExt cx="158852" cy="144123"/>
            </a:xfrm>
          </p:grpSpPr>
          <p:sp>
            <p:nvSpPr>
              <p:cNvPr id="107" name="Oval 106">
                <a:extLst>
                  <a:ext uri="{FF2B5EF4-FFF2-40B4-BE49-F238E27FC236}">
                    <a16:creationId xmlns:a16="http://schemas.microsoft.com/office/drawing/2014/main" id="{90B3CC16-5AAA-4635-BE17-0A9C8F4326EE}"/>
                  </a:ext>
                </a:extLst>
              </p:cNvPr>
              <p:cNvSpPr/>
              <p:nvPr/>
            </p:nvSpPr>
            <p:spPr>
              <a:xfrm>
                <a:off x="2504479" y="3865831"/>
                <a:ext cx="88889" cy="88889"/>
              </a:xfrm>
              <a:prstGeom prst="ellipse">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
                </a:r>
              </a:p>
            </p:txBody>
          </p:sp>
          <p:sp>
            <p:nvSpPr>
              <p:cNvPr id="108" name="Oval 107">
                <a:extLst>
                  <a:ext uri="{FF2B5EF4-FFF2-40B4-BE49-F238E27FC236}">
                    <a16:creationId xmlns:a16="http://schemas.microsoft.com/office/drawing/2014/main" id="{9F47C7D2-798D-4CEE-9FCF-3537C78E5869}"/>
                  </a:ext>
                </a:extLst>
              </p:cNvPr>
              <p:cNvSpPr/>
              <p:nvPr/>
            </p:nvSpPr>
            <p:spPr>
              <a:xfrm>
                <a:off x="2434516" y="3964235"/>
                <a:ext cx="45719" cy="45719"/>
              </a:xfrm>
              <a:prstGeom prst="ellipse">
                <a:avLst/>
              </a:prstGeom>
              <a:solidFill>
                <a:schemeClr val="accent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endParaRPr>
              </a:p>
            </p:txBody>
          </p:sp>
          <p:cxnSp>
            <p:nvCxnSpPr>
              <p:cNvPr id="109" name="Straight Connector 108">
                <a:extLst>
                  <a:ext uri="{FF2B5EF4-FFF2-40B4-BE49-F238E27FC236}">
                    <a16:creationId xmlns:a16="http://schemas.microsoft.com/office/drawing/2014/main" id="{30EF7300-3B02-4C1B-A6A3-EED17914CED3}"/>
                  </a:ext>
                </a:extLst>
              </p:cNvPr>
              <p:cNvCxnSpPr>
                <a:cxnSpLocks/>
                <a:stCxn id="108" idx="7"/>
                <a:endCxn id="107" idx="3"/>
              </p:cNvCxnSpPr>
              <p:nvPr/>
            </p:nvCxnSpPr>
            <p:spPr>
              <a:xfrm flipV="1">
                <a:off x="2473540" y="3941703"/>
                <a:ext cx="43956" cy="2922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06" name="Straight Connector 105">
              <a:extLst>
                <a:ext uri="{FF2B5EF4-FFF2-40B4-BE49-F238E27FC236}">
                  <a16:creationId xmlns:a16="http://schemas.microsoft.com/office/drawing/2014/main" id="{73471F39-653F-4E93-B3D4-ACA01F650D3E}"/>
                </a:ext>
              </a:extLst>
            </p:cNvPr>
            <p:cNvCxnSpPr>
              <a:cxnSpLocks/>
              <a:stCxn id="98" idx="6"/>
              <a:endCxn id="99" idx="2"/>
            </p:cNvCxnSpPr>
            <p:nvPr/>
          </p:nvCxnSpPr>
          <p:spPr>
            <a:xfrm flipV="1">
              <a:off x="2719580" y="4025359"/>
              <a:ext cx="103178" cy="789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1" name="Picture 110">
            <a:extLst>
              <a:ext uri="{FF2B5EF4-FFF2-40B4-BE49-F238E27FC236}">
                <a16:creationId xmlns:a16="http://schemas.microsoft.com/office/drawing/2014/main" id="{275CE091-3D7E-4F3B-9125-B2C2F58F284D}"/>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0681193" y="3539258"/>
            <a:ext cx="627895" cy="412317"/>
          </a:xfrm>
          <a:prstGeom prst="rect">
            <a:avLst/>
          </a:prstGeom>
        </p:spPr>
      </p:pic>
      <p:pic>
        <p:nvPicPr>
          <p:cNvPr id="115" name="Picture 114"/>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610263" y="6328038"/>
            <a:ext cx="795941" cy="443986"/>
          </a:xfrm>
          <a:prstGeom prst="rect">
            <a:avLst/>
          </a:prstGeom>
        </p:spPr>
      </p:pic>
      <p:grpSp>
        <p:nvGrpSpPr>
          <p:cNvPr id="116" name="Graphic 160">
            <a:extLst>
              <a:ext uri="{FF2B5EF4-FFF2-40B4-BE49-F238E27FC236}">
                <a16:creationId xmlns:a16="http://schemas.microsoft.com/office/drawing/2014/main" id="{E4EEDFF3-635F-4111-A4BA-BBA4B0FFA456}"/>
              </a:ext>
            </a:extLst>
          </p:cNvPr>
          <p:cNvGrpSpPr/>
          <p:nvPr/>
        </p:nvGrpSpPr>
        <p:grpSpPr>
          <a:xfrm>
            <a:off x="13529444" y="122066"/>
            <a:ext cx="995970" cy="995970"/>
            <a:chOff x="4568072" y="4893920"/>
            <a:chExt cx="643689" cy="643689"/>
          </a:xfrm>
        </p:grpSpPr>
        <p:sp>
          <p:nvSpPr>
            <p:cNvPr id="117" name="Freeform: Shape 116">
              <a:extLst>
                <a:ext uri="{FF2B5EF4-FFF2-40B4-BE49-F238E27FC236}">
                  <a16:creationId xmlns:a16="http://schemas.microsoft.com/office/drawing/2014/main" id="{BDE1455D-1B62-469B-BD18-A3833D28DCE3}"/>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118" name="Freeform: Shape 117">
              <a:extLst>
                <a:ext uri="{FF2B5EF4-FFF2-40B4-BE49-F238E27FC236}">
                  <a16:creationId xmlns:a16="http://schemas.microsoft.com/office/drawing/2014/main" id="{4AF3F68A-16D3-4ACF-A0EC-EB360FB9F1F4}"/>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119" name="Freeform: Shape 118">
              <a:extLst>
                <a:ext uri="{FF2B5EF4-FFF2-40B4-BE49-F238E27FC236}">
                  <a16:creationId xmlns:a16="http://schemas.microsoft.com/office/drawing/2014/main" id="{088D9338-BB5B-4104-888E-4179B893AA07}"/>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120" name="Freeform: Shape 119">
              <a:extLst>
                <a:ext uri="{FF2B5EF4-FFF2-40B4-BE49-F238E27FC236}">
                  <a16:creationId xmlns:a16="http://schemas.microsoft.com/office/drawing/2014/main" id="{6008E49B-AC79-4A22-A2D0-33A6DAB17682}"/>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121" name="Freeform: Shape 120">
              <a:extLst>
                <a:ext uri="{FF2B5EF4-FFF2-40B4-BE49-F238E27FC236}">
                  <a16:creationId xmlns:a16="http://schemas.microsoft.com/office/drawing/2014/main" id="{AB492355-6652-40BE-BD1C-4CA2D2CF2726}"/>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pic>
        <p:nvPicPr>
          <p:cNvPr id="124" name="Picture 4" descr="Image result for iso logo&quot;">
            <a:extLst>
              <a:ext uri="{FF2B5EF4-FFF2-40B4-BE49-F238E27FC236}">
                <a16:creationId xmlns:a16="http://schemas.microsoft.com/office/drawing/2014/main" id="{B85FC774-F00B-4A40-A3D2-EE9398E6C989}"/>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4286736"/>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8" descr="Image result for aicpa soc logo transparent&quot;">
            <a:extLst>
              <a:ext uri="{FF2B5EF4-FFF2-40B4-BE49-F238E27FC236}">
                <a16:creationId xmlns:a16="http://schemas.microsoft.com/office/drawing/2014/main" id="{04F626EC-F22D-45F3-9EF8-D8D1E33C2E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6263144"/>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Image result for aicpa soc logo transparent&quot;">
            <a:extLst>
              <a:ext uri="{FF2B5EF4-FFF2-40B4-BE49-F238E27FC236}">
                <a16:creationId xmlns:a16="http://schemas.microsoft.com/office/drawing/2014/main" id="{135EF915-8A3E-4619-99B2-5AC48EB8D3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6197" y="6936545"/>
            <a:ext cx="553583" cy="50624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Image result for iso logo&quot;">
            <a:extLst>
              <a:ext uri="{FF2B5EF4-FFF2-40B4-BE49-F238E27FC236}">
                <a16:creationId xmlns:a16="http://schemas.microsoft.com/office/drawing/2014/main" id="{5BCA6BDE-584D-4F9A-A8C8-7C1367872A14}"/>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3613332"/>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Image result for iso logo&quot;">
            <a:extLst>
              <a:ext uri="{FF2B5EF4-FFF2-40B4-BE49-F238E27FC236}">
                <a16:creationId xmlns:a16="http://schemas.microsoft.com/office/drawing/2014/main" id="{7A8EAA31-0611-45ED-9CD9-39C72D7E4554}"/>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2939928"/>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Image result for iso logo&quot;">
            <a:extLst>
              <a:ext uri="{FF2B5EF4-FFF2-40B4-BE49-F238E27FC236}">
                <a16:creationId xmlns:a16="http://schemas.microsoft.com/office/drawing/2014/main" id="{270B70B5-76CE-4B92-915A-A8D4B33BE07A}"/>
              </a:ext>
            </a:extLst>
          </p:cNvPr>
          <p:cNvPicPr>
            <a:picLocks noChangeAspect="1" noChangeArrowheads="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15324" y="2266524"/>
            <a:ext cx="505780" cy="4186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riminal Justice  Information Services logo transparent&quot;">
            <a:extLst>
              <a:ext uri="{FF2B5EF4-FFF2-40B4-BE49-F238E27FC236}">
                <a16:creationId xmlns:a16="http://schemas.microsoft.com/office/drawing/2014/main" id="{518C1B04-4A28-4CBD-A709-92D7F5CBD4E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84344" y="1512094"/>
            <a:ext cx="557560" cy="5575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oD Data Services logo transparent&quot;">
            <a:extLst>
              <a:ext uri="{FF2B5EF4-FFF2-40B4-BE49-F238E27FC236}">
                <a16:creationId xmlns:a16="http://schemas.microsoft.com/office/drawing/2014/main" id="{7B7338F8-29E5-4BF4-A0C3-87ACAC24EF31}"/>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4004" t="4004" r="4004" b="4004"/>
          <a:stretch/>
        </p:blipFill>
        <p:spPr bwMode="auto">
          <a:xfrm>
            <a:off x="4211813" y="2200174"/>
            <a:ext cx="495942" cy="495942"/>
          </a:xfrm>
          <a:prstGeom prst="ellipse">
            <a:avLst/>
          </a:prstGeom>
          <a:noFill/>
          <a:extLst>
            <a:ext uri="{909E8E84-426E-40DD-AFC4-6F175D3DCCD1}">
              <a14:hiddenFill xmlns:a14="http://schemas.microsoft.com/office/drawing/2010/main">
                <a:solidFill>
                  <a:srgbClr val="FFFFFF"/>
                </a:solidFill>
              </a14:hiddenFill>
            </a:ext>
          </a:extLst>
        </p:spPr>
      </p:pic>
      <p:pic>
        <p:nvPicPr>
          <p:cNvPr id="2080" name="Picture 32" descr="Image result for vpat logo transparent&quot;">
            <a:extLst>
              <a:ext uri="{FF2B5EF4-FFF2-40B4-BE49-F238E27FC236}">
                <a16:creationId xmlns:a16="http://schemas.microsoft.com/office/drawing/2014/main" id="{266C7177-2129-45BB-8BC0-DFEA35A8762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414929" y="4435687"/>
            <a:ext cx="669742" cy="51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313E633B-81FA-49C9-A3C3-8999DD377478}"/>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116" name="Rectangle 115">
            <a:extLst>
              <a:ext uri="{FF2B5EF4-FFF2-40B4-BE49-F238E27FC236}">
                <a16:creationId xmlns:a16="http://schemas.microsoft.com/office/drawing/2014/main" id="{27AE6A09-5EA3-4F33-91B8-953D4C163CE8}"/>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119" name="Rectangle 118">
            <a:extLst>
              <a:ext uri="{FF2B5EF4-FFF2-40B4-BE49-F238E27FC236}">
                <a16:creationId xmlns:a16="http://schemas.microsoft.com/office/drawing/2014/main" id="{9F49875C-46F1-4D6C-B369-8531D71D751F}"/>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6" name="Title 5"/>
          <p:cNvSpPr>
            <a:spLocks noGrp="1"/>
          </p:cNvSpPr>
          <p:nvPr>
            <p:ph type="title"/>
          </p:nvPr>
        </p:nvSpPr>
        <p:spPr/>
        <p:txBody>
          <a:bodyPr/>
          <a:lstStyle/>
          <a:p>
            <a:r>
              <a:rPr lang="en-US" dirty="0"/>
              <a:t>3. Most comprehensive and open</a:t>
            </a:r>
            <a:endParaRPr lang="en-US" sz="3200" dirty="0"/>
          </a:p>
        </p:txBody>
      </p:sp>
      <p:sp>
        <p:nvSpPr>
          <p:cNvPr id="86" name="TextBox 85"/>
          <p:cNvSpPr txBox="1"/>
          <p:nvPr/>
        </p:nvSpPr>
        <p:spPr>
          <a:xfrm>
            <a:off x="2235712" y="6631365"/>
            <a:ext cx="10158976" cy="313932"/>
          </a:xfrm>
          <a:prstGeom prst="rect">
            <a:avLst/>
          </a:prstGeom>
          <a:noFill/>
        </p:spPr>
        <p:txBody>
          <a:bodyPr wrap="square" rtlCol="0" anchor="ctr" anchorCtr="0">
            <a:spAutoFit/>
          </a:bodyPr>
          <a:lstStyle/>
          <a:p>
            <a:pPr algn="ctr">
              <a:defRPr/>
            </a:pPr>
            <a:r>
              <a:rPr lang="en-US" sz="1440" b="1" dirty="0">
                <a:latin typeface="Amazon Ember" panose="02000000000000000000" pitchFamily="2" charset="0"/>
                <a:ea typeface="Amazon Ember" panose="02000000000000000000" pitchFamily="2" charset="0"/>
              </a:rPr>
              <a:t>Migration &amp; Streaming Services</a:t>
            </a:r>
            <a:endParaRPr lang="en-US" sz="1280" b="1" dirty="0">
              <a:latin typeface="Amazon Ember" panose="02000000000000000000" pitchFamily="2" charset="0"/>
              <a:ea typeface="Amazon Ember" panose="02000000000000000000" pitchFamily="2" charset="0"/>
            </a:endParaRPr>
          </a:p>
        </p:txBody>
      </p:sp>
      <p:sp>
        <p:nvSpPr>
          <p:cNvPr id="73" name="TextBox 72"/>
          <p:cNvSpPr txBox="1"/>
          <p:nvPr/>
        </p:nvSpPr>
        <p:spPr>
          <a:xfrm>
            <a:off x="3609294" y="5210596"/>
            <a:ext cx="1667978"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Infrastructure</a:t>
            </a:r>
          </a:p>
        </p:txBody>
      </p:sp>
      <p:pic>
        <p:nvPicPr>
          <p:cNvPr id="76" name="Picture 75"/>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3252609" y="5187178"/>
            <a:ext cx="379234" cy="379234"/>
          </a:xfrm>
          <a:prstGeom prst="rect">
            <a:avLst/>
          </a:prstGeom>
        </p:spPr>
      </p:pic>
      <p:sp>
        <p:nvSpPr>
          <p:cNvPr id="74" name="TextBox 73"/>
          <p:cNvSpPr txBox="1"/>
          <p:nvPr/>
        </p:nvSpPr>
        <p:spPr>
          <a:xfrm>
            <a:off x="9967415" y="5141448"/>
            <a:ext cx="1570149"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 Catalog </a:t>
            </a:r>
            <a:br>
              <a:rPr lang="en-US" sz="1440" b="1" dirty="0">
                <a:latin typeface="Amazon Ember" panose="02000000000000000000" pitchFamily="2" charset="0"/>
                <a:ea typeface="Amazon Ember" panose="02000000000000000000" pitchFamily="2" charset="0"/>
              </a:rPr>
            </a:br>
            <a:r>
              <a:rPr lang="en-US" sz="1440" b="1" dirty="0">
                <a:latin typeface="Amazon Ember" panose="02000000000000000000" pitchFamily="2" charset="0"/>
                <a:ea typeface="Amazon Ember" panose="02000000000000000000" pitchFamily="2" charset="0"/>
              </a:rPr>
              <a:t>&amp; ETL</a:t>
            </a:r>
          </a:p>
        </p:txBody>
      </p:sp>
      <p:pic>
        <p:nvPicPr>
          <p:cNvPr id="77" name="Picture 76"/>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9663858" y="5187178"/>
            <a:ext cx="379234" cy="379234"/>
          </a:xfrm>
          <a:prstGeom prst="rect">
            <a:avLst/>
          </a:prstGeom>
        </p:spPr>
      </p:pic>
      <p:sp>
        <p:nvSpPr>
          <p:cNvPr id="78" name="TextBox 77"/>
          <p:cNvSpPr txBox="1"/>
          <p:nvPr/>
        </p:nvSpPr>
        <p:spPr>
          <a:xfrm>
            <a:off x="6966119" y="5141449"/>
            <a:ext cx="1583531"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Security &amp; Management</a:t>
            </a:r>
          </a:p>
        </p:txBody>
      </p:sp>
      <p:sp>
        <p:nvSpPr>
          <p:cNvPr id="81" name="TextBox 80"/>
          <p:cNvSpPr txBox="1"/>
          <p:nvPr/>
        </p:nvSpPr>
        <p:spPr>
          <a:xfrm>
            <a:off x="1698664" y="3719496"/>
            <a:ext cx="1469146"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 </a:t>
            </a:r>
          </a:p>
          <a:p>
            <a:pPr>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pic>
        <p:nvPicPr>
          <p:cNvPr id="22" name="Picture 21"/>
          <p:cNvPicPr>
            <a:picLocks noChangeAspect="1"/>
          </p:cNvPicPr>
          <p:nvPr/>
        </p:nvPicPr>
        <p:blipFill>
          <a:blip r:embed="rId5" cstate="print">
            <a:lum bright="70000" contrast="-70000"/>
            <a:extLst>
              <a:ext uri="{28A0092B-C50C-407E-A947-70E740481C1C}">
                <a14:useLocalDpi xmlns:a14="http://schemas.microsoft.com/office/drawing/2010/main"/>
              </a:ext>
            </a:extLst>
          </a:blip>
          <a:stretch>
            <a:fillRect/>
          </a:stretch>
        </p:blipFill>
        <p:spPr>
          <a:xfrm>
            <a:off x="1380935" y="3766495"/>
            <a:ext cx="376694" cy="376694"/>
          </a:xfrm>
          <a:prstGeom prst="rect">
            <a:avLst/>
          </a:prstGeom>
        </p:spPr>
      </p:pic>
      <p:sp>
        <p:nvSpPr>
          <p:cNvPr id="84" name="TextBox 83"/>
          <p:cNvSpPr txBox="1"/>
          <p:nvPr/>
        </p:nvSpPr>
        <p:spPr>
          <a:xfrm>
            <a:off x="3853682" y="3696311"/>
            <a:ext cx="1342736"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Big Data</a:t>
            </a:r>
          </a:p>
          <a:p>
            <a:pPr>
              <a:defRPr/>
            </a:pPr>
            <a:r>
              <a:rPr lang="en-US" sz="1440" b="1" dirty="0">
                <a:latin typeface="Amazon Ember" panose="02000000000000000000" pitchFamily="2" charset="0"/>
                <a:ea typeface="Amazon Ember" panose="02000000000000000000" pitchFamily="2" charset="0"/>
              </a:rPr>
              <a:t>Processing</a:t>
            </a:r>
            <a:endParaRPr lang="en-US" sz="1440" dirty="0">
              <a:latin typeface="Amazon Ember" panose="02000000000000000000" pitchFamily="2" charset="0"/>
              <a:ea typeface="Amazon Ember" panose="02000000000000000000" pitchFamily="2" charset="0"/>
            </a:endParaRPr>
          </a:p>
        </p:txBody>
      </p:sp>
      <p:pic>
        <p:nvPicPr>
          <p:cNvPr id="23" name="Picture 22"/>
          <p:cNvPicPr>
            <a:picLocks noChangeAspect="1"/>
          </p:cNvPicPr>
          <p:nvPr/>
        </p:nvPicPr>
        <p:blipFill>
          <a:blip r:embed="rId6" cstate="print">
            <a:lum bright="70000" contrast="-70000"/>
            <a:extLst>
              <a:ext uri="{28A0092B-C50C-407E-A947-70E740481C1C}">
                <a14:useLocalDpi xmlns:a14="http://schemas.microsoft.com/office/drawing/2010/main"/>
              </a:ext>
            </a:extLst>
          </a:blip>
          <a:stretch>
            <a:fillRect/>
          </a:stretch>
        </p:blipFill>
        <p:spPr>
          <a:xfrm>
            <a:off x="3484781" y="3765226"/>
            <a:ext cx="379234" cy="379234"/>
          </a:xfrm>
          <a:prstGeom prst="rect">
            <a:avLst/>
          </a:prstGeom>
        </p:spPr>
      </p:pic>
      <p:sp>
        <p:nvSpPr>
          <p:cNvPr id="85" name="TextBox 84"/>
          <p:cNvSpPr txBox="1"/>
          <p:nvPr/>
        </p:nvSpPr>
        <p:spPr>
          <a:xfrm>
            <a:off x="8148024" y="3719496"/>
            <a:ext cx="1335392"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Interactive </a:t>
            </a:r>
          </a:p>
          <a:p>
            <a:pPr>
              <a:defRPr/>
            </a:pPr>
            <a:r>
              <a:rPr lang="en-US" sz="1440" b="1" dirty="0">
                <a:latin typeface="Amazon Ember" panose="02000000000000000000" pitchFamily="2" charset="0"/>
                <a:ea typeface="Amazon Ember" panose="02000000000000000000" pitchFamily="2" charset="0"/>
              </a:rPr>
              <a:t>Q</a:t>
            </a:r>
            <a:r>
              <a:rPr lang="en-US" sz="1440" b="1" dirty="0" err="1">
                <a:latin typeface="Amazon Ember" panose="02000000000000000000" pitchFamily="2" charset="0"/>
                <a:ea typeface="Amazon Ember" panose="02000000000000000000" pitchFamily="2" charset="0"/>
              </a:rPr>
              <a:t>uery</a:t>
            </a:r>
            <a:endParaRPr lang="en-US" sz="1440" b="1" dirty="0">
              <a:latin typeface="Amazon Ember" panose="02000000000000000000" pitchFamily="2" charset="0"/>
              <a:ea typeface="Amazon Ember" panose="02000000000000000000" pitchFamily="2" charset="0"/>
            </a:endParaRPr>
          </a:p>
        </p:txBody>
      </p:sp>
      <p:pic>
        <p:nvPicPr>
          <p:cNvPr id="27" name="Picture 26"/>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7800466" y="3765226"/>
            <a:ext cx="379234" cy="379234"/>
          </a:xfrm>
          <a:prstGeom prst="rect">
            <a:avLst/>
          </a:prstGeom>
        </p:spPr>
      </p:pic>
      <p:sp>
        <p:nvSpPr>
          <p:cNvPr id="130" name="TextBox 129"/>
          <p:cNvSpPr txBox="1"/>
          <p:nvPr/>
        </p:nvSpPr>
        <p:spPr>
          <a:xfrm>
            <a:off x="10212198" y="3719497"/>
            <a:ext cx="1335392"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Operational </a:t>
            </a:r>
          </a:p>
          <a:p>
            <a:pPr>
              <a:defRPr/>
            </a:pPr>
            <a:r>
              <a:rPr lang="en-US" sz="1440" b="1" dirty="0">
                <a:latin typeface="Amazon Ember" panose="02000000000000000000" pitchFamily="2" charset="0"/>
                <a:ea typeface="Amazon Ember" panose="02000000000000000000" pitchFamily="2" charset="0"/>
              </a:rPr>
              <a:t>Analytics</a:t>
            </a:r>
          </a:p>
        </p:txBody>
      </p:sp>
      <p:pic>
        <p:nvPicPr>
          <p:cNvPr id="29" name="Picture 28"/>
          <p:cNvPicPr>
            <a:picLocks noChangeAspect="1"/>
          </p:cNvPicPr>
          <p:nvPr/>
        </p:nvPicPr>
        <p:blipFill>
          <a:blip r:embed="rId8" cstate="print">
            <a:lum bright="70000" contrast="-70000"/>
            <a:extLst>
              <a:ext uri="{28A0092B-C50C-407E-A947-70E740481C1C}">
                <a14:useLocalDpi xmlns:a14="http://schemas.microsoft.com/office/drawing/2010/main"/>
              </a:ext>
            </a:extLst>
          </a:blip>
          <a:stretch>
            <a:fillRect/>
          </a:stretch>
        </p:blipFill>
        <p:spPr>
          <a:xfrm>
            <a:off x="9825658" y="3765226"/>
            <a:ext cx="379234" cy="379234"/>
          </a:xfrm>
          <a:prstGeom prst="rect">
            <a:avLst/>
          </a:prstGeom>
        </p:spPr>
      </p:pic>
      <p:sp>
        <p:nvSpPr>
          <p:cNvPr id="129" name="TextBox 128"/>
          <p:cNvSpPr txBox="1"/>
          <p:nvPr/>
        </p:nvSpPr>
        <p:spPr>
          <a:xfrm>
            <a:off x="12256466" y="3719497"/>
            <a:ext cx="1112813"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Real time</a:t>
            </a:r>
          </a:p>
          <a:p>
            <a:pPr>
              <a:defRPr/>
            </a:pPr>
            <a:r>
              <a:rPr lang="en-US" sz="1440" b="1" dirty="0">
                <a:latin typeface="Amazon Ember" panose="02000000000000000000" pitchFamily="2" charset="0"/>
                <a:ea typeface="Amazon Ember" panose="02000000000000000000" pitchFamily="2" charset="0"/>
              </a:rPr>
              <a:t>Analytics</a:t>
            </a:r>
          </a:p>
        </p:txBody>
      </p:sp>
      <p:pic>
        <p:nvPicPr>
          <p:cNvPr id="31" name="Picture 30"/>
          <p:cNvPicPr>
            <a:picLocks noChangeAspect="1"/>
          </p:cNvPicPr>
          <p:nvPr/>
        </p:nvPicPr>
        <p:blipFill>
          <a:blip r:embed="rId9" cstate="print">
            <a:lum bright="70000" contrast="-70000"/>
            <a:extLst>
              <a:ext uri="{28A0092B-C50C-407E-A947-70E740481C1C}">
                <a14:useLocalDpi xmlns:a14="http://schemas.microsoft.com/office/drawing/2010/main"/>
              </a:ext>
            </a:extLst>
          </a:blip>
          <a:stretch>
            <a:fillRect/>
          </a:stretch>
        </p:blipFill>
        <p:spPr>
          <a:xfrm>
            <a:off x="11889831" y="3765226"/>
            <a:ext cx="379234" cy="379234"/>
          </a:xfrm>
          <a:prstGeom prst="rect">
            <a:avLst/>
          </a:prstGeom>
        </p:spPr>
      </p:pic>
      <p:sp>
        <p:nvSpPr>
          <p:cNvPr id="37" name="TextBox 36">
            <a:extLst>
              <a:ext uri="{FF2B5EF4-FFF2-40B4-BE49-F238E27FC236}">
                <a16:creationId xmlns:a16="http://schemas.microsoft.com/office/drawing/2014/main" id="{29802EDE-76B0-9143-B708-C56FA74A2F0B}"/>
              </a:ext>
            </a:extLst>
          </p:cNvPr>
          <p:cNvSpPr txBox="1"/>
          <p:nvPr/>
        </p:nvSpPr>
        <p:spPr>
          <a:xfrm>
            <a:off x="5828637" y="3708622"/>
            <a:ext cx="1698114" cy="535531"/>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Serverless </a:t>
            </a:r>
          </a:p>
          <a:p>
            <a:pPr>
              <a:defRPr/>
            </a:pPr>
            <a:r>
              <a:rPr lang="en-US" sz="1440" b="1" dirty="0">
                <a:latin typeface="Amazon Ember" panose="02000000000000000000" pitchFamily="2" charset="0"/>
                <a:ea typeface="Amazon Ember" panose="02000000000000000000" pitchFamily="2" charset="0"/>
              </a:rPr>
              <a:t>Data processing</a:t>
            </a:r>
          </a:p>
        </p:txBody>
      </p:sp>
      <p:pic>
        <p:nvPicPr>
          <p:cNvPr id="38" name="Picture 37">
            <a:extLst>
              <a:ext uri="{FF2B5EF4-FFF2-40B4-BE49-F238E27FC236}">
                <a16:creationId xmlns:a16="http://schemas.microsoft.com/office/drawing/2014/main" id="{8A4E28B3-BB83-4348-B48B-FC6B175869E5}"/>
              </a:ext>
            </a:extLst>
          </p:cNvPr>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5537273" y="3765226"/>
            <a:ext cx="379234" cy="379234"/>
          </a:xfrm>
          <a:prstGeom prst="rect">
            <a:avLst/>
          </a:prstGeom>
        </p:spPr>
      </p:pic>
      <p:sp>
        <p:nvSpPr>
          <p:cNvPr id="115" name="TextBox 114">
            <a:extLst>
              <a:ext uri="{FF2B5EF4-FFF2-40B4-BE49-F238E27FC236}">
                <a16:creationId xmlns:a16="http://schemas.microsoft.com/office/drawing/2014/main" id="{5C204E76-76DA-4B0F-9E7D-10CB2A16453C}"/>
              </a:ext>
            </a:extLst>
          </p:cNvPr>
          <p:cNvSpPr txBox="1"/>
          <p:nvPr/>
        </p:nvSpPr>
        <p:spPr>
          <a:xfrm>
            <a:off x="6178003" y="5988277"/>
            <a:ext cx="2274394" cy="387798"/>
          </a:xfrm>
          <a:prstGeom prst="rect">
            <a:avLst/>
          </a:prstGeom>
          <a:solidFill>
            <a:schemeClr val="bg2"/>
          </a:solidFill>
        </p:spPr>
        <p:txBody>
          <a:bodyPr wrap="square" rtlCol="0" anchor="ctr" anchorCtr="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18" name="TextBox 117">
            <a:extLst>
              <a:ext uri="{FF2B5EF4-FFF2-40B4-BE49-F238E27FC236}">
                <a16:creationId xmlns:a16="http://schemas.microsoft.com/office/drawing/2014/main" id="{CDB286DB-FB37-488E-89DF-047EF667722D}"/>
              </a:ext>
            </a:extLst>
          </p:cNvPr>
          <p:cNvSpPr txBox="1"/>
          <p:nvPr/>
        </p:nvSpPr>
        <p:spPr>
          <a:xfrm>
            <a:off x="6523434" y="3188472"/>
            <a:ext cx="1583533" cy="387798"/>
          </a:xfrm>
          <a:prstGeom prst="rect">
            <a:avLst/>
          </a:prstGeom>
          <a:solidFill>
            <a:schemeClr val="bg2"/>
          </a:solidFill>
        </p:spPr>
        <p:txBody>
          <a:bodyPr wrap="square" rtlCol="0" anchor="ctr" anchorCtr="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20" name="TextBox 119">
            <a:extLst>
              <a:ext uri="{FF2B5EF4-FFF2-40B4-BE49-F238E27FC236}">
                <a16:creationId xmlns:a16="http://schemas.microsoft.com/office/drawing/2014/main" id="{B832D4DB-2722-4F22-9349-679DA9FF0623}"/>
              </a:ext>
            </a:extLst>
          </p:cNvPr>
          <p:cNvSpPr txBox="1"/>
          <p:nvPr/>
        </p:nvSpPr>
        <p:spPr>
          <a:xfrm>
            <a:off x="4824933" y="4628023"/>
            <a:ext cx="4980534" cy="387798"/>
          </a:xfrm>
          <a:prstGeom prst="rect">
            <a:avLst/>
          </a:prstGeom>
          <a:solidFill>
            <a:schemeClr val="bg2"/>
          </a:solidFill>
        </p:spPr>
        <p:txBody>
          <a:bodyPr wrap="square" rtlCol="0" anchor="ctr" anchorCtr="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34" name="Rectangle 33">
            <a:extLst>
              <a:ext uri="{FF2B5EF4-FFF2-40B4-BE49-F238E27FC236}">
                <a16:creationId xmlns:a16="http://schemas.microsoft.com/office/drawing/2014/main" id="{466E3783-5EEE-9648-A914-F46E1924AA6C}"/>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nchorCtr="0"/>
          <a:lstStyle/>
          <a:p>
            <a:pPr algn="ctr"/>
            <a:endParaRPr lang="en-US" sz="4608" dirty="0"/>
          </a:p>
        </p:txBody>
      </p:sp>
      <p:sp>
        <p:nvSpPr>
          <p:cNvPr id="35" name="TextBox 34">
            <a:extLst>
              <a:ext uri="{FF2B5EF4-FFF2-40B4-BE49-F238E27FC236}">
                <a16:creationId xmlns:a16="http://schemas.microsoft.com/office/drawing/2014/main" id="{4C7E9C13-38F7-8B4F-B234-11E98F1797E5}"/>
              </a:ext>
            </a:extLst>
          </p:cNvPr>
          <p:cNvSpPr txBox="1"/>
          <p:nvPr/>
        </p:nvSpPr>
        <p:spPr>
          <a:xfrm>
            <a:off x="4915156" y="2403193"/>
            <a:ext cx="1487906"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Dashboards</a:t>
            </a:r>
            <a:endParaRPr lang="en-US" sz="1440" dirty="0">
              <a:latin typeface="Amazon Ember" panose="02000000000000000000" pitchFamily="2" charset="0"/>
              <a:ea typeface="Amazon Ember" panose="02000000000000000000" pitchFamily="2" charset="0"/>
            </a:endParaRPr>
          </a:p>
        </p:txBody>
      </p:sp>
      <p:pic>
        <p:nvPicPr>
          <p:cNvPr id="36" name="Picture 35">
            <a:extLst>
              <a:ext uri="{FF2B5EF4-FFF2-40B4-BE49-F238E27FC236}">
                <a16:creationId xmlns:a16="http://schemas.microsoft.com/office/drawing/2014/main" id="{748E4FCE-AD20-E244-B013-0C44FF73EF6E}"/>
              </a:ext>
            </a:extLst>
          </p:cNvPr>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4518723" y="2405533"/>
            <a:ext cx="379235" cy="364650"/>
          </a:xfrm>
          <a:prstGeom prst="rect">
            <a:avLst/>
          </a:prstGeom>
        </p:spPr>
      </p:pic>
      <p:sp>
        <p:nvSpPr>
          <p:cNvPr id="39" name="TextBox 38">
            <a:extLst>
              <a:ext uri="{FF2B5EF4-FFF2-40B4-BE49-F238E27FC236}">
                <a16:creationId xmlns:a16="http://schemas.microsoft.com/office/drawing/2014/main" id="{FC295F43-E224-4246-B9EB-E799AC9E736D}"/>
              </a:ext>
            </a:extLst>
          </p:cNvPr>
          <p:cNvSpPr txBox="1"/>
          <p:nvPr/>
        </p:nvSpPr>
        <p:spPr>
          <a:xfrm>
            <a:off x="11278129" y="2410319"/>
            <a:ext cx="2696117"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Predictive Analytics</a:t>
            </a:r>
          </a:p>
        </p:txBody>
      </p:sp>
      <p:pic>
        <p:nvPicPr>
          <p:cNvPr id="40" name="Picture 39">
            <a:extLst>
              <a:ext uri="{FF2B5EF4-FFF2-40B4-BE49-F238E27FC236}">
                <a16:creationId xmlns:a16="http://schemas.microsoft.com/office/drawing/2014/main" id="{DCD9CECD-9501-6643-BD4C-D8A7AE3BC57D}"/>
              </a:ext>
            </a:extLst>
          </p:cNvPr>
          <p:cNvPicPr>
            <a:picLocks noChangeAspect="1"/>
          </p:cNvPicPr>
          <p:nvPr/>
        </p:nvPicPr>
        <p:blipFill>
          <a:blip r:embed="rId11" cstate="print">
            <a:lum bright="70000" contrast="-70000"/>
            <a:extLst>
              <a:ext uri="{28A0092B-C50C-407E-A947-70E740481C1C}">
                <a14:useLocalDpi xmlns:a14="http://schemas.microsoft.com/office/drawing/2010/main"/>
              </a:ext>
            </a:extLst>
          </a:blip>
          <a:stretch>
            <a:fillRect/>
          </a:stretch>
        </p:blipFill>
        <p:spPr>
          <a:xfrm>
            <a:off x="10914042" y="2402335"/>
            <a:ext cx="379234" cy="385301"/>
          </a:xfrm>
          <a:prstGeom prst="rect">
            <a:avLst/>
          </a:prstGeom>
        </p:spPr>
      </p:pic>
      <p:sp>
        <p:nvSpPr>
          <p:cNvPr id="41" name="TextBox 40">
            <a:extLst>
              <a:ext uri="{FF2B5EF4-FFF2-40B4-BE49-F238E27FC236}">
                <a16:creationId xmlns:a16="http://schemas.microsoft.com/office/drawing/2014/main" id="{8ED51362-3EC4-8343-9919-29303294F609}"/>
              </a:ext>
            </a:extLst>
          </p:cNvPr>
          <p:cNvSpPr txBox="1"/>
          <p:nvPr/>
        </p:nvSpPr>
        <p:spPr>
          <a:xfrm>
            <a:off x="4071618" y="1795203"/>
            <a:ext cx="6487165" cy="387798"/>
          </a:xfrm>
          <a:prstGeom prst="rect">
            <a:avLst/>
          </a:prstGeom>
          <a:solidFill>
            <a:schemeClr val="bg2"/>
          </a:solidFill>
        </p:spPr>
        <p:txBody>
          <a:bodyPr wrap="square" rtlCol="0" anchor="ctr" anchorCtr="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pic>
        <p:nvPicPr>
          <p:cNvPr id="42" name="Graphic 41">
            <a:extLst>
              <a:ext uri="{FF2B5EF4-FFF2-40B4-BE49-F238E27FC236}">
                <a16:creationId xmlns:a16="http://schemas.microsoft.com/office/drawing/2014/main" id="{1F99AD9C-1CB5-DD41-A42F-FB6B34F0255A}"/>
              </a:ext>
            </a:extLst>
          </p:cNvPr>
          <p:cNvPicPr>
            <a:picLocks noChangeAspect="1"/>
          </p:cNvPicPr>
          <p:nvPr/>
        </p:nvPicPr>
        <p:blipFill>
          <a:blip r:embed="rId12">
            <a:lum bright="70000" contrast="-70000"/>
            <a:extLst>
              <a:ext uri="{96DAC541-7B7A-43D3-8B79-37D633B846F1}">
                <asvg:svgBlip xmlns:asvg="http://schemas.microsoft.com/office/drawing/2016/SVG/main" r:embed="rId13"/>
              </a:ext>
            </a:extLst>
          </a:blip>
          <a:stretch>
            <a:fillRect/>
          </a:stretch>
        </p:blipFill>
        <p:spPr>
          <a:xfrm>
            <a:off x="7252918" y="2411164"/>
            <a:ext cx="376472" cy="376472"/>
          </a:xfrm>
          <a:prstGeom prst="rect">
            <a:avLst/>
          </a:prstGeom>
        </p:spPr>
      </p:pic>
      <p:sp>
        <p:nvSpPr>
          <p:cNvPr id="43" name="TextBox 42">
            <a:extLst>
              <a:ext uri="{FF2B5EF4-FFF2-40B4-BE49-F238E27FC236}">
                <a16:creationId xmlns:a16="http://schemas.microsoft.com/office/drawing/2014/main" id="{1AECE912-8F6C-7A4A-860A-AC04AE0D18C9}"/>
              </a:ext>
            </a:extLst>
          </p:cNvPr>
          <p:cNvSpPr txBox="1"/>
          <p:nvPr/>
        </p:nvSpPr>
        <p:spPr>
          <a:xfrm>
            <a:off x="7646670" y="2414733"/>
            <a:ext cx="2696117"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Digital Us</a:t>
            </a:r>
            <a:r>
              <a:rPr lang="en-US" sz="1440" b="1" dirty="0" err="1">
                <a:latin typeface="Amazon Ember" panose="02000000000000000000" pitchFamily="2" charset="0"/>
                <a:ea typeface="Amazon Ember" panose="02000000000000000000" pitchFamily="2" charset="0"/>
              </a:rPr>
              <a:t>er</a:t>
            </a:r>
            <a:r>
              <a:rPr lang="en-US" sz="1440" b="1" dirty="0">
                <a:latin typeface="Amazon Ember" panose="02000000000000000000" pitchFamily="2" charset="0"/>
                <a:ea typeface="Amazon Ember" panose="02000000000000000000" pitchFamily="2" charset="0"/>
              </a:rPr>
              <a:t> Engagement</a:t>
            </a:r>
          </a:p>
        </p:txBody>
      </p:sp>
      <p:pic>
        <p:nvPicPr>
          <p:cNvPr id="3" name="Picture 2">
            <a:extLst>
              <a:ext uri="{FF2B5EF4-FFF2-40B4-BE49-F238E27FC236}">
                <a16:creationId xmlns:a16="http://schemas.microsoft.com/office/drawing/2014/main" id="{E706B9DD-915C-D64E-BB71-E72AE03F55DE}"/>
              </a:ext>
            </a:extLst>
          </p:cNvPr>
          <p:cNvPicPr>
            <a:picLocks noChangeAspect="1"/>
          </p:cNvPicPr>
          <p:nvPr/>
        </p:nvPicPr>
        <p:blipFill>
          <a:blip r:embed="rId14">
            <a:lum bright="70000" contrast="-70000"/>
          </a:blip>
          <a:stretch>
            <a:fillRect/>
          </a:stretch>
        </p:blipFill>
        <p:spPr>
          <a:xfrm>
            <a:off x="1602902" y="2348516"/>
            <a:ext cx="481739" cy="481739"/>
          </a:xfrm>
          <a:prstGeom prst="rect">
            <a:avLst/>
          </a:prstGeom>
        </p:spPr>
      </p:pic>
      <p:sp>
        <p:nvSpPr>
          <p:cNvPr id="44" name="TextBox 43">
            <a:extLst>
              <a:ext uri="{FF2B5EF4-FFF2-40B4-BE49-F238E27FC236}">
                <a16:creationId xmlns:a16="http://schemas.microsoft.com/office/drawing/2014/main" id="{559760B4-4250-7343-B7EF-571273E0B6C6}"/>
              </a:ext>
            </a:extLst>
          </p:cNvPr>
          <p:cNvSpPr txBox="1"/>
          <p:nvPr/>
        </p:nvSpPr>
        <p:spPr>
          <a:xfrm>
            <a:off x="2169229" y="2403192"/>
            <a:ext cx="1487906" cy="313932"/>
          </a:xfrm>
          <a:prstGeom prst="rect">
            <a:avLst/>
          </a:prstGeom>
          <a:noFill/>
        </p:spPr>
        <p:txBody>
          <a:bodyPr wrap="square" rtlCol="0" anchor="ctr" anchorCtr="0">
            <a:spAutoFit/>
          </a:bodyPr>
          <a:lstStyle/>
          <a:p>
            <a:pPr>
              <a:defRPr/>
            </a:pPr>
            <a:r>
              <a:rPr lang="en-US" sz="1440" b="1" dirty="0">
                <a:latin typeface="Amazon Ember" panose="02000000000000000000" pitchFamily="2" charset="0"/>
                <a:ea typeface="Amazon Ember" panose="02000000000000000000" pitchFamily="2" charset="0"/>
              </a:rPr>
              <a:t>Data</a:t>
            </a:r>
            <a:endParaRPr lang="en-US" sz="1440" dirty="0">
              <a:latin typeface="Amazon Ember" panose="02000000000000000000" pitchFamily="2" charset="0"/>
              <a:ea typeface="Amazon Ember" panose="02000000000000000000" pitchFamily="2" charset="0"/>
            </a:endParaRPr>
          </a:p>
        </p:txBody>
      </p:sp>
      <p:grpSp>
        <p:nvGrpSpPr>
          <p:cNvPr id="45" name="Group 36">
            <a:extLst>
              <a:ext uri="{FF2B5EF4-FFF2-40B4-BE49-F238E27FC236}">
                <a16:creationId xmlns:a16="http://schemas.microsoft.com/office/drawing/2014/main" id="{808EDB43-0DBC-4B12-A062-7ADF541CFF90}"/>
              </a:ext>
            </a:extLst>
          </p:cNvPr>
          <p:cNvGrpSpPr>
            <a:grpSpLocks noChangeAspect="1"/>
          </p:cNvGrpSpPr>
          <p:nvPr/>
        </p:nvGrpSpPr>
        <p:grpSpPr bwMode="auto">
          <a:xfrm>
            <a:off x="13678586" y="276205"/>
            <a:ext cx="591318" cy="591318"/>
            <a:chOff x="2651" y="1391"/>
            <a:chExt cx="454" cy="454"/>
          </a:xfrm>
        </p:grpSpPr>
        <p:sp>
          <p:nvSpPr>
            <p:cNvPr id="46" name="Oval 37">
              <a:extLst>
                <a:ext uri="{FF2B5EF4-FFF2-40B4-BE49-F238E27FC236}">
                  <a16:creationId xmlns:a16="http://schemas.microsoft.com/office/drawing/2014/main" id="{0322EF73-9C51-47C3-88CC-727B5BB587AF}"/>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7" name="Oval 38">
              <a:extLst>
                <a:ext uri="{FF2B5EF4-FFF2-40B4-BE49-F238E27FC236}">
                  <a16:creationId xmlns:a16="http://schemas.microsoft.com/office/drawing/2014/main" id="{B8D3F28A-7038-4AD7-8EFC-42B97733271C}"/>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8" name="Line 39">
              <a:extLst>
                <a:ext uri="{FF2B5EF4-FFF2-40B4-BE49-F238E27FC236}">
                  <a16:creationId xmlns:a16="http://schemas.microsoft.com/office/drawing/2014/main" id="{FE89647E-0D7C-487D-9CFF-C3E5E1D6C5E9}"/>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9" name="Freeform 40">
              <a:extLst>
                <a:ext uri="{FF2B5EF4-FFF2-40B4-BE49-F238E27FC236}">
                  <a16:creationId xmlns:a16="http://schemas.microsoft.com/office/drawing/2014/main" id="{2B857E1A-F185-4389-B7D7-74C32FE66C83}"/>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50" name="Freeform 41">
              <a:extLst>
                <a:ext uri="{FF2B5EF4-FFF2-40B4-BE49-F238E27FC236}">
                  <a16:creationId xmlns:a16="http://schemas.microsoft.com/office/drawing/2014/main" id="{0BBC932C-C524-4AA9-A8DC-07B5952391CB}"/>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51" name="Line 42">
              <a:extLst>
                <a:ext uri="{FF2B5EF4-FFF2-40B4-BE49-F238E27FC236}">
                  <a16:creationId xmlns:a16="http://schemas.microsoft.com/office/drawing/2014/main" id="{E4E56C34-0A5E-4FA8-B2A5-D79E2C685099}"/>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7" name="Graphic 51">
            <a:extLst>
              <a:ext uri="{FF2B5EF4-FFF2-40B4-BE49-F238E27FC236}">
                <a16:creationId xmlns:a16="http://schemas.microsoft.com/office/drawing/2014/main" id="{90FBAEB0-BCF8-4EA3-8064-05EAAF7F95F7}"/>
              </a:ext>
            </a:extLst>
          </p:cNvPr>
          <p:cNvGrpSpPr/>
          <p:nvPr/>
        </p:nvGrpSpPr>
        <p:grpSpPr>
          <a:xfrm>
            <a:off x="6466818" y="5157125"/>
            <a:ext cx="421752" cy="463133"/>
            <a:chOff x="6368968" y="5158329"/>
            <a:chExt cx="421752" cy="463133"/>
          </a:xfrm>
          <a:solidFill>
            <a:schemeClr val="tx1"/>
          </a:solidFill>
        </p:grpSpPr>
        <p:sp>
          <p:nvSpPr>
            <p:cNvPr id="8" name="Freeform: Shape 7">
              <a:extLst>
                <a:ext uri="{FF2B5EF4-FFF2-40B4-BE49-F238E27FC236}">
                  <a16:creationId xmlns:a16="http://schemas.microsoft.com/office/drawing/2014/main" id="{315F99BB-CD75-417E-B600-3A9790FFED66}"/>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9" name="Freeform: Shape 8">
              <a:extLst>
                <a:ext uri="{FF2B5EF4-FFF2-40B4-BE49-F238E27FC236}">
                  <a16:creationId xmlns:a16="http://schemas.microsoft.com/office/drawing/2014/main" id="{A97DA90B-3E51-49E2-BF57-672C7D7B9D26}"/>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0" name="Freeform: Shape 9">
              <a:extLst>
                <a:ext uri="{FF2B5EF4-FFF2-40B4-BE49-F238E27FC236}">
                  <a16:creationId xmlns:a16="http://schemas.microsoft.com/office/drawing/2014/main" id="{7FE25BE2-4628-4690-9777-DC04037A0E7E}"/>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1" name="Freeform: Shape 10">
              <a:extLst>
                <a:ext uri="{FF2B5EF4-FFF2-40B4-BE49-F238E27FC236}">
                  <a16:creationId xmlns:a16="http://schemas.microsoft.com/office/drawing/2014/main" id="{C611F66B-C9C3-4B09-9353-51768FAD8757}"/>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2" name="Freeform: Shape 11">
              <a:extLst>
                <a:ext uri="{FF2B5EF4-FFF2-40B4-BE49-F238E27FC236}">
                  <a16:creationId xmlns:a16="http://schemas.microsoft.com/office/drawing/2014/main" id="{F7157827-96D5-4177-BFD9-B01B27437BFE}"/>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3" name="Freeform: Shape 12">
              <a:extLst>
                <a:ext uri="{FF2B5EF4-FFF2-40B4-BE49-F238E27FC236}">
                  <a16:creationId xmlns:a16="http://schemas.microsoft.com/office/drawing/2014/main" id="{EECA027D-7572-46D2-A5BD-C6A1D86490AD}"/>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 name="Freeform: Shape 13">
              <a:extLst>
                <a:ext uri="{FF2B5EF4-FFF2-40B4-BE49-F238E27FC236}">
                  <a16:creationId xmlns:a16="http://schemas.microsoft.com/office/drawing/2014/main" id="{DA6F0B83-486C-4BC5-B982-31BFAE876A15}"/>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5" name="Freeform: Shape 14">
              <a:extLst>
                <a:ext uri="{FF2B5EF4-FFF2-40B4-BE49-F238E27FC236}">
                  <a16:creationId xmlns:a16="http://schemas.microsoft.com/office/drawing/2014/main" id="{1CD36447-087F-4790-AC15-EEC6282C0A15}"/>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6" name="Freeform: Shape 15">
              <a:extLst>
                <a:ext uri="{FF2B5EF4-FFF2-40B4-BE49-F238E27FC236}">
                  <a16:creationId xmlns:a16="http://schemas.microsoft.com/office/drawing/2014/main" id="{1133829C-3CAE-49EF-9D60-FECD7D855BED}"/>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7" name="Freeform: Shape 16">
              <a:extLst>
                <a:ext uri="{FF2B5EF4-FFF2-40B4-BE49-F238E27FC236}">
                  <a16:creationId xmlns:a16="http://schemas.microsoft.com/office/drawing/2014/main" id="{0E994AE9-D0ED-4DEF-B91B-0C43F1ACB291}"/>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255301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1D7ADEF1-7F84-46E3-9DBC-8CA1A9476281}"/>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1" name="Rectangle 130">
            <a:extLst>
              <a:ext uri="{FF2B5EF4-FFF2-40B4-BE49-F238E27FC236}">
                <a16:creationId xmlns:a16="http://schemas.microsoft.com/office/drawing/2014/main" id="{EF6E24CE-A4A7-44F2-919F-6CD848D658AF}"/>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4" name="Rectangle 133">
            <a:extLst>
              <a:ext uri="{FF2B5EF4-FFF2-40B4-BE49-F238E27FC236}">
                <a16:creationId xmlns:a16="http://schemas.microsoft.com/office/drawing/2014/main" id="{14CA6BE5-02EE-4A1A-A69E-29D3D7A07876}"/>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5" name="TextBox 134">
            <a:extLst>
              <a:ext uri="{FF2B5EF4-FFF2-40B4-BE49-F238E27FC236}">
                <a16:creationId xmlns:a16="http://schemas.microsoft.com/office/drawing/2014/main" id="{C65278C6-3E64-4847-A549-2F073C216C72}"/>
              </a:ext>
            </a:extLst>
          </p:cNvPr>
          <p:cNvSpPr txBox="1"/>
          <p:nvPr/>
        </p:nvSpPr>
        <p:spPr>
          <a:xfrm>
            <a:off x="6178003" y="5988277"/>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36" name="TextBox 135">
            <a:extLst>
              <a:ext uri="{FF2B5EF4-FFF2-40B4-BE49-F238E27FC236}">
                <a16:creationId xmlns:a16="http://schemas.microsoft.com/office/drawing/2014/main" id="{79CAABCE-DC36-46C0-B18F-58D6022C68BC}"/>
              </a:ext>
            </a:extLst>
          </p:cNvPr>
          <p:cNvSpPr txBox="1"/>
          <p:nvPr/>
        </p:nvSpPr>
        <p:spPr>
          <a:xfrm>
            <a:off x="6523434" y="3188472"/>
            <a:ext cx="1583533" cy="387798"/>
          </a:xfrm>
          <a:prstGeom prst="rect">
            <a:avLst/>
          </a:prstGeom>
          <a:solidFill>
            <a:schemeClr val="bg2"/>
          </a:solidFill>
        </p:spPr>
        <p:txBody>
          <a:bodyPr wrap="square" rtlCol="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37" name="TextBox 136">
            <a:extLst>
              <a:ext uri="{FF2B5EF4-FFF2-40B4-BE49-F238E27FC236}">
                <a16:creationId xmlns:a16="http://schemas.microsoft.com/office/drawing/2014/main" id="{F8277495-FF05-4EE4-949F-58494018786E}"/>
              </a:ext>
            </a:extLst>
          </p:cNvPr>
          <p:cNvSpPr txBox="1"/>
          <p:nvPr/>
        </p:nvSpPr>
        <p:spPr>
          <a:xfrm>
            <a:off x="4824933" y="4628023"/>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138" name="Rectangle 137">
            <a:extLst>
              <a:ext uri="{FF2B5EF4-FFF2-40B4-BE49-F238E27FC236}">
                <a16:creationId xmlns:a16="http://schemas.microsoft.com/office/drawing/2014/main" id="{6A055259-E29A-4FB9-BFD8-EAC87B9FF2FD}"/>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39" name="TextBox 138">
            <a:extLst>
              <a:ext uri="{FF2B5EF4-FFF2-40B4-BE49-F238E27FC236}">
                <a16:creationId xmlns:a16="http://schemas.microsoft.com/office/drawing/2014/main" id="{87B93022-9E26-4D12-B5E3-BDF4543DDBA0}"/>
              </a:ext>
            </a:extLst>
          </p:cNvPr>
          <p:cNvSpPr txBox="1"/>
          <p:nvPr/>
        </p:nvSpPr>
        <p:spPr>
          <a:xfrm>
            <a:off x="4071618" y="1795203"/>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6" name="Title 5"/>
          <p:cNvSpPr>
            <a:spLocks noGrp="1"/>
          </p:cNvSpPr>
          <p:nvPr>
            <p:ph type="title"/>
          </p:nvPr>
        </p:nvSpPr>
        <p:spPr/>
        <p:txBody>
          <a:bodyPr/>
          <a:lstStyle/>
          <a:p>
            <a:r>
              <a:rPr lang="en-US" dirty="0"/>
              <a:t>3. Most comprehensive and open</a:t>
            </a:r>
            <a:endParaRPr lang="en-US" sz="3200" dirty="0"/>
          </a:p>
        </p:txBody>
      </p:sp>
      <p:sp>
        <p:nvSpPr>
          <p:cNvPr id="113" name="TextBox 112"/>
          <p:cNvSpPr txBox="1"/>
          <p:nvPr/>
        </p:nvSpPr>
        <p:spPr>
          <a:xfrm>
            <a:off x="12712949" y="2743519"/>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sp>
        <p:nvSpPr>
          <p:cNvPr id="81" name="TextBox 80"/>
          <p:cNvSpPr txBox="1"/>
          <p:nvPr/>
        </p:nvSpPr>
        <p:spPr>
          <a:xfrm>
            <a:off x="1262411" y="3783020"/>
            <a:ext cx="1191582"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Redshift</a:t>
            </a:r>
          </a:p>
        </p:txBody>
      </p:sp>
      <p:pic>
        <p:nvPicPr>
          <p:cNvPr id="22" name="Picture 21"/>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944680" y="3779338"/>
            <a:ext cx="376694" cy="376694"/>
          </a:xfrm>
          <a:prstGeom prst="rect">
            <a:avLst/>
          </a:prstGeom>
        </p:spPr>
      </p:pic>
      <p:sp>
        <p:nvSpPr>
          <p:cNvPr id="84" name="TextBox 83"/>
          <p:cNvSpPr txBox="1"/>
          <p:nvPr/>
        </p:nvSpPr>
        <p:spPr>
          <a:xfrm>
            <a:off x="3376758" y="3672220"/>
            <a:ext cx="1359885"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EMR (Spark &amp; Hadoop)</a:t>
            </a:r>
          </a:p>
        </p:txBody>
      </p:sp>
      <p:pic>
        <p:nvPicPr>
          <p:cNvPr id="23" name="Picture 22"/>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3007858" y="3778069"/>
            <a:ext cx="379234" cy="379234"/>
          </a:xfrm>
          <a:prstGeom prst="rect">
            <a:avLst/>
          </a:prstGeom>
        </p:spPr>
      </p:pic>
      <p:sp>
        <p:nvSpPr>
          <p:cNvPr id="85" name="TextBox 84"/>
          <p:cNvSpPr txBox="1"/>
          <p:nvPr/>
        </p:nvSpPr>
        <p:spPr>
          <a:xfrm>
            <a:off x="7811428" y="3783020"/>
            <a:ext cx="1083099"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Athena</a:t>
            </a:r>
          </a:p>
        </p:txBody>
      </p:sp>
      <p:pic>
        <p:nvPicPr>
          <p:cNvPr id="27" name="Picture 2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7463869" y="3778069"/>
            <a:ext cx="379234" cy="379234"/>
          </a:xfrm>
          <a:prstGeom prst="rect">
            <a:avLst/>
          </a:prstGeom>
        </p:spPr>
      </p:pic>
      <p:grpSp>
        <p:nvGrpSpPr>
          <p:cNvPr id="9" name="Group 8">
            <a:extLst>
              <a:ext uri="{FF2B5EF4-FFF2-40B4-BE49-F238E27FC236}">
                <a16:creationId xmlns:a16="http://schemas.microsoft.com/office/drawing/2014/main" id="{06F060EC-7606-43C2-9F5E-0E461E0EDDA3}"/>
              </a:ext>
            </a:extLst>
          </p:cNvPr>
          <p:cNvGrpSpPr/>
          <p:nvPr/>
        </p:nvGrpSpPr>
        <p:grpSpPr>
          <a:xfrm>
            <a:off x="9522280" y="3672217"/>
            <a:ext cx="1843238" cy="535531"/>
            <a:chOff x="5901375" y="2642536"/>
            <a:chExt cx="1152024" cy="334707"/>
          </a:xfrm>
        </p:grpSpPr>
        <p:sp>
          <p:nvSpPr>
            <p:cNvPr id="130" name="TextBox 129"/>
            <p:cNvSpPr txBox="1"/>
            <p:nvPr/>
          </p:nvSpPr>
          <p:spPr>
            <a:xfrm>
              <a:off x="6142962" y="2642536"/>
              <a:ext cx="910437"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Elasticsearch Service</a:t>
              </a:r>
            </a:p>
          </p:txBody>
        </p:sp>
        <p:pic>
          <p:nvPicPr>
            <p:cNvPr id="29" name="Picture 2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901375" y="2671117"/>
              <a:ext cx="237021" cy="237021"/>
            </a:xfrm>
            <a:prstGeom prst="rect">
              <a:avLst/>
            </a:prstGeom>
          </p:spPr>
        </p:pic>
      </p:grpSp>
      <p:grpSp>
        <p:nvGrpSpPr>
          <p:cNvPr id="10" name="Group 9">
            <a:extLst>
              <a:ext uri="{FF2B5EF4-FFF2-40B4-BE49-F238E27FC236}">
                <a16:creationId xmlns:a16="http://schemas.microsoft.com/office/drawing/2014/main" id="{1DC0D92F-8BCB-4D7B-A526-4B852181135C}"/>
              </a:ext>
            </a:extLst>
          </p:cNvPr>
          <p:cNvGrpSpPr/>
          <p:nvPr/>
        </p:nvGrpSpPr>
        <p:grpSpPr>
          <a:xfrm>
            <a:off x="11993274" y="3672220"/>
            <a:ext cx="1792368" cy="535531"/>
            <a:chOff x="7527786" y="2642536"/>
            <a:chExt cx="1120230" cy="334707"/>
          </a:xfrm>
        </p:grpSpPr>
        <p:sp>
          <p:nvSpPr>
            <p:cNvPr id="129" name="TextBox 128"/>
            <p:cNvSpPr txBox="1"/>
            <p:nvPr/>
          </p:nvSpPr>
          <p:spPr>
            <a:xfrm>
              <a:off x="7756933" y="2642536"/>
              <a:ext cx="891083"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Kinesis Data Analytics</a:t>
              </a:r>
            </a:p>
          </p:txBody>
        </p:sp>
        <p:pic>
          <p:nvPicPr>
            <p:cNvPr id="31" name="Picture 3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527786" y="2671117"/>
              <a:ext cx="237021" cy="237021"/>
            </a:xfrm>
            <a:prstGeom prst="rect">
              <a:avLst/>
            </a:prstGeom>
          </p:spPr>
        </p:pic>
      </p:grpSp>
      <p:sp>
        <p:nvSpPr>
          <p:cNvPr id="37" name="TextBox 36">
            <a:extLst>
              <a:ext uri="{FF2B5EF4-FFF2-40B4-BE49-F238E27FC236}">
                <a16:creationId xmlns:a16="http://schemas.microsoft.com/office/drawing/2014/main" id="{29802EDE-76B0-9143-B708-C56FA74A2F0B}"/>
              </a:ext>
            </a:extLst>
          </p:cNvPr>
          <p:cNvSpPr txBox="1"/>
          <p:nvPr/>
        </p:nvSpPr>
        <p:spPr>
          <a:xfrm>
            <a:off x="5458822" y="3586156"/>
            <a:ext cx="1425733" cy="757130"/>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 (Spark &amp; Python)</a:t>
            </a:r>
          </a:p>
        </p:txBody>
      </p:sp>
      <p:pic>
        <p:nvPicPr>
          <p:cNvPr id="38" name="Picture 37">
            <a:extLst>
              <a:ext uri="{FF2B5EF4-FFF2-40B4-BE49-F238E27FC236}">
                <a16:creationId xmlns:a16="http://schemas.microsoft.com/office/drawing/2014/main" id="{8A4E28B3-BB83-4348-B48B-FC6B175869E5}"/>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67457" y="3778069"/>
            <a:ext cx="379234" cy="379234"/>
          </a:xfrm>
          <a:prstGeom prst="rect">
            <a:avLst/>
          </a:prstGeom>
        </p:spPr>
      </p:pic>
      <p:grpSp>
        <p:nvGrpSpPr>
          <p:cNvPr id="13" name="Group 12">
            <a:extLst>
              <a:ext uri="{FF2B5EF4-FFF2-40B4-BE49-F238E27FC236}">
                <a16:creationId xmlns:a16="http://schemas.microsoft.com/office/drawing/2014/main" id="{EA0C8613-13D3-4D40-B983-103EA103C015}"/>
              </a:ext>
            </a:extLst>
          </p:cNvPr>
          <p:cNvGrpSpPr/>
          <p:nvPr/>
        </p:nvGrpSpPr>
        <p:grpSpPr>
          <a:xfrm>
            <a:off x="3252608" y="5182670"/>
            <a:ext cx="1709536" cy="379234"/>
            <a:chOff x="1994780" y="3579809"/>
            <a:chExt cx="1068460" cy="237021"/>
          </a:xfrm>
        </p:grpSpPr>
        <p:sp>
          <p:nvSpPr>
            <p:cNvPr id="73" name="TextBox 72"/>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76" name="Picture 75"/>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11" name="Group 10">
            <a:extLst>
              <a:ext uri="{FF2B5EF4-FFF2-40B4-BE49-F238E27FC236}">
                <a16:creationId xmlns:a16="http://schemas.microsoft.com/office/drawing/2014/main" id="{59127412-69D3-48FA-BD82-A674368B8336}"/>
              </a:ext>
            </a:extLst>
          </p:cNvPr>
          <p:cNvGrpSpPr/>
          <p:nvPr/>
        </p:nvGrpSpPr>
        <p:grpSpPr>
          <a:xfrm>
            <a:off x="9663858" y="5182670"/>
            <a:ext cx="1508805" cy="379234"/>
            <a:chOff x="6001811" y="3579809"/>
            <a:chExt cx="943003" cy="237021"/>
          </a:xfrm>
        </p:grpSpPr>
        <p:sp>
          <p:nvSpPr>
            <p:cNvPr id="74" name="TextBox 73"/>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77" name="Picture 76"/>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78" name="TextBox 77"/>
          <p:cNvSpPr txBox="1"/>
          <p:nvPr/>
        </p:nvSpPr>
        <p:spPr>
          <a:xfrm>
            <a:off x="6966120" y="5136931"/>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28" name="Group 27">
            <a:extLst>
              <a:ext uri="{FF2B5EF4-FFF2-40B4-BE49-F238E27FC236}">
                <a16:creationId xmlns:a16="http://schemas.microsoft.com/office/drawing/2014/main" id="{54640855-FF0B-42AB-9F16-1E705D54657E}"/>
              </a:ext>
            </a:extLst>
          </p:cNvPr>
          <p:cNvGrpSpPr/>
          <p:nvPr/>
        </p:nvGrpSpPr>
        <p:grpSpPr>
          <a:xfrm>
            <a:off x="2391995" y="2397199"/>
            <a:ext cx="1336563" cy="292601"/>
            <a:chOff x="446427" y="1566762"/>
            <a:chExt cx="842195" cy="184374"/>
          </a:xfrm>
        </p:grpSpPr>
        <p:sp>
          <p:nvSpPr>
            <p:cNvPr id="123" name="TextBox 122"/>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32" name="Picture 31"/>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26" name="Group 25">
            <a:extLst>
              <a:ext uri="{FF2B5EF4-FFF2-40B4-BE49-F238E27FC236}">
                <a16:creationId xmlns:a16="http://schemas.microsoft.com/office/drawing/2014/main" id="{E2DDE23B-3B3E-4286-8BB4-E0A489F64101}"/>
              </a:ext>
            </a:extLst>
          </p:cNvPr>
          <p:cNvGrpSpPr/>
          <p:nvPr/>
        </p:nvGrpSpPr>
        <p:grpSpPr>
          <a:xfrm>
            <a:off x="5508105" y="2399244"/>
            <a:ext cx="1487921" cy="309170"/>
            <a:chOff x="1396311" y="1568045"/>
            <a:chExt cx="937569" cy="194814"/>
          </a:xfrm>
        </p:grpSpPr>
        <p:pic>
          <p:nvPicPr>
            <p:cNvPr id="117" name="Picture 116"/>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212" name="TextBox 211">
              <a:extLst>
                <a:ext uri="{FF2B5EF4-FFF2-40B4-BE49-F238E27FC236}">
                  <a16:creationId xmlns:a16="http://schemas.microsoft.com/office/drawing/2014/main" id="{23BD204D-455A-4A5E-A007-5F908F6A171A}"/>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193" name="Group 192">
            <a:extLst>
              <a:ext uri="{FF2B5EF4-FFF2-40B4-BE49-F238E27FC236}">
                <a16:creationId xmlns:a16="http://schemas.microsoft.com/office/drawing/2014/main" id="{D7B7996E-F22D-4FC1-A67D-0D9D74943B05}"/>
              </a:ext>
            </a:extLst>
          </p:cNvPr>
          <p:cNvGrpSpPr/>
          <p:nvPr/>
        </p:nvGrpSpPr>
        <p:grpSpPr>
          <a:xfrm>
            <a:off x="7034733" y="2393009"/>
            <a:ext cx="322595" cy="321634"/>
            <a:chOff x="1599792" y="5089232"/>
            <a:chExt cx="476290" cy="474870"/>
          </a:xfrm>
          <a:solidFill>
            <a:schemeClr val="tx1"/>
          </a:solidFill>
        </p:grpSpPr>
        <p:sp>
          <p:nvSpPr>
            <p:cNvPr id="194" name="Freeform: Shape 193">
              <a:extLst>
                <a:ext uri="{FF2B5EF4-FFF2-40B4-BE49-F238E27FC236}">
                  <a16:creationId xmlns:a16="http://schemas.microsoft.com/office/drawing/2014/main" id="{07DD40BA-989D-48C1-A7C2-5992C2FE713E}"/>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195" name="Freeform: Shape 194">
              <a:extLst>
                <a:ext uri="{FF2B5EF4-FFF2-40B4-BE49-F238E27FC236}">
                  <a16:creationId xmlns:a16="http://schemas.microsoft.com/office/drawing/2014/main" id="{DAD77BE3-2727-4F06-8694-291F88C11D7E}"/>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196" name="Freeform: Shape 195">
              <a:extLst>
                <a:ext uri="{FF2B5EF4-FFF2-40B4-BE49-F238E27FC236}">
                  <a16:creationId xmlns:a16="http://schemas.microsoft.com/office/drawing/2014/main" id="{01330B98-C968-48B4-89D9-E79B55CF0C77}"/>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197" name="Freeform: Shape 196">
              <a:extLst>
                <a:ext uri="{FF2B5EF4-FFF2-40B4-BE49-F238E27FC236}">
                  <a16:creationId xmlns:a16="http://schemas.microsoft.com/office/drawing/2014/main" id="{202FD55E-4A17-4FBA-934C-4768C15EC16B}"/>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198" name="Freeform: Shape 197">
              <a:extLst>
                <a:ext uri="{FF2B5EF4-FFF2-40B4-BE49-F238E27FC236}">
                  <a16:creationId xmlns:a16="http://schemas.microsoft.com/office/drawing/2014/main" id="{CE5DE177-9284-4BBA-91B0-8423A890F4C1}"/>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99" name="Freeform: Shape 198">
              <a:extLst>
                <a:ext uri="{FF2B5EF4-FFF2-40B4-BE49-F238E27FC236}">
                  <a16:creationId xmlns:a16="http://schemas.microsoft.com/office/drawing/2014/main" id="{0FDD801A-ACBC-4DAE-AE14-E3AE36C13422}"/>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200" name="Freeform: Shape 199">
              <a:extLst>
                <a:ext uri="{FF2B5EF4-FFF2-40B4-BE49-F238E27FC236}">
                  <a16:creationId xmlns:a16="http://schemas.microsoft.com/office/drawing/2014/main" id="{C17AF41C-68B6-46E5-A026-E3A53684628A}"/>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201" name="Freeform: Shape 200">
              <a:extLst>
                <a:ext uri="{FF2B5EF4-FFF2-40B4-BE49-F238E27FC236}">
                  <a16:creationId xmlns:a16="http://schemas.microsoft.com/office/drawing/2014/main" id="{F93C8EF4-113B-4731-9810-3AE1755BC232}"/>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202" name="Freeform: Shape 201">
              <a:extLst>
                <a:ext uri="{FF2B5EF4-FFF2-40B4-BE49-F238E27FC236}">
                  <a16:creationId xmlns:a16="http://schemas.microsoft.com/office/drawing/2014/main" id="{1A95DC92-F302-4A5C-8ED4-02DF1A6E6722}"/>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03" name="Freeform: Shape 202">
              <a:extLst>
                <a:ext uri="{FF2B5EF4-FFF2-40B4-BE49-F238E27FC236}">
                  <a16:creationId xmlns:a16="http://schemas.microsoft.com/office/drawing/2014/main" id="{8E6DDE95-F966-4F44-BC59-D8CF272B08F2}"/>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204" name="Freeform: Shape 203">
              <a:extLst>
                <a:ext uri="{FF2B5EF4-FFF2-40B4-BE49-F238E27FC236}">
                  <a16:creationId xmlns:a16="http://schemas.microsoft.com/office/drawing/2014/main" id="{788B14F8-9087-44BA-A57C-A3C9FA51977C}"/>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205" name="Freeform: Shape 204">
              <a:extLst>
                <a:ext uri="{FF2B5EF4-FFF2-40B4-BE49-F238E27FC236}">
                  <a16:creationId xmlns:a16="http://schemas.microsoft.com/office/drawing/2014/main" id="{1A539C7C-0826-47A8-8A66-DF81CED3E0F9}"/>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206" name="Freeform: Shape 205">
              <a:extLst>
                <a:ext uri="{FF2B5EF4-FFF2-40B4-BE49-F238E27FC236}">
                  <a16:creationId xmlns:a16="http://schemas.microsoft.com/office/drawing/2014/main" id="{C7287F47-BCFB-4471-AECF-7EBD8A663008}"/>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207" name="Freeform: Shape 206">
              <a:extLst>
                <a:ext uri="{FF2B5EF4-FFF2-40B4-BE49-F238E27FC236}">
                  <a16:creationId xmlns:a16="http://schemas.microsoft.com/office/drawing/2014/main" id="{24F5637C-604B-421B-B867-E58E01D26BB0}"/>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208" name="Freeform: Shape 207">
              <a:extLst>
                <a:ext uri="{FF2B5EF4-FFF2-40B4-BE49-F238E27FC236}">
                  <a16:creationId xmlns:a16="http://schemas.microsoft.com/office/drawing/2014/main" id="{7CE4E754-5CDE-41AD-B274-0CC442BA547E}"/>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214" name="TextBox 213">
            <a:extLst>
              <a:ext uri="{FF2B5EF4-FFF2-40B4-BE49-F238E27FC236}">
                <a16:creationId xmlns:a16="http://schemas.microsoft.com/office/drawing/2014/main" id="{71400F56-E166-4CD8-85E9-4E7D02C7ADC7}"/>
              </a:ext>
            </a:extLst>
          </p:cNvPr>
          <p:cNvSpPr txBox="1"/>
          <p:nvPr/>
        </p:nvSpPr>
        <p:spPr>
          <a:xfrm>
            <a:off x="7443806" y="2443926"/>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24" name="Group 23">
            <a:extLst>
              <a:ext uri="{FF2B5EF4-FFF2-40B4-BE49-F238E27FC236}">
                <a16:creationId xmlns:a16="http://schemas.microsoft.com/office/drawing/2014/main" id="{BB77E948-EF6D-476C-9355-B9A15624FFE7}"/>
              </a:ext>
            </a:extLst>
          </p:cNvPr>
          <p:cNvGrpSpPr/>
          <p:nvPr/>
        </p:nvGrpSpPr>
        <p:grpSpPr>
          <a:xfrm>
            <a:off x="8770294" y="2392538"/>
            <a:ext cx="729841" cy="322566"/>
            <a:chOff x="3435593" y="1563823"/>
            <a:chExt cx="459887" cy="203256"/>
          </a:xfrm>
        </p:grpSpPr>
        <p:grpSp>
          <p:nvGrpSpPr>
            <p:cNvPr id="183" name="Group 182">
              <a:extLst>
                <a:ext uri="{FF2B5EF4-FFF2-40B4-BE49-F238E27FC236}">
                  <a16:creationId xmlns:a16="http://schemas.microsoft.com/office/drawing/2014/main" id="{16FBD9B6-8EE9-4628-89EB-2A85C3487EDC}"/>
                </a:ext>
              </a:extLst>
            </p:cNvPr>
            <p:cNvGrpSpPr/>
            <p:nvPr/>
          </p:nvGrpSpPr>
          <p:grpSpPr>
            <a:xfrm>
              <a:off x="3435593" y="1563823"/>
              <a:ext cx="203256" cy="203256"/>
              <a:chOff x="2595139" y="5080149"/>
              <a:chExt cx="476249" cy="476250"/>
            </a:xfrm>
            <a:solidFill>
              <a:srgbClr val="232F3E"/>
            </a:solidFill>
          </p:grpSpPr>
          <p:sp>
            <p:nvSpPr>
              <p:cNvPr id="184" name="Freeform: Shape 183">
                <a:extLst>
                  <a:ext uri="{FF2B5EF4-FFF2-40B4-BE49-F238E27FC236}">
                    <a16:creationId xmlns:a16="http://schemas.microsoft.com/office/drawing/2014/main" id="{44D964CE-322B-45D9-AF19-C1F028569D51}"/>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185" name="Freeform: Shape 184">
                <a:extLst>
                  <a:ext uri="{FF2B5EF4-FFF2-40B4-BE49-F238E27FC236}">
                    <a16:creationId xmlns:a16="http://schemas.microsoft.com/office/drawing/2014/main" id="{DB76E904-C3A0-4C06-8F8A-3297B8F20B5D}"/>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6" name="Freeform: Shape 185">
                <a:extLst>
                  <a:ext uri="{FF2B5EF4-FFF2-40B4-BE49-F238E27FC236}">
                    <a16:creationId xmlns:a16="http://schemas.microsoft.com/office/drawing/2014/main" id="{69A03E51-7DD3-43EF-A30B-2BF6ECB07CF7}"/>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7" name="Freeform: Shape 186">
                <a:extLst>
                  <a:ext uri="{FF2B5EF4-FFF2-40B4-BE49-F238E27FC236}">
                    <a16:creationId xmlns:a16="http://schemas.microsoft.com/office/drawing/2014/main" id="{A9C3A779-BB61-4299-9F7B-D482FBA84338}"/>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8" name="Freeform: Shape 187">
                <a:extLst>
                  <a:ext uri="{FF2B5EF4-FFF2-40B4-BE49-F238E27FC236}">
                    <a16:creationId xmlns:a16="http://schemas.microsoft.com/office/drawing/2014/main" id="{49D4AE26-6606-4130-A124-537B57F28C39}"/>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9" name="Freeform: Shape 188">
                <a:extLst>
                  <a:ext uri="{FF2B5EF4-FFF2-40B4-BE49-F238E27FC236}">
                    <a16:creationId xmlns:a16="http://schemas.microsoft.com/office/drawing/2014/main" id="{D3D2344E-4444-406B-B9DB-3F93EAAA96D1}"/>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90" name="Freeform: Shape 189">
                <a:extLst>
                  <a:ext uri="{FF2B5EF4-FFF2-40B4-BE49-F238E27FC236}">
                    <a16:creationId xmlns:a16="http://schemas.microsoft.com/office/drawing/2014/main" id="{2EC348FC-0BDF-4238-AD19-4E66255ACA99}"/>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91" name="Freeform: Shape 190">
                <a:extLst>
                  <a:ext uri="{FF2B5EF4-FFF2-40B4-BE49-F238E27FC236}">
                    <a16:creationId xmlns:a16="http://schemas.microsoft.com/office/drawing/2014/main" id="{76F33EC9-57BD-4506-BF19-16535996B8EF}"/>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192" name="Freeform: Shape 191">
                <a:extLst>
                  <a:ext uri="{FF2B5EF4-FFF2-40B4-BE49-F238E27FC236}">
                    <a16:creationId xmlns:a16="http://schemas.microsoft.com/office/drawing/2014/main" id="{44D843B2-11EA-4779-A644-A55DBD8FF12F}"/>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215" name="TextBox 214">
              <a:extLst>
                <a:ext uri="{FF2B5EF4-FFF2-40B4-BE49-F238E27FC236}">
                  <a16:creationId xmlns:a16="http://schemas.microsoft.com/office/drawing/2014/main" id="{76471A95-DFED-4E09-BE0B-1DB90900EC69}"/>
                </a:ext>
              </a:extLst>
            </p:cNvPr>
            <p:cNvSpPr txBox="1"/>
            <p:nvPr/>
          </p:nvSpPr>
          <p:spPr>
            <a:xfrm>
              <a:off x="3690198" y="1596201"/>
              <a:ext cx="205282" cy="144730"/>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21" name="Group 20">
            <a:extLst>
              <a:ext uri="{FF2B5EF4-FFF2-40B4-BE49-F238E27FC236}">
                <a16:creationId xmlns:a16="http://schemas.microsoft.com/office/drawing/2014/main" id="{6C4DAD3B-0068-4CE9-AAF3-FBC96BF370BC}"/>
              </a:ext>
            </a:extLst>
          </p:cNvPr>
          <p:cNvGrpSpPr/>
          <p:nvPr/>
        </p:nvGrpSpPr>
        <p:grpSpPr>
          <a:xfrm>
            <a:off x="9679458" y="2392558"/>
            <a:ext cx="818325" cy="322531"/>
            <a:chOff x="4034926" y="1563834"/>
            <a:chExt cx="515643" cy="203234"/>
          </a:xfrm>
        </p:grpSpPr>
        <p:grpSp>
          <p:nvGrpSpPr>
            <p:cNvPr id="166" name="Group 165">
              <a:extLst>
                <a:ext uri="{FF2B5EF4-FFF2-40B4-BE49-F238E27FC236}">
                  <a16:creationId xmlns:a16="http://schemas.microsoft.com/office/drawing/2014/main" id="{311A2942-570A-485E-A912-B530DC275CAD}"/>
                </a:ext>
              </a:extLst>
            </p:cNvPr>
            <p:cNvGrpSpPr/>
            <p:nvPr/>
          </p:nvGrpSpPr>
          <p:grpSpPr>
            <a:xfrm>
              <a:off x="4034926" y="1563834"/>
              <a:ext cx="200290" cy="203234"/>
              <a:chOff x="3590486" y="5089674"/>
              <a:chExt cx="469297" cy="476194"/>
            </a:xfrm>
            <a:solidFill>
              <a:srgbClr val="232F3E"/>
            </a:solidFill>
          </p:grpSpPr>
          <p:sp>
            <p:nvSpPr>
              <p:cNvPr id="167" name="Freeform: Shape 166">
                <a:extLst>
                  <a:ext uri="{FF2B5EF4-FFF2-40B4-BE49-F238E27FC236}">
                    <a16:creationId xmlns:a16="http://schemas.microsoft.com/office/drawing/2014/main" id="{6C6E8D7A-C201-456E-A720-A0742522FCC2}"/>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168" name="Freeform: Shape 167">
                <a:extLst>
                  <a:ext uri="{FF2B5EF4-FFF2-40B4-BE49-F238E27FC236}">
                    <a16:creationId xmlns:a16="http://schemas.microsoft.com/office/drawing/2014/main" id="{11594296-0E44-4A1E-A2C6-995C31BB087B}"/>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169" name="Freeform: Shape 168">
                <a:extLst>
                  <a:ext uri="{FF2B5EF4-FFF2-40B4-BE49-F238E27FC236}">
                    <a16:creationId xmlns:a16="http://schemas.microsoft.com/office/drawing/2014/main" id="{A49978AF-2908-4847-A544-7E681EC5369B}"/>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170" name="Freeform: Shape 169">
                <a:extLst>
                  <a:ext uri="{FF2B5EF4-FFF2-40B4-BE49-F238E27FC236}">
                    <a16:creationId xmlns:a16="http://schemas.microsoft.com/office/drawing/2014/main" id="{38DC3E3E-08EE-4172-B5A1-35C431F24D46}"/>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171" name="Freeform: Shape 170">
                <a:extLst>
                  <a:ext uri="{FF2B5EF4-FFF2-40B4-BE49-F238E27FC236}">
                    <a16:creationId xmlns:a16="http://schemas.microsoft.com/office/drawing/2014/main" id="{F6EBB190-E22E-4333-95DC-29277F7BBE7A}"/>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72" name="Freeform: Shape 171">
                <a:extLst>
                  <a:ext uri="{FF2B5EF4-FFF2-40B4-BE49-F238E27FC236}">
                    <a16:creationId xmlns:a16="http://schemas.microsoft.com/office/drawing/2014/main" id="{02C6285D-DA0B-4F7C-979E-BC0B7E1D4C08}"/>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173" name="Freeform: Shape 172">
                <a:extLst>
                  <a:ext uri="{FF2B5EF4-FFF2-40B4-BE49-F238E27FC236}">
                    <a16:creationId xmlns:a16="http://schemas.microsoft.com/office/drawing/2014/main" id="{FCD224D0-A0E7-47F9-A935-2CBAE938AE1C}"/>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74" name="Freeform: Shape 173">
                <a:extLst>
                  <a:ext uri="{FF2B5EF4-FFF2-40B4-BE49-F238E27FC236}">
                    <a16:creationId xmlns:a16="http://schemas.microsoft.com/office/drawing/2014/main" id="{718F9A81-1DBA-422D-A997-7886FA200058}"/>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175" name="Freeform: Shape 174">
                <a:extLst>
                  <a:ext uri="{FF2B5EF4-FFF2-40B4-BE49-F238E27FC236}">
                    <a16:creationId xmlns:a16="http://schemas.microsoft.com/office/drawing/2014/main" id="{3E9D3CE5-353A-4E9F-A416-189BB44B27CD}"/>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176" name="Freeform: Shape 175">
                <a:extLst>
                  <a:ext uri="{FF2B5EF4-FFF2-40B4-BE49-F238E27FC236}">
                    <a16:creationId xmlns:a16="http://schemas.microsoft.com/office/drawing/2014/main" id="{0BF74576-B3E1-411F-B889-5E918E4B6AF1}"/>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177" name="Freeform: Shape 176">
                <a:extLst>
                  <a:ext uri="{FF2B5EF4-FFF2-40B4-BE49-F238E27FC236}">
                    <a16:creationId xmlns:a16="http://schemas.microsoft.com/office/drawing/2014/main" id="{B32386B2-2497-4E64-92D4-B2F54EC35AB7}"/>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78" name="Freeform: Shape 177">
                <a:extLst>
                  <a:ext uri="{FF2B5EF4-FFF2-40B4-BE49-F238E27FC236}">
                    <a16:creationId xmlns:a16="http://schemas.microsoft.com/office/drawing/2014/main" id="{37A73FC4-B65D-4B38-83C0-9AE9C99A0DDF}"/>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79" name="Freeform: Shape 178">
                <a:extLst>
                  <a:ext uri="{FF2B5EF4-FFF2-40B4-BE49-F238E27FC236}">
                    <a16:creationId xmlns:a16="http://schemas.microsoft.com/office/drawing/2014/main" id="{C1CC2F8E-26E0-4648-A677-12A7B62F4AFB}"/>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0" name="Freeform: Shape 179">
                <a:extLst>
                  <a:ext uri="{FF2B5EF4-FFF2-40B4-BE49-F238E27FC236}">
                    <a16:creationId xmlns:a16="http://schemas.microsoft.com/office/drawing/2014/main" id="{AA03815C-B33F-43D8-9845-188E466685FF}"/>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81" name="Freeform: Shape 180">
                <a:extLst>
                  <a:ext uri="{FF2B5EF4-FFF2-40B4-BE49-F238E27FC236}">
                    <a16:creationId xmlns:a16="http://schemas.microsoft.com/office/drawing/2014/main" id="{ED99D68D-0A9B-40BD-9A74-9AE40C7FD976}"/>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182" name="Freeform: Shape 181">
                <a:extLst>
                  <a:ext uri="{FF2B5EF4-FFF2-40B4-BE49-F238E27FC236}">
                    <a16:creationId xmlns:a16="http://schemas.microsoft.com/office/drawing/2014/main" id="{00246889-EA65-4C65-81CD-18B1DF5BC599}"/>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216" name="TextBox 215">
              <a:extLst>
                <a:ext uri="{FF2B5EF4-FFF2-40B4-BE49-F238E27FC236}">
                  <a16:creationId xmlns:a16="http://schemas.microsoft.com/office/drawing/2014/main" id="{B5A61378-89D5-4997-8C53-317F74C14B90}"/>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20" name="Group 19">
            <a:extLst>
              <a:ext uri="{FF2B5EF4-FFF2-40B4-BE49-F238E27FC236}">
                <a16:creationId xmlns:a16="http://schemas.microsoft.com/office/drawing/2014/main" id="{A82C64DF-3293-4776-AE43-2C575934A090}"/>
              </a:ext>
            </a:extLst>
          </p:cNvPr>
          <p:cNvGrpSpPr/>
          <p:nvPr/>
        </p:nvGrpSpPr>
        <p:grpSpPr>
          <a:xfrm>
            <a:off x="10703171" y="2394906"/>
            <a:ext cx="1451587" cy="317840"/>
            <a:chOff x="4678486" y="1565312"/>
            <a:chExt cx="914674" cy="200278"/>
          </a:xfrm>
        </p:grpSpPr>
        <p:grpSp>
          <p:nvGrpSpPr>
            <p:cNvPr id="153" name="Group 152">
              <a:extLst>
                <a:ext uri="{FF2B5EF4-FFF2-40B4-BE49-F238E27FC236}">
                  <a16:creationId xmlns:a16="http://schemas.microsoft.com/office/drawing/2014/main" id="{1B3BE3EC-66CC-4134-A7C8-016386144975}"/>
                </a:ext>
              </a:extLst>
            </p:cNvPr>
            <p:cNvGrpSpPr/>
            <p:nvPr/>
          </p:nvGrpSpPr>
          <p:grpSpPr>
            <a:xfrm>
              <a:off x="4678486" y="1565312"/>
              <a:ext cx="202238" cy="200278"/>
              <a:chOff x="4585843" y="5079734"/>
              <a:chExt cx="473859" cy="469267"/>
            </a:xfrm>
            <a:solidFill>
              <a:srgbClr val="232F3E"/>
            </a:solidFill>
          </p:grpSpPr>
          <p:sp>
            <p:nvSpPr>
              <p:cNvPr id="154" name="Freeform: Shape 153">
                <a:extLst>
                  <a:ext uri="{FF2B5EF4-FFF2-40B4-BE49-F238E27FC236}">
                    <a16:creationId xmlns:a16="http://schemas.microsoft.com/office/drawing/2014/main" id="{7C8593B0-2DC0-48D8-9862-3A72BF8C2BDE}"/>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155" name="Freeform: Shape 154">
                <a:extLst>
                  <a:ext uri="{FF2B5EF4-FFF2-40B4-BE49-F238E27FC236}">
                    <a16:creationId xmlns:a16="http://schemas.microsoft.com/office/drawing/2014/main" id="{385C3036-20D0-4DF2-A911-C129BE3B2D97}"/>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156" name="Freeform: Shape 155">
                <a:extLst>
                  <a:ext uri="{FF2B5EF4-FFF2-40B4-BE49-F238E27FC236}">
                    <a16:creationId xmlns:a16="http://schemas.microsoft.com/office/drawing/2014/main" id="{EA1FD40C-887A-433F-8FC3-52D13618368E}"/>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157" name="Freeform: Shape 156">
                <a:extLst>
                  <a:ext uri="{FF2B5EF4-FFF2-40B4-BE49-F238E27FC236}">
                    <a16:creationId xmlns:a16="http://schemas.microsoft.com/office/drawing/2014/main" id="{62C630D5-F525-4E7D-8555-22D34D8AF607}"/>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158" name="Freeform: Shape 157">
                <a:extLst>
                  <a:ext uri="{FF2B5EF4-FFF2-40B4-BE49-F238E27FC236}">
                    <a16:creationId xmlns:a16="http://schemas.microsoft.com/office/drawing/2014/main" id="{B95EF788-EE8C-4325-AC82-7DBE3B2673EA}"/>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59" name="Freeform: Shape 158">
                <a:extLst>
                  <a:ext uri="{FF2B5EF4-FFF2-40B4-BE49-F238E27FC236}">
                    <a16:creationId xmlns:a16="http://schemas.microsoft.com/office/drawing/2014/main" id="{39AFCB4B-C396-4A2C-851C-743832DE4B4C}"/>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60" name="Freeform: Shape 159">
                <a:extLst>
                  <a:ext uri="{FF2B5EF4-FFF2-40B4-BE49-F238E27FC236}">
                    <a16:creationId xmlns:a16="http://schemas.microsoft.com/office/drawing/2014/main" id="{97F7316A-8CC9-4531-9461-FB11D715FAB0}"/>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161" name="Freeform: Shape 160">
                <a:extLst>
                  <a:ext uri="{FF2B5EF4-FFF2-40B4-BE49-F238E27FC236}">
                    <a16:creationId xmlns:a16="http://schemas.microsoft.com/office/drawing/2014/main" id="{BB99CFE3-A43D-4965-9E03-5EECAA9239BC}"/>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62" name="Freeform: Shape 161">
                <a:extLst>
                  <a:ext uri="{FF2B5EF4-FFF2-40B4-BE49-F238E27FC236}">
                    <a16:creationId xmlns:a16="http://schemas.microsoft.com/office/drawing/2014/main" id="{23FCA312-6B3F-45D0-9A71-76AB2C9AAB8D}"/>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163" name="Freeform: Shape 162">
                <a:extLst>
                  <a:ext uri="{FF2B5EF4-FFF2-40B4-BE49-F238E27FC236}">
                    <a16:creationId xmlns:a16="http://schemas.microsoft.com/office/drawing/2014/main" id="{D9ED18DD-40AA-4CA1-8D5A-91ECD28D64D7}"/>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164" name="Freeform: Shape 163">
                <a:extLst>
                  <a:ext uri="{FF2B5EF4-FFF2-40B4-BE49-F238E27FC236}">
                    <a16:creationId xmlns:a16="http://schemas.microsoft.com/office/drawing/2014/main" id="{A665ABD5-4324-4783-B2A2-9AE1B4638E72}"/>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165" name="Freeform: Shape 164">
                <a:extLst>
                  <a:ext uri="{FF2B5EF4-FFF2-40B4-BE49-F238E27FC236}">
                    <a16:creationId xmlns:a16="http://schemas.microsoft.com/office/drawing/2014/main" id="{54854B01-E9F9-4436-B9FE-444B4BEEF714}"/>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217" name="TextBox 216">
              <a:extLst>
                <a:ext uri="{FF2B5EF4-FFF2-40B4-BE49-F238E27FC236}">
                  <a16:creationId xmlns:a16="http://schemas.microsoft.com/office/drawing/2014/main" id="{D37569DD-B2B6-4B0A-BC07-0B8346CBF895}"/>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17" name="Group 16">
            <a:extLst>
              <a:ext uri="{FF2B5EF4-FFF2-40B4-BE49-F238E27FC236}">
                <a16:creationId xmlns:a16="http://schemas.microsoft.com/office/drawing/2014/main" id="{9DF55120-EE9A-4944-B068-7BDF073431C3}"/>
              </a:ext>
            </a:extLst>
          </p:cNvPr>
          <p:cNvGrpSpPr/>
          <p:nvPr/>
        </p:nvGrpSpPr>
        <p:grpSpPr>
          <a:xfrm>
            <a:off x="12360147" y="2373345"/>
            <a:ext cx="1237594" cy="360960"/>
            <a:chOff x="5716713" y="1551727"/>
            <a:chExt cx="779832" cy="227448"/>
          </a:xfrm>
        </p:grpSpPr>
        <p:pic>
          <p:nvPicPr>
            <p:cNvPr id="210" name="Graphic 209">
              <a:extLst>
                <a:ext uri="{FF2B5EF4-FFF2-40B4-BE49-F238E27FC236}">
                  <a16:creationId xmlns:a16="http://schemas.microsoft.com/office/drawing/2014/main" id="{210623E4-C330-48EC-9090-FC43628090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218" name="TextBox 217">
              <a:extLst>
                <a:ext uri="{FF2B5EF4-FFF2-40B4-BE49-F238E27FC236}">
                  <a16:creationId xmlns:a16="http://schemas.microsoft.com/office/drawing/2014/main" id="{92F68412-DDFA-472C-BCD3-7382D812C208}"/>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sp>
        <p:nvSpPr>
          <p:cNvPr id="222" name="TextBox 221">
            <a:extLst>
              <a:ext uri="{FF2B5EF4-FFF2-40B4-BE49-F238E27FC236}">
                <a16:creationId xmlns:a16="http://schemas.microsoft.com/office/drawing/2014/main" id="{39122030-C67D-45E3-85DC-B1120D5F69B3}"/>
              </a:ext>
            </a:extLst>
          </p:cNvPr>
          <p:cNvSpPr txBox="1"/>
          <p:nvPr/>
        </p:nvSpPr>
        <p:spPr>
          <a:xfrm>
            <a:off x="755402" y="6613812"/>
            <a:ext cx="13075571"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Streams  |  Kinesis Data Firehose  | Managed Streaming for Apache Kafka</a:t>
            </a:r>
          </a:p>
        </p:txBody>
      </p:sp>
      <p:pic>
        <p:nvPicPr>
          <p:cNvPr id="152" name="Graphic 151">
            <a:extLst>
              <a:ext uri="{FF2B5EF4-FFF2-40B4-BE49-F238E27FC236}">
                <a16:creationId xmlns:a16="http://schemas.microsoft.com/office/drawing/2014/main" id="{4D0633A2-063A-4441-A12E-7BA0E4E820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2392649"/>
            <a:ext cx="341658" cy="341658"/>
          </a:xfrm>
          <a:prstGeom prst="rect">
            <a:avLst/>
          </a:prstGeom>
        </p:spPr>
      </p:pic>
      <p:sp>
        <p:nvSpPr>
          <p:cNvPr id="211" name="TextBox 210">
            <a:extLst>
              <a:ext uri="{FF2B5EF4-FFF2-40B4-BE49-F238E27FC236}">
                <a16:creationId xmlns:a16="http://schemas.microsoft.com/office/drawing/2014/main" id="{D83A2BC0-FF56-0040-97C0-007BF8213DCB}"/>
              </a:ext>
            </a:extLst>
          </p:cNvPr>
          <p:cNvSpPr txBox="1"/>
          <p:nvPr/>
        </p:nvSpPr>
        <p:spPr>
          <a:xfrm>
            <a:off x="4433311" y="2447806"/>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132" name="Picture 131">
            <a:extLst>
              <a:ext uri="{FF2B5EF4-FFF2-40B4-BE49-F238E27FC236}">
                <a16:creationId xmlns:a16="http://schemas.microsoft.com/office/drawing/2014/main" id="{07C962BC-58A5-EA47-9A19-19DCF21C6EB8}"/>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2352601"/>
            <a:ext cx="430106" cy="430106"/>
          </a:xfrm>
          <a:prstGeom prst="rect">
            <a:avLst/>
          </a:prstGeom>
        </p:spPr>
      </p:pic>
      <p:sp>
        <p:nvSpPr>
          <p:cNvPr id="133" name="TextBox 132">
            <a:extLst>
              <a:ext uri="{FF2B5EF4-FFF2-40B4-BE49-F238E27FC236}">
                <a16:creationId xmlns:a16="http://schemas.microsoft.com/office/drawing/2014/main" id="{0826512D-7CD9-384F-8F63-9593B4B0D3C5}"/>
              </a:ext>
            </a:extLst>
          </p:cNvPr>
          <p:cNvSpPr txBox="1"/>
          <p:nvPr/>
        </p:nvSpPr>
        <p:spPr>
          <a:xfrm>
            <a:off x="1356876" y="2397206"/>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114" name="Rectangle 113">
            <a:extLst>
              <a:ext uri="{FF2B5EF4-FFF2-40B4-BE49-F238E27FC236}">
                <a16:creationId xmlns:a16="http://schemas.microsoft.com/office/drawing/2014/main" id="{3FAE78AD-1CBD-AC4A-BCC6-D212918A1F9C}"/>
              </a:ext>
            </a:extLst>
          </p:cNvPr>
          <p:cNvSpPr/>
          <p:nvPr/>
        </p:nvSpPr>
        <p:spPr>
          <a:xfrm>
            <a:off x="760959" y="2188407"/>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nvGrpSpPr>
          <p:cNvPr id="115" name="Group 36">
            <a:extLst>
              <a:ext uri="{FF2B5EF4-FFF2-40B4-BE49-F238E27FC236}">
                <a16:creationId xmlns:a16="http://schemas.microsoft.com/office/drawing/2014/main" id="{E9BF9601-E3B1-41B0-B90E-3E0D97F70159}"/>
              </a:ext>
            </a:extLst>
          </p:cNvPr>
          <p:cNvGrpSpPr>
            <a:grpSpLocks noChangeAspect="1"/>
          </p:cNvGrpSpPr>
          <p:nvPr/>
        </p:nvGrpSpPr>
        <p:grpSpPr bwMode="auto">
          <a:xfrm>
            <a:off x="13678586" y="276205"/>
            <a:ext cx="591318" cy="591318"/>
            <a:chOff x="2651" y="1391"/>
            <a:chExt cx="454" cy="454"/>
          </a:xfrm>
        </p:grpSpPr>
        <p:sp>
          <p:nvSpPr>
            <p:cNvPr id="116" name="Oval 37">
              <a:extLst>
                <a:ext uri="{FF2B5EF4-FFF2-40B4-BE49-F238E27FC236}">
                  <a16:creationId xmlns:a16="http://schemas.microsoft.com/office/drawing/2014/main" id="{30AB5507-F8EB-4B97-9875-6E22A4161AE6}"/>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8" name="Oval 38">
              <a:extLst>
                <a:ext uri="{FF2B5EF4-FFF2-40B4-BE49-F238E27FC236}">
                  <a16:creationId xmlns:a16="http://schemas.microsoft.com/office/drawing/2014/main" id="{68F67E13-A35E-475E-B8EE-15C80B60B96C}"/>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9" name="Line 39">
              <a:extLst>
                <a:ext uri="{FF2B5EF4-FFF2-40B4-BE49-F238E27FC236}">
                  <a16:creationId xmlns:a16="http://schemas.microsoft.com/office/drawing/2014/main" id="{FD5ED08B-D1C4-4C9C-8D4D-C8EC2CF36A8B}"/>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0" name="Freeform 40">
              <a:extLst>
                <a:ext uri="{FF2B5EF4-FFF2-40B4-BE49-F238E27FC236}">
                  <a16:creationId xmlns:a16="http://schemas.microsoft.com/office/drawing/2014/main" id="{1EA09977-7874-497D-B6A4-832216787D06}"/>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1" name="Freeform 41">
              <a:extLst>
                <a:ext uri="{FF2B5EF4-FFF2-40B4-BE49-F238E27FC236}">
                  <a16:creationId xmlns:a16="http://schemas.microsoft.com/office/drawing/2014/main" id="{7C27B8CE-898E-4879-9EAD-D87A8375552A}"/>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2" name="Line 42">
              <a:extLst>
                <a:ext uri="{FF2B5EF4-FFF2-40B4-BE49-F238E27FC236}">
                  <a16:creationId xmlns:a16="http://schemas.microsoft.com/office/drawing/2014/main" id="{4BCA4AB7-9DF7-4578-9205-9A5C6BC9CF97}"/>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24" name="Graphic 51">
            <a:extLst>
              <a:ext uri="{FF2B5EF4-FFF2-40B4-BE49-F238E27FC236}">
                <a16:creationId xmlns:a16="http://schemas.microsoft.com/office/drawing/2014/main" id="{4D2F1B5A-6567-44D4-8007-7A211E907CDC}"/>
              </a:ext>
            </a:extLst>
          </p:cNvPr>
          <p:cNvGrpSpPr/>
          <p:nvPr/>
        </p:nvGrpSpPr>
        <p:grpSpPr>
          <a:xfrm>
            <a:off x="6466818" y="5157125"/>
            <a:ext cx="421752" cy="463133"/>
            <a:chOff x="6368968" y="5158329"/>
            <a:chExt cx="421752" cy="463133"/>
          </a:xfrm>
          <a:solidFill>
            <a:schemeClr val="tx1"/>
          </a:solidFill>
        </p:grpSpPr>
        <p:sp>
          <p:nvSpPr>
            <p:cNvPr id="125" name="Freeform: Shape 124">
              <a:extLst>
                <a:ext uri="{FF2B5EF4-FFF2-40B4-BE49-F238E27FC236}">
                  <a16:creationId xmlns:a16="http://schemas.microsoft.com/office/drawing/2014/main" id="{AAC3D242-FC00-47A2-84AA-ADCECE2E9B96}"/>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26" name="Freeform: Shape 125">
              <a:extLst>
                <a:ext uri="{FF2B5EF4-FFF2-40B4-BE49-F238E27FC236}">
                  <a16:creationId xmlns:a16="http://schemas.microsoft.com/office/drawing/2014/main" id="{9FE4EF78-7508-4038-B041-C711ABBC3DE9}"/>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27" name="Freeform: Shape 126">
              <a:extLst>
                <a:ext uri="{FF2B5EF4-FFF2-40B4-BE49-F238E27FC236}">
                  <a16:creationId xmlns:a16="http://schemas.microsoft.com/office/drawing/2014/main" id="{F4E01601-6D28-45C3-938F-6DA2FF1B5A21}"/>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40" name="Freeform: Shape 139">
              <a:extLst>
                <a:ext uri="{FF2B5EF4-FFF2-40B4-BE49-F238E27FC236}">
                  <a16:creationId xmlns:a16="http://schemas.microsoft.com/office/drawing/2014/main" id="{DE6F1E6F-A0A4-4668-BF76-12BECE79F4AC}"/>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41" name="Freeform: Shape 140">
              <a:extLst>
                <a:ext uri="{FF2B5EF4-FFF2-40B4-BE49-F238E27FC236}">
                  <a16:creationId xmlns:a16="http://schemas.microsoft.com/office/drawing/2014/main" id="{B84EA2EB-25B1-4A4F-9CB3-17AE1B0124A3}"/>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2" name="Freeform: Shape 141">
              <a:extLst>
                <a:ext uri="{FF2B5EF4-FFF2-40B4-BE49-F238E27FC236}">
                  <a16:creationId xmlns:a16="http://schemas.microsoft.com/office/drawing/2014/main" id="{9DB16310-A05A-493E-9780-D5C38383CBEE}"/>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3" name="Freeform: Shape 142">
              <a:extLst>
                <a:ext uri="{FF2B5EF4-FFF2-40B4-BE49-F238E27FC236}">
                  <a16:creationId xmlns:a16="http://schemas.microsoft.com/office/drawing/2014/main" id="{C2C82993-B286-4DDF-8C00-3EC8A1DED2FB}"/>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44" name="Freeform: Shape 143">
              <a:extLst>
                <a:ext uri="{FF2B5EF4-FFF2-40B4-BE49-F238E27FC236}">
                  <a16:creationId xmlns:a16="http://schemas.microsoft.com/office/drawing/2014/main" id="{FA270AA3-F517-4583-BF32-065225B42AFD}"/>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45" name="Freeform: Shape 144">
              <a:extLst>
                <a:ext uri="{FF2B5EF4-FFF2-40B4-BE49-F238E27FC236}">
                  <a16:creationId xmlns:a16="http://schemas.microsoft.com/office/drawing/2014/main" id="{EFC2BB5A-17DD-4DEA-BB0F-DF41463DDB2E}"/>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46" name="Freeform: Shape 145">
              <a:extLst>
                <a:ext uri="{FF2B5EF4-FFF2-40B4-BE49-F238E27FC236}">
                  <a16:creationId xmlns:a16="http://schemas.microsoft.com/office/drawing/2014/main" id="{6148C0BC-AA60-4257-A32A-18E94E9EB41C}"/>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1021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E076-B99C-2F46-B593-211AE77D7D09}"/>
              </a:ext>
            </a:extLst>
          </p:cNvPr>
          <p:cNvSpPr>
            <a:spLocks noGrp="1"/>
          </p:cNvSpPr>
          <p:nvPr>
            <p:ph type="title"/>
          </p:nvPr>
        </p:nvSpPr>
        <p:spPr/>
        <p:txBody>
          <a:bodyPr>
            <a:noAutofit/>
          </a:bodyPr>
          <a:lstStyle/>
          <a:p>
            <a:r>
              <a:rPr lang="en-US" dirty="0"/>
              <a:t>3. Open standards, formats, and Apache open source</a:t>
            </a:r>
          </a:p>
        </p:txBody>
      </p:sp>
      <p:sp>
        <p:nvSpPr>
          <p:cNvPr id="3" name="Content Placeholder 2">
            <a:extLst>
              <a:ext uri="{FF2B5EF4-FFF2-40B4-BE49-F238E27FC236}">
                <a16:creationId xmlns:a16="http://schemas.microsoft.com/office/drawing/2014/main" id="{CB8A990B-5A5E-2541-83D0-5B9199CB732C}"/>
              </a:ext>
            </a:extLst>
          </p:cNvPr>
          <p:cNvSpPr>
            <a:spLocks noGrp="1"/>
          </p:cNvSpPr>
          <p:nvPr>
            <p:ph sz="half" idx="4294967295"/>
          </p:nvPr>
        </p:nvSpPr>
        <p:spPr>
          <a:xfrm>
            <a:off x="1231106" y="2265181"/>
            <a:ext cx="2551113" cy="4664075"/>
          </a:xfrm>
        </p:spPr>
        <p:txBody>
          <a:bodyPr/>
          <a:lstStyle/>
          <a:p>
            <a:r>
              <a:rPr lang="en-US" sz="2240" dirty="0" err="1">
                <a:latin typeface="Amazon Ember" panose="020B0603020204020204" pitchFamily="34" charset="0"/>
                <a:ea typeface="Amazon Ember" panose="020B0603020204020204" pitchFamily="34" charset="0"/>
                <a:cs typeface="Amazon Ember" panose="020B0603020204020204" pitchFamily="34" charset="0"/>
              </a:rPr>
              <a:t>Flink</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Ganglia</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Hbase</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HCatalog</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HDFS</a:t>
            </a:r>
          </a:p>
          <a:p>
            <a:r>
              <a:rPr lang="en-US" sz="2240" dirty="0">
                <a:latin typeface="Amazon Ember" panose="020B0603020204020204" pitchFamily="34" charset="0"/>
                <a:ea typeface="Amazon Ember" panose="020B0603020204020204" pitchFamily="34" charset="0"/>
                <a:cs typeface="Amazon Ember" panose="020B0603020204020204" pitchFamily="34" charset="0"/>
              </a:rPr>
              <a:t>Hive</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Hudi</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Java</a:t>
            </a:r>
          </a:p>
          <a:p>
            <a:r>
              <a:rPr lang="en-US" sz="2240" dirty="0" err="1">
                <a:latin typeface="Amazon Ember" panose="020B0603020204020204" pitchFamily="34" charset="0"/>
                <a:ea typeface="Amazon Ember" panose="020B0603020204020204" pitchFamily="34" charset="0"/>
                <a:cs typeface="Amazon Ember" panose="020B0603020204020204" pitchFamily="34" charset="0"/>
              </a:rPr>
              <a:t>JupyterHub</a:t>
            </a:r>
            <a:endParaRPr lang="en-US" sz="2240" dirty="0">
              <a:latin typeface="Amazon Ember" panose="020B0603020204020204" pitchFamily="34" charset="0"/>
              <a:ea typeface="Amazon Ember" panose="020B0603020204020204" pitchFamily="34" charset="0"/>
              <a:cs typeface="Amazon Ember" panose="020B0603020204020204" pitchFamily="34" charset="0"/>
            </a:endParaRPr>
          </a:p>
          <a:p>
            <a:r>
              <a:rPr lang="en-US" sz="2240" dirty="0">
                <a:latin typeface="Amazon Ember" panose="020B0603020204020204" pitchFamily="34" charset="0"/>
                <a:ea typeface="Amazon Ember" panose="020B0603020204020204" pitchFamily="34" charset="0"/>
                <a:cs typeface="Amazon Ember" panose="020B0603020204020204" pitchFamily="34" charset="0"/>
              </a:rPr>
              <a:t>Kafka</a:t>
            </a:r>
          </a:p>
          <a:p>
            <a:r>
              <a:rPr lang="en-US" sz="2240" dirty="0">
                <a:latin typeface="Amazon Ember" panose="020B0603020204020204" pitchFamily="34" charset="0"/>
                <a:ea typeface="Amazon Ember" panose="020B0603020204020204" pitchFamily="34" charset="0"/>
                <a:cs typeface="Amazon Ember" panose="020B0603020204020204" pitchFamily="34" charset="0"/>
              </a:rPr>
              <a:t>Livy</a:t>
            </a:r>
          </a:p>
          <a:p>
            <a:endParaRPr lang="en-US" sz="224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ontent Placeholder 2">
            <a:extLst>
              <a:ext uri="{FF2B5EF4-FFF2-40B4-BE49-F238E27FC236}">
                <a16:creationId xmlns:a16="http://schemas.microsoft.com/office/drawing/2014/main" id="{3096F2E3-4652-6C48-BB09-828CD8AF66E6}"/>
              </a:ext>
            </a:extLst>
          </p:cNvPr>
          <p:cNvSpPr txBox="1">
            <a:spLocks/>
          </p:cNvSpPr>
          <p:nvPr/>
        </p:nvSpPr>
        <p:spPr>
          <a:xfrm>
            <a:off x="5351932" y="2265157"/>
            <a:ext cx="2552253" cy="4664122"/>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2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Mahout</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MapReduce</a:t>
            </a:r>
          </a:p>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MySQL</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Oozie </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Parquet</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Phoenix</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Pig</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Presto</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Python</a:t>
            </a: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Content Placeholder 2">
            <a:extLst>
              <a:ext uri="{FF2B5EF4-FFF2-40B4-BE49-F238E27FC236}">
                <a16:creationId xmlns:a16="http://schemas.microsoft.com/office/drawing/2014/main" id="{7DCA6949-B6E9-D642-9130-449172EC4E8F}"/>
              </a:ext>
            </a:extLst>
          </p:cNvPr>
          <p:cNvSpPr txBox="1">
            <a:spLocks/>
          </p:cNvSpPr>
          <p:nvPr/>
        </p:nvSpPr>
        <p:spPr>
          <a:xfrm>
            <a:off x="9473899" y="2265157"/>
            <a:ext cx="2552253" cy="4664123"/>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2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PyTorch</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Scala</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Spark</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Sqoop</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SQL</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TensorFlow</a:t>
            </a:r>
          </a:p>
          <a:p>
            <a:r>
              <a:rPr lang="en-US" sz="224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Tez</a:t>
            </a:r>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YARN</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Zeppelin</a:t>
            </a:r>
          </a:p>
          <a:p>
            <a:r>
              <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Zookeeper</a:t>
            </a: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24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36">
            <a:extLst>
              <a:ext uri="{FF2B5EF4-FFF2-40B4-BE49-F238E27FC236}">
                <a16:creationId xmlns:a16="http://schemas.microsoft.com/office/drawing/2014/main" id="{97FEEC4E-6B33-443A-BFA8-4C68A595683F}"/>
              </a:ext>
            </a:extLst>
          </p:cNvPr>
          <p:cNvGrpSpPr>
            <a:grpSpLocks noChangeAspect="1"/>
          </p:cNvGrpSpPr>
          <p:nvPr/>
        </p:nvGrpSpPr>
        <p:grpSpPr bwMode="auto">
          <a:xfrm>
            <a:off x="13678586" y="276205"/>
            <a:ext cx="591318" cy="591318"/>
            <a:chOff x="2651" y="1391"/>
            <a:chExt cx="454" cy="454"/>
          </a:xfrm>
        </p:grpSpPr>
        <p:sp>
          <p:nvSpPr>
            <p:cNvPr id="10" name="Oval 37">
              <a:extLst>
                <a:ext uri="{FF2B5EF4-FFF2-40B4-BE49-F238E27FC236}">
                  <a16:creationId xmlns:a16="http://schemas.microsoft.com/office/drawing/2014/main" id="{B3B211F4-DEAC-49EE-B0CA-DD0C3C57F4F2}"/>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 name="Oval 38">
              <a:extLst>
                <a:ext uri="{FF2B5EF4-FFF2-40B4-BE49-F238E27FC236}">
                  <a16:creationId xmlns:a16="http://schemas.microsoft.com/office/drawing/2014/main" id="{7A339043-5BD3-4F86-B449-4A27136B3E27}"/>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 name="Line 39">
              <a:extLst>
                <a:ext uri="{FF2B5EF4-FFF2-40B4-BE49-F238E27FC236}">
                  <a16:creationId xmlns:a16="http://schemas.microsoft.com/office/drawing/2014/main" id="{0317A130-3556-451D-8A02-3D91B9BC5B01}"/>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 name="Freeform 40">
              <a:extLst>
                <a:ext uri="{FF2B5EF4-FFF2-40B4-BE49-F238E27FC236}">
                  <a16:creationId xmlns:a16="http://schemas.microsoft.com/office/drawing/2014/main" id="{6A7602BA-4637-4193-BD76-1305F63796CC}"/>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5" name="Freeform 41">
              <a:extLst>
                <a:ext uri="{FF2B5EF4-FFF2-40B4-BE49-F238E27FC236}">
                  <a16:creationId xmlns:a16="http://schemas.microsoft.com/office/drawing/2014/main" id="{02E5CD70-0621-4C40-B3EC-1B0446B83026}"/>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6" name="Line 42">
              <a:extLst>
                <a:ext uri="{FF2B5EF4-FFF2-40B4-BE49-F238E27FC236}">
                  <a16:creationId xmlns:a16="http://schemas.microsoft.com/office/drawing/2014/main" id="{BD0C0022-C7ED-4454-A16A-686CEB12676E}"/>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17" name="Rectangle 16">
            <a:extLst>
              <a:ext uri="{FF2B5EF4-FFF2-40B4-BE49-F238E27FC236}">
                <a16:creationId xmlns:a16="http://schemas.microsoft.com/office/drawing/2014/main" id="{F08AB475-ACEE-4179-AFA8-D3D35A2ACDB3}"/>
              </a:ext>
            </a:extLst>
          </p:cNvPr>
          <p:cNvSpPr/>
          <p:nvPr/>
        </p:nvSpPr>
        <p:spPr>
          <a:xfrm>
            <a:off x="780715" y="2032000"/>
            <a:ext cx="13068971" cy="5097219"/>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102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A3D9-4F3D-6C44-AAC1-BB3E6A3F3A25}"/>
              </a:ext>
            </a:extLst>
          </p:cNvPr>
          <p:cNvSpPr>
            <a:spLocks noGrp="1"/>
          </p:cNvSpPr>
          <p:nvPr>
            <p:ph type="title"/>
          </p:nvPr>
        </p:nvSpPr>
        <p:spPr/>
        <p:txBody>
          <a:bodyPr/>
          <a:lstStyle/>
          <a:p>
            <a:r>
              <a:rPr lang="en-US" dirty="0"/>
              <a:t>4. Most scalable, cost-effective, high-performance infrastructure for analytics</a:t>
            </a:r>
          </a:p>
        </p:txBody>
      </p:sp>
      <p:sp>
        <p:nvSpPr>
          <p:cNvPr id="5" name="Rectangle 4">
            <a:extLst>
              <a:ext uri="{FF2B5EF4-FFF2-40B4-BE49-F238E27FC236}">
                <a16:creationId xmlns:a16="http://schemas.microsoft.com/office/drawing/2014/main" id="{D2DB2D01-FAED-844E-A6C3-ED2331D80ADA}"/>
              </a:ext>
            </a:extLst>
          </p:cNvPr>
          <p:cNvSpPr/>
          <p:nvPr/>
        </p:nvSpPr>
        <p:spPr>
          <a:xfrm>
            <a:off x="10676218" y="4571183"/>
            <a:ext cx="2605442" cy="2062103"/>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Five highly available storage tiers and intelligent tiering</a:t>
            </a:r>
          </a:p>
        </p:txBody>
      </p:sp>
      <p:sp>
        <p:nvSpPr>
          <p:cNvPr id="6" name="Rectangle 5">
            <a:extLst>
              <a:ext uri="{FF2B5EF4-FFF2-40B4-BE49-F238E27FC236}">
                <a16:creationId xmlns:a16="http://schemas.microsoft.com/office/drawing/2014/main" id="{0C60897F-BA75-1345-8CC1-2AF1C3C77B91}"/>
              </a:ext>
            </a:extLst>
          </p:cNvPr>
          <p:cNvSpPr/>
          <p:nvPr/>
        </p:nvSpPr>
        <p:spPr>
          <a:xfrm>
            <a:off x="6937302" y="4571183"/>
            <a:ext cx="3361128" cy="1668149"/>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Industry leading choice of 200+ instance types to meet workload needs</a:t>
            </a:r>
          </a:p>
        </p:txBody>
      </p:sp>
      <p:sp>
        <p:nvSpPr>
          <p:cNvPr id="7" name="Rectangle 6">
            <a:extLst>
              <a:ext uri="{FF2B5EF4-FFF2-40B4-BE49-F238E27FC236}">
                <a16:creationId xmlns:a16="http://schemas.microsoft.com/office/drawing/2014/main" id="{954E47D2-365D-2F43-BF7E-058FCAEBDFB8}"/>
              </a:ext>
            </a:extLst>
          </p:cNvPr>
          <p:cNvSpPr/>
          <p:nvPr/>
        </p:nvSpPr>
        <p:spPr>
          <a:xfrm>
            <a:off x="836782" y="4571183"/>
            <a:ext cx="2553005" cy="1668149"/>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On-demand, Reserved, and Spot instances to reduce costs</a:t>
            </a:r>
          </a:p>
        </p:txBody>
      </p:sp>
      <p:sp>
        <p:nvSpPr>
          <p:cNvPr id="8" name="Rectangle 7">
            <a:extLst>
              <a:ext uri="{FF2B5EF4-FFF2-40B4-BE49-F238E27FC236}">
                <a16:creationId xmlns:a16="http://schemas.microsoft.com/office/drawing/2014/main" id="{9AA8D2F5-C4AB-DC41-98B5-3E81ED63197D}"/>
              </a:ext>
            </a:extLst>
          </p:cNvPr>
          <p:cNvSpPr/>
          <p:nvPr/>
        </p:nvSpPr>
        <p:spPr>
          <a:xfrm>
            <a:off x="3874221" y="4571183"/>
            <a:ext cx="2765146" cy="2062103"/>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100 Gbps bandwidth network interfaces for performance</a:t>
            </a:r>
          </a:p>
        </p:txBody>
      </p:sp>
      <p:grpSp>
        <p:nvGrpSpPr>
          <p:cNvPr id="11" name="Group 10">
            <a:extLst>
              <a:ext uri="{FF2B5EF4-FFF2-40B4-BE49-F238E27FC236}">
                <a16:creationId xmlns:a16="http://schemas.microsoft.com/office/drawing/2014/main" id="{12018738-9209-1748-9B1D-C2AD2ADA3689}"/>
              </a:ext>
            </a:extLst>
          </p:cNvPr>
          <p:cNvGrpSpPr/>
          <p:nvPr/>
        </p:nvGrpSpPr>
        <p:grpSpPr>
          <a:xfrm>
            <a:off x="8151260" y="3064455"/>
            <a:ext cx="1087586" cy="1087586"/>
            <a:chOff x="5539880" y="1621361"/>
            <a:chExt cx="457812" cy="457812"/>
          </a:xfrm>
          <a:solidFill>
            <a:schemeClr val="bg2"/>
          </a:solidFill>
        </p:grpSpPr>
        <p:sp>
          <p:nvSpPr>
            <p:cNvPr id="12" name="Oval 11">
              <a:extLst>
                <a:ext uri="{FF2B5EF4-FFF2-40B4-BE49-F238E27FC236}">
                  <a16:creationId xmlns:a16="http://schemas.microsoft.com/office/drawing/2014/main" id="{45A4862E-B401-9A4D-8748-00EDEC39E8EC}"/>
                </a:ext>
              </a:extLst>
            </p:cNvPr>
            <p:cNvSpPr/>
            <p:nvPr/>
          </p:nvSpPr>
          <p:spPr>
            <a:xfrm>
              <a:off x="5539880" y="1621361"/>
              <a:ext cx="457812" cy="457812"/>
            </a:xfrm>
            <a:prstGeom prst="ellipse">
              <a:avLst/>
            </a:prstGeom>
            <a:grpFill/>
            <a:ln w="19050" cap="rnd">
              <a:solidFill>
                <a:schemeClr val="tx1"/>
              </a:solidFill>
            </a:ln>
          </p:spPr>
          <p:txBody>
            <a:bodyPr vert="horz" wrap="square" lIns="146304" tIns="73152" rIns="146304" bIns="73152" numCol="1" anchor="t" anchorCtr="0" compatLnSpc="1">
              <a:prstTxWarp prst="textNoShape">
                <a:avLst/>
              </a:prstTxWarp>
            </a:bodyPr>
            <a:lstStyle/>
            <a:p>
              <a:pPr defTabSz="1462944"/>
              <a:endParaRPr lang="en-US" sz="3389" dirty="0">
                <a:solidFill>
                  <a:srgbClr val="474746"/>
                </a:solidFill>
                <a:latin typeface="Amazon Ember Regular"/>
              </a:endParaRPr>
            </a:p>
          </p:txBody>
        </p:sp>
        <p:grpSp>
          <p:nvGrpSpPr>
            <p:cNvPr id="13" name="Group 12">
              <a:extLst>
                <a:ext uri="{FF2B5EF4-FFF2-40B4-BE49-F238E27FC236}">
                  <a16:creationId xmlns:a16="http://schemas.microsoft.com/office/drawing/2014/main" id="{F67C1C02-7165-9147-9A79-58EEA4FCC5DF}"/>
                </a:ext>
              </a:extLst>
            </p:cNvPr>
            <p:cNvGrpSpPr/>
            <p:nvPr/>
          </p:nvGrpSpPr>
          <p:grpSpPr>
            <a:xfrm>
              <a:off x="5644294" y="1725775"/>
              <a:ext cx="248983" cy="248983"/>
              <a:chOff x="2959478" y="2741317"/>
              <a:chExt cx="182878" cy="182878"/>
            </a:xfrm>
            <a:grpFill/>
          </p:grpSpPr>
          <p:cxnSp>
            <p:nvCxnSpPr>
              <p:cNvPr id="14" name="Straight Arrow Connector 13">
                <a:extLst>
                  <a:ext uri="{FF2B5EF4-FFF2-40B4-BE49-F238E27FC236}">
                    <a16:creationId xmlns:a16="http://schemas.microsoft.com/office/drawing/2014/main" id="{B92A2DC1-D6EF-6343-A5BC-1007A4953C0E}"/>
                  </a:ext>
                </a:extLst>
              </p:cNvPr>
              <p:cNvCxnSpPr>
                <a:cxnSpLocks/>
              </p:cNvCxnSpPr>
              <p:nvPr/>
            </p:nvCxnSpPr>
            <p:spPr>
              <a:xfrm flipH="1">
                <a:off x="2959478" y="2741317"/>
                <a:ext cx="182878" cy="182878"/>
              </a:xfrm>
              <a:prstGeom prst="straightConnector1">
                <a:avLst/>
              </a:prstGeom>
              <a:grpFill/>
              <a:ln w="19050" cap="rnd">
                <a:solidFill>
                  <a:schemeClr val="tx1"/>
                </a:solidFill>
                <a:headEnd type="arrow" w="med" len="sm"/>
                <a:tailEnd type="arrow" w="med" len="sm"/>
              </a:ln>
            </p:spPr>
          </p:cxnSp>
          <p:cxnSp>
            <p:nvCxnSpPr>
              <p:cNvPr id="15" name="Straight Arrow Connector 14">
                <a:extLst>
                  <a:ext uri="{FF2B5EF4-FFF2-40B4-BE49-F238E27FC236}">
                    <a16:creationId xmlns:a16="http://schemas.microsoft.com/office/drawing/2014/main" id="{D85E6D3A-6D91-7A49-AD96-49DF7972E4C8}"/>
                  </a:ext>
                </a:extLst>
              </p:cNvPr>
              <p:cNvCxnSpPr>
                <a:cxnSpLocks/>
              </p:cNvCxnSpPr>
              <p:nvPr/>
            </p:nvCxnSpPr>
            <p:spPr>
              <a:xfrm>
                <a:off x="2959478" y="2741317"/>
                <a:ext cx="182878" cy="182878"/>
              </a:xfrm>
              <a:prstGeom prst="straightConnector1">
                <a:avLst/>
              </a:prstGeom>
              <a:grpFill/>
              <a:ln w="19050" cap="rnd">
                <a:solidFill>
                  <a:schemeClr val="tx1"/>
                </a:solidFill>
                <a:headEnd type="arrow" w="med" len="sm"/>
                <a:tailEnd type="arrow" w="med" len="sm"/>
              </a:ln>
            </p:spPr>
          </p:cxnSp>
        </p:grpSp>
      </p:grpSp>
      <p:grpSp>
        <p:nvGrpSpPr>
          <p:cNvPr id="20" name="Group 19">
            <a:extLst>
              <a:ext uri="{FF2B5EF4-FFF2-40B4-BE49-F238E27FC236}">
                <a16:creationId xmlns:a16="http://schemas.microsoft.com/office/drawing/2014/main" id="{76384483-94E6-FC44-9927-78516ECB26DA}"/>
              </a:ext>
            </a:extLst>
          </p:cNvPr>
          <p:cNvGrpSpPr/>
          <p:nvPr/>
        </p:nvGrpSpPr>
        <p:grpSpPr>
          <a:xfrm>
            <a:off x="4760639" y="3048002"/>
            <a:ext cx="1137506" cy="1034349"/>
            <a:chOff x="1623194" y="1566321"/>
            <a:chExt cx="736401" cy="669618"/>
          </a:xfrm>
          <a:solidFill>
            <a:schemeClr val="bg2"/>
          </a:solidFill>
        </p:grpSpPr>
        <p:grpSp>
          <p:nvGrpSpPr>
            <p:cNvPr id="21" name="Group 20">
              <a:extLst>
                <a:ext uri="{FF2B5EF4-FFF2-40B4-BE49-F238E27FC236}">
                  <a16:creationId xmlns:a16="http://schemas.microsoft.com/office/drawing/2014/main" id="{287E3850-46FA-DC45-B187-B8A6A27B79B4}"/>
                </a:ext>
              </a:extLst>
            </p:cNvPr>
            <p:cNvGrpSpPr/>
            <p:nvPr/>
          </p:nvGrpSpPr>
          <p:grpSpPr>
            <a:xfrm>
              <a:off x="1623194" y="1566321"/>
              <a:ext cx="540980" cy="622432"/>
              <a:chOff x="786472" y="4572218"/>
              <a:chExt cx="459449" cy="528625"/>
            </a:xfrm>
            <a:grpFill/>
          </p:grpSpPr>
          <p:sp>
            <p:nvSpPr>
              <p:cNvPr id="27" name="Freeform 33">
                <a:extLst>
                  <a:ext uri="{FF2B5EF4-FFF2-40B4-BE49-F238E27FC236}">
                    <a16:creationId xmlns:a16="http://schemas.microsoft.com/office/drawing/2014/main" id="{3C66E23A-9C46-F941-82A4-38977479D3A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28" name="Oval 30">
                <a:extLst>
                  <a:ext uri="{FF2B5EF4-FFF2-40B4-BE49-F238E27FC236}">
                    <a16:creationId xmlns:a16="http://schemas.microsoft.com/office/drawing/2014/main" id="{09FB9D87-913A-7645-AD8D-37E8DAF34E15}"/>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29" name="Freeform 31">
                <a:extLst>
                  <a:ext uri="{FF2B5EF4-FFF2-40B4-BE49-F238E27FC236}">
                    <a16:creationId xmlns:a16="http://schemas.microsoft.com/office/drawing/2014/main" id="{713E3791-83AB-9143-A5E1-C704447FB1B7}"/>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sp>
            <p:nvSpPr>
              <p:cNvPr id="30" name="Freeform 32">
                <a:extLst>
                  <a:ext uri="{FF2B5EF4-FFF2-40B4-BE49-F238E27FC236}">
                    <a16:creationId xmlns:a16="http://schemas.microsoft.com/office/drawing/2014/main" id="{40EB0F8D-F884-B343-BAE1-2ED76B1833EF}"/>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35"/>
                <a:endParaRPr lang="en-US" sz="2160" dirty="0">
                  <a:solidFill>
                    <a:prstClr val="white"/>
                  </a:solidFill>
                  <a:latin typeface="Amazon Ember Regular"/>
                </a:endParaRPr>
              </a:p>
            </p:txBody>
          </p:sp>
        </p:grpSp>
        <p:grpSp>
          <p:nvGrpSpPr>
            <p:cNvPr id="22" name="Group 21">
              <a:extLst>
                <a:ext uri="{FF2B5EF4-FFF2-40B4-BE49-F238E27FC236}">
                  <a16:creationId xmlns:a16="http://schemas.microsoft.com/office/drawing/2014/main" id="{54EC180D-742E-6948-A630-0590742F2AA3}"/>
                </a:ext>
              </a:extLst>
            </p:cNvPr>
            <p:cNvGrpSpPr/>
            <p:nvPr/>
          </p:nvGrpSpPr>
          <p:grpSpPr>
            <a:xfrm>
              <a:off x="1967695" y="1934155"/>
              <a:ext cx="391900" cy="301784"/>
              <a:chOff x="1230000" y="2386799"/>
              <a:chExt cx="418514" cy="322278"/>
            </a:xfrm>
            <a:grpFill/>
          </p:grpSpPr>
          <p:sp>
            <p:nvSpPr>
              <p:cNvPr id="23" name="Freeform 9">
                <a:extLst>
                  <a:ext uri="{FF2B5EF4-FFF2-40B4-BE49-F238E27FC236}">
                    <a16:creationId xmlns:a16="http://schemas.microsoft.com/office/drawing/2014/main" id="{62CBF9F4-88E5-5F42-A3C1-94BF3739098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4" name="Freeform 12">
                <a:extLst>
                  <a:ext uri="{FF2B5EF4-FFF2-40B4-BE49-F238E27FC236}">
                    <a16:creationId xmlns:a16="http://schemas.microsoft.com/office/drawing/2014/main" id="{DC8F9AA4-811E-C142-AC1A-45648A8BC5E4}"/>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5" name="Oval 10">
                <a:extLst>
                  <a:ext uri="{FF2B5EF4-FFF2-40B4-BE49-F238E27FC236}">
                    <a16:creationId xmlns:a16="http://schemas.microsoft.com/office/drawing/2014/main" id="{1E176040-66FD-764B-8B39-139E65D8E8F1}"/>
                  </a:ext>
                </a:extLst>
              </p:cNvPr>
              <p:cNvSpPr>
                <a:spLocks noChangeArrowheads="1"/>
              </p:cNvSpPr>
              <p:nvPr/>
            </p:nvSpPr>
            <p:spPr bwMode="auto">
              <a:xfrm>
                <a:off x="1402330" y="2585985"/>
                <a:ext cx="73855" cy="73855"/>
              </a:xfrm>
              <a:prstGeom prst="ellips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sp>
            <p:nvSpPr>
              <p:cNvPr id="26" name="Line 11">
                <a:extLst>
                  <a:ext uri="{FF2B5EF4-FFF2-40B4-BE49-F238E27FC236}">
                    <a16:creationId xmlns:a16="http://schemas.microsoft.com/office/drawing/2014/main" id="{BF1AE46F-A829-F546-82D0-768193A5ECEF}"/>
                  </a:ext>
                </a:extLst>
              </p:cNvPr>
              <p:cNvSpPr>
                <a:spLocks noChangeShapeType="1"/>
              </p:cNvSpPr>
              <p:nvPr/>
            </p:nvSpPr>
            <p:spPr bwMode="auto">
              <a:xfrm flipV="1">
                <a:off x="1462757" y="2496463"/>
                <a:ext cx="102950" cy="100712"/>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grpSp>
      </p:grpSp>
      <p:grpSp>
        <p:nvGrpSpPr>
          <p:cNvPr id="31" name="Group 30">
            <a:extLst>
              <a:ext uri="{FF2B5EF4-FFF2-40B4-BE49-F238E27FC236}">
                <a16:creationId xmlns:a16="http://schemas.microsoft.com/office/drawing/2014/main" id="{4E164C0A-9AD6-EE43-99D1-EA0E1C06135E}"/>
              </a:ext>
            </a:extLst>
          </p:cNvPr>
          <p:cNvGrpSpPr/>
          <p:nvPr/>
        </p:nvGrpSpPr>
        <p:grpSpPr>
          <a:xfrm>
            <a:off x="11561503" y="2996218"/>
            <a:ext cx="954934" cy="1139368"/>
            <a:chOff x="4019532" y="4218101"/>
            <a:chExt cx="1478757" cy="1764364"/>
          </a:xfrm>
          <a:solidFill>
            <a:schemeClr val="bg2"/>
          </a:solidFill>
        </p:grpSpPr>
        <p:sp>
          <p:nvSpPr>
            <p:cNvPr id="32" name="Freeform 128">
              <a:extLst>
                <a:ext uri="{FF2B5EF4-FFF2-40B4-BE49-F238E27FC236}">
                  <a16:creationId xmlns:a16="http://schemas.microsoft.com/office/drawing/2014/main" id="{37A0540E-6E5D-B143-BDBB-99F5D6060C9D}"/>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dirty="0">
                <a:solidFill>
                  <a:srgbClr val="474746"/>
                </a:solidFill>
                <a:latin typeface="Amazon Ember Regular"/>
              </a:endParaRPr>
            </a:p>
          </p:txBody>
        </p:sp>
        <p:grpSp>
          <p:nvGrpSpPr>
            <p:cNvPr id="33" name="Group 13">
              <a:extLst>
                <a:ext uri="{FF2B5EF4-FFF2-40B4-BE49-F238E27FC236}">
                  <a16:creationId xmlns:a16="http://schemas.microsoft.com/office/drawing/2014/main" id="{DB1EFD03-4590-9641-9188-320ED85136EF}"/>
                </a:ext>
              </a:extLst>
            </p:cNvPr>
            <p:cNvGrpSpPr>
              <a:grpSpLocks noChangeAspect="1"/>
            </p:cNvGrpSpPr>
            <p:nvPr/>
          </p:nvGrpSpPr>
          <p:grpSpPr bwMode="auto">
            <a:xfrm>
              <a:off x="4308233" y="4876255"/>
              <a:ext cx="778444" cy="1106210"/>
              <a:chOff x="2822" y="1538"/>
              <a:chExt cx="114" cy="162"/>
            </a:xfrm>
            <a:grpFill/>
          </p:grpSpPr>
          <p:sp>
            <p:nvSpPr>
              <p:cNvPr id="35" name="Freeform 14">
                <a:extLst>
                  <a:ext uri="{FF2B5EF4-FFF2-40B4-BE49-F238E27FC236}">
                    <a16:creationId xmlns:a16="http://schemas.microsoft.com/office/drawing/2014/main" id="{786BB4BC-BAE6-1345-B7FB-27CC6DB95730}"/>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6" name="Freeform 15">
                <a:extLst>
                  <a:ext uri="{FF2B5EF4-FFF2-40B4-BE49-F238E27FC236}">
                    <a16:creationId xmlns:a16="http://schemas.microsoft.com/office/drawing/2014/main" id="{55B3C5A1-6C68-6F4F-A5D2-925C15B8262C}"/>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7" name="Freeform 16">
                <a:extLst>
                  <a:ext uri="{FF2B5EF4-FFF2-40B4-BE49-F238E27FC236}">
                    <a16:creationId xmlns:a16="http://schemas.microsoft.com/office/drawing/2014/main" id="{1A6FE725-D9E9-8346-8B08-0074655B8B58}"/>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8" name="Freeform 17">
                <a:extLst>
                  <a:ext uri="{FF2B5EF4-FFF2-40B4-BE49-F238E27FC236}">
                    <a16:creationId xmlns:a16="http://schemas.microsoft.com/office/drawing/2014/main" id="{88AF7890-95B2-1B45-97DD-09B18ACB9733}"/>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sp>
            <p:nvSpPr>
              <p:cNvPr id="39" name="Rectangle 18">
                <a:extLst>
                  <a:ext uri="{FF2B5EF4-FFF2-40B4-BE49-F238E27FC236}">
                    <a16:creationId xmlns:a16="http://schemas.microsoft.com/office/drawing/2014/main" id="{782D35E6-78B1-DE43-971A-CA6DF6C0BF61}"/>
                  </a:ext>
                </a:extLst>
              </p:cNvPr>
              <p:cNvSpPr>
                <a:spLocks noChangeArrowheads="1"/>
              </p:cNvSpPr>
              <p:nvPr/>
            </p:nvSpPr>
            <p:spPr bwMode="auto">
              <a:xfrm>
                <a:off x="2888" y="1551"/>
                <a:ext cx="34" cy="18"/>
              </a:xfrm>
              <a:prstGeom prst="rect">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latin typeface="Amazon Ember Regular"/>
                </a:endParaRPr>
              </a:p>
            </p:txBody>
          </p:sp>
        </p:grpSp>
        <p:cxnSp>
          <p:nvCxnSpPr>
            <p:cNvPr id="34" name="Straight Arrow Connector 33">
              <a:extLst>
                <a:ext uri="{FF2B5EF4-FFF2-40B4-BE49-F238E27FC236}">
                  <a16:creationId xmlns:a16="http://schemas.microsoft.com/office/drawing/2014/main" id="{1826919D-5E22-7046-BC81-9C70E0EB758E}"/>
                </a:ext>
              </a:extLst>
            </p:cNvPr>
            <p:cNvCxnSpPr>
              <a:cxnSpLocks/>
            </p:cNvCxnSpPr>
            <p:nvPr/>
          </p:nvCxnSpPr>
          <p:spPr>
            <a:xfrm flipV="1">
              <a:off x="4694040" y="4469712"/>
              <a:ext cx="0" cy="402018"/>
            </a:xfrm>
            <a:prstGeom prst="straightConnector1">
              <a:avLst/>
            </a:prstGeom>
            <a:grpFill/>
            <a:ln w="19050">
              <a:solidFill>
                <a:schemeClr val="tx1"/>
              </a:solidFill>
              <a:tailEnd type="arrow" w="med" len="sm"/>
            </a:ln>
          </p:spPr>
        </p:cxnSp>
      </p:grpSp>
      <p:grpSp>
        <p:nvGrpSpPr>
          <p:cNvPr id="40" name="Group 39">
            <a:extLst>
              <a:ext uri="{FF2B5EF4-FFF2-40B4-BE49-F238E27FC236}">
                <a16:creationId xmlns:a16="http://schemas.microsoft.com/office/drawing/2014/main" id="{8C37FC3C-179D-C540-A2A7-E96792DD1C3B}"/>
              </a:ext>
            </a:extLst>
          </p:cNvPr>
          <p:cNvGrpSpPr/>
          <p:nvPr/>
        </p:nvGrpSpPr>
        <p:grpSpPr>
          <a:xfrm>
            <a:off x="1510659" y="2889606"/>
            <a:ext cx="993110" cy="1225195"/>
            <a:chOff x="6120312" y="5194615"/>
            <a:chExt cx="413308" cy="509895"/>
          </a:xfrm>
          <a:solidFill>
            <a:schemeClr val="bg2"/>
          </a:solidFill>
        </p:grpSpPr>
        <p:grpSp>
          <p:nvGrpSpPr>
            <p:cNvPr id="41" name="Group 40">
              <a:extLst>
                <a:ext uri="{FF2B5EF4-FFF2-40B4-BE49-F238E27FC236}">
                  <a16:creationId xmlns:a16="http://schemas.microsoft.com/office/drawing/2014/main" id="{0476F1EB-7819-904A-940C-66E5F80F788C}"/>
                </a:ext>
              </a:extLst>
            </p:cNvPr>
            <p:cNvGrpSpPr/>
            <p:nvPr/>
          </p:nvGrpSpPr>
          <p:grpSpPr>
            <a:xfrm>
              <a:off x="6120312" y="5194615"/>
              <a:ext cx="325514" cy="435872"/>
              <a:chOff x="4479652" y="1278045"/>
              <a:chExt cx="472298" cy="632419"/>
            </a:xfrm>
            <a:grpFill/>
          </p:grpSpPr>
          <p:sp>
            <p:nvSpPr>
              <p:cNvPr id="43" name="Freeform: Shape 104">
                <a:extLst>
                  <a:ext uri="{FF2B5EF4-FFF2-40B4-BE49-F238E27FC236}">
                    <a16:creationId xmlns:a16="http://schemas.microsoft.com/office/drawing/2014/main" id="{2A312D65-734D-1F48-A39A-139A13D11C4F}"/>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grpFill/>
              <a:ln w="19050" cap="rnd">
                <a:solidFill>
                  <a:schemeClr val="tx1"/>
                </a:solidFill>
                <a:prstDash val="solid"/>
                <a:round/>
                <a:headEnd type="none" w="med" len="sm"/>
                <a:tailEnd/>
              </a:ln>
            </p:spPr>
            <p:txBody>
              <a:bodyPr/>
              <a:lstStyle/>
              <a:p>
                <a:pPr defTabSz="1755469"/>
                <a:endParaRPr lang="en-US" sz="3389" dirty="0">
                  <a:solidFill>
                    <a:srgbClr val="FFFFFF"/>
                  </a:solidFill>
                  <a:latin typeface="Amazon Ember Regular"/>
                </a:endParaRPr>
              </a:p>
            </p:txBody>
          </p:sp>
          <p:sp>
            <p:nvSpPr>
              <p:cNvPr id="44" name="Freeform: Shape 105">
                <a:extLst>
                  <a:ext uri="{FF2B5EF4-FFF2-40B4-BE49-F238E27FC236}">
                    <a16:creationId xmlns:a16="http://schemas.microsoft.com/office/drawing/2014/main" id="{B691EB10-92C9-0B4F-A3FD-DCD3B0197426}"/>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grpFill/>
              <a:ln w="19050" cap="rnd">
                <a:solidFill>
                  <a:schemeClr val="tx1"/>
                </a:solidFill>
                <a:prstDash val="solid"/>
                <a:round/>
                <a:headEnd type="none" w="med" len="sm"/>
                <a:tailEnd/>
              </a:ln>
            </p:spPr>
            <p:txBody>
              <a:bodyPr/>
              <a:lstStyle/>
              <a:p>
                <a:pPr defTabSz="1755469"/>
                <a:endParaRPr lang="en-US" sz="3389" dirty="0">
                  <a:solidFill>
                    <a:srgbClr val="FFFFFF"/>
                  </a:solidFill>
                  <a:latin typeface="Amazon Ember Regular"/>
                </a:endParaRPr>
              </a:p>
            </p:txBody>
          </p:sp>
        </p:grpSp>
        <p:sp>
          <p:nvSpPr>
            <p:cNvPr id="42" name="Freeform 11">
              <a:extLst>
                <a:ext uri="{FF2B5EF4-FFF2-40B4-BE49-F238E27FC236}">
                  <a16:creationId xmlns:a16="http://schemas.microsoft.com/office/drawing/2014/main" id="{BD5A605D-E2F2-C344-8978-C45BBC26A537}"/>
                </a:ext>
              </a:extLst>
            </p:cNvPr>
            <p:cNvSpPr>
              <a:spLocks/>
            </p:cNvSpPr>
            <p:nvPr/>
          </p:nvSpPr>
          <p:spPr bwMode="auto">
            <a:xfrm>
              <a:off x="6362204" y="5462422"/>
              <a:ext cx="171416" cy="242088"/>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755469"/>
              <a:endParaRPr lang="en-US" sz="3389" dirty="0">
                <a:solidFill>
                  <a:srgbClr val="FFFFFF"/>
                </a:solidFill>
                <a:latin typeface="Amazon Ember Regular"/>
              </a:endParaRPr>
            </a:p>
          </p:txBody>
        </p:sp>
      </p:grpSp>
      <p:grpSp>
        <p:nvGrpSpPr>
          <p:cNvPr id="45" name="Graphic 25">
            <a:extLst>
              <a:ext uri="{FF2B5EF4-FFF2-40B4-BE49-F238E27FC236}">
                <a16:creationId xmlns:a16="http://schemas.microsoft.com/office/drawing/2014/main" id="{3A37B6A8-5F77-4F0F-B3BB-E1E338D68FE5}"/>
              </a:ext>
            </a:extLst>
          </p:cNvPr>
          <p:cNvGrpSpPr/>
          <p:nvPr/>
        </p:nvGrpSpPr>
        <p:grpSpPr>
          <a:xfrm>
            <a:off x="13476625" y="337923"/>
            <a:ext cx="758021" cy="789837"/>
            <a:chOff x="4307681" y="2297906"/>
            <a:chExt cx="521970" cy="543878"/>
          </a:xfrm>
        </p:grpSpPr>
        <p:sp>
          <p:nvSpPr>
            <p:cNvPr id="46" name="Freeform: Shape 45">
              <a:extLst>
                <a:ext uri="{FF2B5EF4-FFF2-40B4-BE49-F238E27FC236}">
                  <a16:creationId xmlns:a16="http://schemas.microsoft.com/office/drawing/2014/main" id="{C0719D20-F42A-4633-B21A-B217342E005B}"/>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48" name="Freeform: Shape 47">
              <a:extLst>
                <a:ext uri="{FF2B5EF4-FFF2-40B4-BE49-F238E27FC236}">
                  <a16:creationId xmlns:a16="http://schemas.microsoft.com/office/drawing/2014/main" id="{BD706736-3369-48C5-A5D3-12EAAF4BB657}"/>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49" name="Freeform: Shape 48">
              <a:extLst>
                <a:ext uri="{FF2B5EF4-FFF2-40B4-BE49-F238E27FC236}">
                  <a16:creationId xmlns:a16="http://schemas.microsoft.com/office/drawing/2014/main" id="{E85A831B-E090-4F44-A01F-2895BBCC2224}"/>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0" name="Freeform: Shape 49">
              <a:extLst>
                <a:ext uri="{FF2B5EF4-FFF2-40B4-BE49-F238E27FC236}">
                  <a16:creationId xmlns:a16="http://schemas.microsoft.com/office/drawing/2014/main" id="{F7FD0298-69B1-4A72-8CDD-37D1D074685F}"/>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1" name="Freeform: Shape 50">
              <a:extLst>
                <a:ext uri="{FF2B5EF4-FFF2-40B4-BE49-F238E27FC236}">
                  <a16:creationId xmlns:a16="http://schemas.microsoft.com/office/drawing/2014/main" id="{E7DE1AF7-07B4-47FB-93B1-73A33E2759F6}"/>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2" name="Freeform: Shape 51">
              <a:extLst>
                <a:ext uri="{FF2B5EF4-FFF2-40B4-BE49-F238E27FC236}">
                  <a16:creationId xmlns:a16="http://schemas.microsoft.com/office/drawing/2014/main" id="{8B9C20F8-5E09-4925-803D-6C722F861A09}"/>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53" name="Freeform: Shape 52">
              <a:extLst>
                <a:ext uri="{FF2B5EF4-FFF2-40B4-BE49-F238E27FC236}">
                  <a16:creationId xmlns:a16="http://schemas.microsoft.com/office/drawing/2014/main" id="{E377A3D5-1746-4424-B5E5-BE58D8350C8E}"/>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54" name="Freeform: Shape 53">
            <a:extLst>
              <a:ext uri="{FF2B5EF4-FFF2-40B4-BE49-F238E27FC236}">
                <a16:creationId xmlns:a16="http://schemas.microsoft.com/office/drawing/2014/main" id="{F45869FF-CA32-407B-95EC-4531CCF468BE}"/>
              </a:ext>
            </a:extLst>
          </p:cNvPr>
          <p:cNvSpPr/>
          <p:nvPr/>
        </p:nvSpPr>
        <p:spPr>
          <a:xfrm>
            <a:off x="836782"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5" name="Freeform: Shape 54">
            <a:extLst>
              <a:ext uri="{FF2B5EF4-FFF2-40B4-BE49-F238E27FC236}">
                <a16:creationId xmlns:a16="http://schemas.microsoft.com/office/drawing/2014/main" id="{3AAAA02A-4D26-4B4F-B085-32C24BD5C732}"/>
              </a:ext>
            </a:extLst>
          </p:cNvPr>
          <p:cNvSpPr/>
          <p:nvPr/>
        </p:nvSpPr>
        <p:spPr>
          <a:xfrm>
            <a:off x="4180701"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6" name="Freeform: Shape 55">
            <a:extLst>
              <a:ext uri="{FF2B5EF4-FFF2-40B4-BE49-F238E27FC236}">
                <a16:creationId xmlns:a16="http://schemas.microsoft.com/office/drawing/2014/main" id="{688840B0-9EED-43BB-8293-2EDAE4752D74}"/>
              </a:ext>
            </a:extLst>
          </p:cNvPr>
          <p:cNvSpPr/>
          <p:nvPr/>
        </p:nvSpPr>
        <p:spPr>
          <a:xfrm>
            <a:off x="7524619"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57" name="Freeform: Shape 56">
            <a:extLst>
              <a:ext uri="{FF2B5EF4-FFF2-40B4-BE49-F238E27FC236}">
                <a16:creationId xmlns:a16="http://schemas.microsoft.com/office/drawing/2014/main" id="{EBFFD7B4-3261-4DE0-BB95-4B76FFB98ED0}"/>
              </a:ext>
            </a:extLst>
          </p:cNvPr>
          <p:cNvSpPr/>
          <p:nvPr/>
        </p:nvSpPr>
        <p:spPr>
          <a:xfrm>
            <a:off x="10868538"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32678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32654" y="2868979"/>
            <a:ext cx="2852668" cy="3224472"/>
            <a:chOff x="632654" y="2868979"/>
            <a:chExt cx="2852668" cy="3224472"/>
          </a:xfrm>
        </p:grpSpPr>
        <p:sp>
          <p:nvSpPr>
            <p:cNvPr id="16" name="TextBox 15">
              <a:extLst>
                <a:ext uri="{FF2B5EF4-FFF2-40B4-BE49-F238E27FC236}">
                  <a16:creationId xmlns:a16="http://schemas.microsoft.com/office/drawing/2014/main" id="{A62E25CB-3C88-451F-A82A-08C0BF1768ED}"/>
                </a:ext>
              </a:extLst>
            </p:cNvPr>
            <p:cNvSpPr txBox="1"/>
            <p:nvPr/>
          </p:nvSpPr>
          <p:spPr>
            <a:xfrm>
              <a:off x="1276131" y="2868979"/>
              <a:ext cx="2209191" cy="3224472"/>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EMR</a:t>
              </a:r>
              <a:endPar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Autoscaling</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57% less than</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on-premises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per IDC report</a:t>
              </a:r>
            </a:p>
          </p:txBody>
        </p:sp>
        <p:grpSp>
          <p:nvGrpSpPr>
            <p:cNvPr id="73" name="Group 72">
              <a:extLst>
                <a:ext uri="{FF2B5EF4-FFF2-40B4-BE49-F238E27FC236}">
                  <a16:creationId xmlns:a16="http://schemas.microsoft.com/office/drawing/2014/main" id="{57051F0B-6FB9-4D80-B48E-79CCD2DACD78}"/>
                </a:ext>
              </a:extLst>
            </p:cNvPr>
            <p:cNvGrpSpPr/>
            <p:nvPr/>
          </p:nvGrpSpPr>
          <p:grpSpPr>
            <a:xfrm>
              <a:off x="632654" y="3515058"/>
              <a:ext cx="502586" cy="509824"/>
              <a:chOff x="2825756" y="1256033"/>
              <a:chExt cx="469489" cy="476250"/>
            </a:xfrm>
            <a:solidFill>
              <a:schemeClr val="tx1"/>
            </a:solidFill>
          </p:grpSpPr>
          <p:sp>
            <p:nvSpPr>
              <p:cNvPr id="74" name="Freeform: Shape 73">
                <a:extLst>
                  <a:ext uri="{FF2B5EF4-FFF2-40B4-BE49-F238E27FC236}">
                    <a16:creationId xmlns:a16="http://schemas.microsoft.com/office/drawing/2014/main" id="{98FBC110-5C44-4DA4-9323-8B789B8320DC}"/>
                  </a:ext>
                </a:extLst>
              </p:cNvPr>
              <p:cNvSpPr/>
              <p:nvPr/>
            </p:nvSpPr>
            <p:spPr>
              <a:xfrm>
                <a:off x="3039516" y="1404147"/>
                <a:ext cx="161925" cy="66675"/>
              </a:xfrm>
              <a:custGeom>
                <a:avLst/>
                <a:gdLst>
                  <a:gd name="connsiteX0" fmla="*/ 2762 w 161925"/>
                  <a:gd name="connsiteY0" fmla="*/ 68390 h 66675"/>
                  <a:gd name="connsiteX1" fmla="*/ 2762 w 161925"/>
                  <a:gd name="connsiteY1" fmla="*/ 58865 h 66675"/>
                  <a:gd name="connsiteX2" fmla="*/ 0 w 161925"/>
                  <a:gd name="connsiteY2" fmla="*/ 50006 h 66675"/>
                  <a:gd name="connsiteX3" fmla="*/ 161925 w 161925"/>
                  <a:gd name="connsiteY3" fmla="*/ 0 h 66675"/>
                  <a:gd name="connsiteX4" fmla="*/ 167545 w 161925"/>
                  <a:gd name="connsiteY4" fmla="*/ 18288 h 66675"/>
                  <a:gd name="connsiteX5" fmla="*/ 5620 w 161925"/>
                  <a:gd name="connsiteY5" fmla="*/ 68199 h 66675"/>
                  <a:gd name="connsiteX6" fmla="*/ 2762 w 161925"/>
                  <a:gd name="connsiteY6" fmla="*/ 6839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66675">
                    <a:moveTo>
                      <a:pt x="2762" y="68390"/>
                    </a:moveTo>
                    <a:lnTo>
                      <a:pt x="2762" y="58865"/>
                    </a:lnTo>
                    <a:lnTo>
                      <a:pt x="0" y="50006"/>
                    </a:lnTo>
                    <a:lnTo>
                      <a:pt x="161925" y="0"/>
                    </a:lnTo>
                    <a:lnTo>
                      <a:pt x="167545" y="18288"/>
                    </a:lnTo>
                    <a:lnTo>
                      <a:pt x="5620" y="68199"/>
                    </a:lnTo>
                    <a:cubicBezTo>
                      <a:pt x="4682" y="68406"/>
                      <a:pt x="3719" y="68470"/>
                      <a:pt x="2762" y="68390"/>
                    </a:cubicBezTo>
                    <a:close/>
                  </a:path>
                </a:pathLst>
              </a:custGeom>
              <a:grpFill/>
              <a:ln w="9525" cap="flat">
                <a:noFill/>
                <a:prstDash val="solid"/>
                <a:miter/>
              </a:ln>
            </p:spPr>
            <p:txBody>
              <a:bodyPr rtlCol="0" anchor="ctr"/>
              <a:lstStyle/>
              <a:p>
                <a:endParaRPr lang="en-US" sz="4608"/>
              </a:p>
            </p:txBody>
          </p:sp>
          <p:sp>
            <p:nvSpPr>
              <p:cNvPr id="75" name="Freeform: Shape 74">
                <a:extLst>
                  <a:ext uri="{FF2B5EF4-FFF2-40B4-BE49-F238E27FC236}">
                    <a16:creationId xmlns:a16="http://schemas.microsoft.com/office/drawing/2014/main" id="{F06C6553-2F94-4288-8B15-D99AE0F06A24}"/>
                  </a:ext>
                </a:extLst>
              </p:cNvPr>
              <p:cNvSpPr/>
              <p:nvPr/>
            </p:nvSpPr>
            <p:spPr>
              <a:xfrm>
                <a:off x="2993595" y="1574993"/>
                <a:ext cx="57150" cy="76200"/>
              </a:xfrm>
              <a:custGeom>
                <a:avLst/>
                <a:gdLst>
                  <a:gd name="connsiteX0" fmla="*/ 0 w 57150"/>
                  <a:gd name="connsiteY0" fmla="*/ 11049 h 76200"/>
                  <a:gd name="connsiteX1" fmla="*/ 15430 w 57150"/>
                  <a:gd name="connsiteY1" fmla="*/ 0 h 76200"/>
                  <a:gd name="connsiteX2" fmla="*/ 65427 w 57150"/>
                  <a:gd name="connsiteY2" fmla="*/ 69823 h 76200"/>
                  <a:gd name="connsiteX3" fmla="*/ 49997 w 57150"/>
                  <a:gd name="connsiteY3" fmla="*/ 80872 h 76200"/>
                </a:gdLst>
                <a:ahLst/>
                <a:cxnLst>
                  <a:cxn ang="0">
                    <a:pos x="connsiteX0" y="connsiteY0"/>
                  </a:cxn>
                  <a:cxn ang="0">
                    <a:pos x="connsiteX1" y="connsiteY1"/>
                  </a:cxn>
                  <a:cxn ang="0">
                    <a:pos x="connsiteX2" y="connsiteY2"/>
                  </a:cxn>
                  <a:cxn ang="0">
                    <a:pos x="connsiteX3" y="connsiteY3"/>
                  </a:cxn>
                </a:cxnLst>
                <a:rect l="l" t="t" r="r" b="b"/>
                <a:pathLst>
                  <a:path w="57150" h="76200">
                    <a:moveTo>
                      <a:pt x="0" y="11049"/>
                    </a:moveTo>
                    <a:lnTo>
                      <a:pt x="15430" y="0"/>
                    </a:lnTo>
                    <a:lnTo>
                      <a:pt x="65427" y="69823"/>
                    </a:lnTo>
                    <a:lnTo>
                      <a:pt x="49997" y="80872"/>
                    </a:lnTo>
                    <a:close/>
                  </a:path>
                </a:pathLst>
              </a:custGeom>
              <a:grpFill/>
              <a:ln w="9525" cap="flat">
                <a:noFill/>
                <a:prstDash val="solid"/>
                <a:miter/>
              </a:ln>
            </p:spPr>
            <p:txBody>
              <a:bodyPr rtlCol="0" anchor="ctr"/>
              <a:lstStyle/>
              <a:p>
                <a:endParaRPr lang="en-US" sz="4608"/>
              </a:p>
            </p:txBody>
          </p:sp>
          <p:sp>
            <p:nvSpPr>
              <p:cNvPr id="76" name="Freeform: Shape 75">
                <a:extLst>
                  <a:ext uri="{FF2B5EF4-FFF2-40B4-BE49-F238E27FC236}">
                    <a16:creationId xmlns:a16="http://schemas.microsoft.com/office/drawing/2014/main" id="{9F88DB6C-5AB1-47F1-BE88-3F1FD711FFBD}"/>
                  </a:ext>
                </a:extLst>
              </p:cNvPr>
              <p:cNvSpPr/>
              <p:nvPr/>
            </p:nvSpPr>
            <p:spPr>
              <a:xfrm>
                <a:off x="3099998" y="1427699"/>
                <a:ext cx="123825" cy="219075"/>
              </a:xfrm>
              <a:custGeom>
                <a:avLst/>
                <a:gdLst>
                  <a:gd name="connsiteX0" fmla="*/ 0 w 123825"/>
                  <a:gd name="connsiteY0" fmla="*/ 212537 h 219075"/>
                  <a:gd name="connsiteX1" fmla="*/ 112770 w 123825"/>
                  <a:gd name="connsiteY1" fmla="*/ 0 h 219075"/>
                  <a:gd name="connsiteX2" fmla="*/ 129598 w 123825"/>
                  <a:gd name="connsiteY2" fmla="*/ 8929 h 219075"/>
                  <a:gd name="connsiteX3" fmla="*/ 16828 w 123825"/>
                  <a:gd name="connsiteY3" fmla="*/ 221466 h 219075"/>
                </a:gdLst>
                <a:ahLst/>
                <a:cxnLst>
                  <a:cxn ang="0">
                    <a:pos x="connsiteX0" y="connsiteY0"/>
                  </a:cxn>
                  <a:cxn ang="0">
                    <a:pos x="connsiteX1" y="connsiteY1"/>
                  </a:cxn>
                  <a:cxn ang="0">
                    <a:pos x="connsiteX2" y="connsiteY2"/>
                  </a:cxn>
                  <a:cxn ang="0">
                    <a:pos x="connsiteX3" y="connsiteY3"/>
                  </a:cxn>
                </a:cxnLst>
                <a:rect l="l" t="t" r="r" b="b"/>
                <a:pathLst>
                  <a:path w="123825" h="219075">
                    <a:moveTo>
                      <a:pt x="0" y="212537"/>
                    </a:moveTo>
                    <a:lnTo>
                      <a:pt x="112770" y="0"/>
                    </a:lnTo>
                    <a:lnTo>
                      <a:pt x="129598" y="8929"/>
                    </a:lnTo>
                    <a:lnTo>
                      <a:pt x="16828" y="221466"/>
                    </a:lnTo>
                    <a:close/>
                  </a:path>
                </a:pathLst>
              </a:custGeom>
              <a:grpFill/>
              <a:ln w="9525" cap="flat">
                <a:noFill/>
                <a:prstDash val="solid"/>
                <a:miter/>
              </a:ln>
            </p:spPr>
            <p:txBody>
              <a:bodyPr rtlCol="0" anchor="ctr"/>
              <a:lstStyle/>
              <a:p>
                <a:endParaRPr lang="en-US" sz="4608"/>
              </a:p>
            </p:txBody>
          </p:sp>
          <p:sp>
            <p:nvSpPr>
              <p:cNvPr id="77" name="Freeform: Shape 76">
                <a:extLst>
                  <a:ext uri="{FF2B5EF4-FFF2-40B4-BE49-F238E27FC236}">
                    <a16:creationId xmlns:a16="http://schemas.microsoft.com/office/drawing/2014/main" id="{3971F819-9E2A-48F2-B878-6CA81D222930}"/>
                  </a:ext>
                </a:extLst>
              </p:cNvPr>
              <p:cNvSpPr/>
              <p:nvPr/>
            </p:nvSpPr>
            <p:spPr>
              <a:xfrm>
                <a:off x="2995764" y="1333330"/>
                <a:ext cx="57150" cy="76200"/>
              </a:xfrm>
              <a:custGeom>
                <a:avLst/>
                <a:gdLst>
                  <a:gd name="connsiteX0" fmla="*/ 0 w 57150"/>
                  <a:gd name="connsiteY0" fmla="*/ 69809 h 76200"/>
                  <a:gd name="connsiteX1" fmla="*/ 50570 w 57150"/>
                  <a:gd name="connsiteY1" fmla="*/ 0 h 76200"/>
                  <a:gd name="connsiteX2" fmla="*/ 65998 w 57150"/>
                  <a:gd name="connsiteY2" fmla="*/ 11176 h 76200"/>
                  <a:gd name="connsiteX3" fmla="*/ 15427 w 57150"/>
                  <a:gd name="connsiteY3" fmla="*/ 80985 h 76200"/>
                </a:gdLst>
                <a:ahLst/>
                <a:cxnLst>
                  <a:cxn ang="0">
                    <a:pos x="connsiteX0" y="connsiteY0"/>
                  </a:cxn>
                  <a:cxn ang="0">
                    <a:pos x="connsiteX1" y="connsiteY1"/>
                  </a:cxn>
                  <a:cxn ang="0">
                    <a:pos x="connsiteX2" y="connsiteY2"/>
                  </a:cxn>
                  <a:cxn ang="0">
                    <a:pos x="connsiteX3" y="connsiteY3"/>
                  </a:cxn>
                </a:cxnLst>
                <a:rect l="l" t="t" r="r" b="b"/>
                <a:pathLst>
                  <a:path w="57150" h="76200">
                    <a:moveTo>
                      <a:pt x="0" y="69809"/>
                    </a:moveTo>
                    <a:lnTo>
                      <a:pt x="50570" y="0"/>
                    </a:lnTo>
                    <a:lnTo>
                      <a:pt x="65998" y="11176"/>
                    </a:lnTo>
                    <a:lnTo>
                      <a:pt x="15427" y="80985"/>
                    </a:lnTo>
                    <a:close/>
                  </a:path>
                </a:pathLst>
              </a:custGeom>
              <a:grpFill/>
              <a:ln w="9525" cap="flat">
                <a:noFill/>
                <a:prstDash val="solid"/>
                <a:miter/>
              </a:ln>
            </p:spPr>
            <p:txBody>
              <a:bodyPr rtlCol="0" anchor="ctr"/>
              <a:lstStyle/>
              <a:p>
                <a:endParaRPr lang="en-US" sz="4608"/>
              </a:p>
            </p:txBody>
          </p:sp>
          <p:sp>
            <p:nvSpPr>
              <p:cNvPr id="78" name="Freeform: Shape 77">
                <a:extLst>
                  <a:ext uri="{FF2B5EF4-FFF2-40B4-BE49-F238E27FC236}">
                    <a16:creationId xmlns:a16="http://schemas.microsoft.com/office/drawing/2014/main" id="{47FD3A93-06F4-4F2D-81B0-65E8B097C2C4}"/>
                  </a:ext>
                </a:extLst>
              </p:cNvPr>
              <p:cNvSpPr/>
              <p:nvPr/>
            </p:nvSpPr>
            <p:spPr>
              <a:xfrm>
                <a:off x="3039195" y="1516797"/>
                <a:ext cx="161925" cy="66675"/>
              </a:xfrm>
              <a:custGeom>
                <a:avLst/>
                <a:gdLst>
                  <a:gd name="connsiteX0" fmla="*/ 0 w 161925"/>
                  <a:gd name="connsiteY0" fmla="*/ 18165 h 66675"/>
                  <a:gd name="connsiteX1" fmla="*/ 5738 w 161925"/>
                  <a:gd name="connsiteY1" fmla="*/ 0 h 66675"/>
                  <a:gd name="connsiteX2" fmla="*/ 164321 w 161925"/>
                  <a:gd name="connsiteY2" fmla="*/ 50092 h 66675"/>
                  <a:gd name="connsiteX3" fmla="*/ 158583 w 161925"/>
                  <a:gd name="connsiteY3" fmla="*/ 68258 h 66675"/>
                </a:gdLst>
                <a:ahLst/>
                <a:cxnLst>
                  <a:cxn ang="0">
                    <a:pos x="connsiteX0" y="connsiteY0"/>
                  </a:cxn>
                  <a:cxn ang="0">
                    <a:pos x="connsiteX1" y="connsiteY1"/>
                  </a:cxn>
                  <a:cxn ang="0">
                    <a:pos x="connsiteX2" y="connsiteY2"/>
                  </a:cxn>
                  <a:cxn ang="0">
                    <a:pos x="connsiteX3" y="connsiteY3"/>
                  </a:cxn>
                </a:cxnLst>
                <a:rect l="l" t="t" r="r" b="b"/>
                <a:pathLst>
                  <a:path w="161925" h="66675">
                    <a:moveTo>
                      <a:pt x="0" y="18165"/>
                    </a:moveTo>
                    <a:lnTo>
                      <a:pt x="5738" y="0"/>
                    </a:lnTo>
                    <a:lnTo>
                      <a:pt x="164321" y="50092"/>
                    </a:lnTo>
                    <a:lnTo>
                      <a:pt x="158583" y="68258"/>
                    </a:lnTo>
                    <a:close/>
                  </a:path>
                </a:pathLst>
              </a:custGeom>
              <a:grpFill/>
              <a:ln w="9525" cap="flat">
                <a:noFill/>
                <a:prstDash val="solid"/>
                <a:miter/>
              </a:ln>
            </p:spPr>
            <p:txBody>
              <a:bodyPr rtlCol="0" anchor="ctr"/>
              <a:lstStyle/>
              <a:p>
                <a:endParaRPr lang="en-US" sz="4608"/>
              </a:p>
            </p:txBody>
          </p:sp>
          <p:sp>
            <p:nvSpPr>
              <p:cNvPr id="79" name="Freeform: Shape 78">
                <a:extLst>
                  <a:ext uri="{FF2B5EF4-FFF2-40B4-BE49-F238E27FC236}">
                    <a16:creationId xmlns:a16="http://schemas.microsoft.com/office/drawing/2014/main" id="{C31048B6-F8C8-44B2-8B58-44FE44F5CE5D}"/>
                  </a:ext>
                </a:extLst>
              </p:cNvPr>
              <p:cNvSpPr/>
              <p:nvPr/>
            </p:nvSpPr>
            <p:spPr>
              <a:xfrm>
                <a:off x="3099929" y="1339278"/>
                <a:ext cx="123825" cy="209550"/>
              </a:xfrm>
              <a:custGeom>
                <a:avLst/>
                <a:gdLst>
                  <a:gd name="connsiteX0" fmla="*/ 0 w 123825"/>
                  <a:gd name="connsiteY0" fmla="*/ 8861 h 209550"/>
                  <a:gd name="connsiteX1" fmla="*/ 16864 w 123825"/>
                  <a:gd name="connsiteY1" fmla="*/ 0 h 209550"/>
                  <a:gd name="connsiteX2" fmla="*/ 125058 w 123825"/>
                  <a:gd name="connsiteY2" fmla="*/ 205905 h 209550"/>
                  <a:gd name="connsiteX3" fmla="*/ 108194 w 123825"/>
                  <a:gd name="connsiteY3" fmla="*/ 214766 h 209550"/>
                </a:gdLst>
                <a:ahLst/>
                <a:cxnLst>
                  <a:cxn ang="0">
                    <a:pos x="connsiteX0" y="connsiteY0"/>
                  </a:cxn>
                  <a:cxn ang="0">
                    <a:pos x="connsiteX1" y="connsiteY1"/>
                  </a:cxn>
                  <a:cxn ang="0">
                    <a:pos x="connsiteX2" y="connsiteY2"/>
                  </a:cxn>
                  <a:cxn ang="0">
                    <a:pos x="connsiteX3" y="connsiteY3"/>
                  </a:cxn>
                </a:cxnLst>
                <a:rect l="l" t="t" r="r" b="b"/>
                <a:pathLst>
                  <a:path w="123825" h="209550">
                    <a:moveTo>
                      <a:pt x="0" y="8861"/>
                    </a:moveTo>
                    <a:lnTo>
                      <a:pt x="16864" y="0"/>
                    </a:lnTo>
                    <a:lnTo>
                      <a:pt x="125058" y="205905"/>
                    </a:lnTo>
                    <a:lnTo>
                      <a:pt x="108194" y="214766"/>
                    </a:lnTo>
                    <a:close/>
                  </a:path>
                </a:pathLst>
              </a:custGeom>
              <a:grpFill/>
              <a:ln w="9525" cap="flat">
                <a:noFill/>
                <a:prstDash val="solid"/>
                <a:miter/>
              </a:ln>
            </p:spPr>
            <p:txBody>
              <a:bodyPr rtlCol="0" anchor="ctr"/>
              <a:lstStyle/>
              <a:p>
                <a:endParaRPr lang="en-US" sz="4608"/>
              </a:p>
            </p:txBody>
          </p:sp>
          <p:sp>
            <p:nvSpPr>
              <p:cNvPr id="80" name="Freeform: Shape 79">
                <a:extLst>
                  <a:ext uri="{FF2B5EF4-FFF2-40B4-BE49-F238E27FC236}">
                    <a16:creationId xmlns:a16="http://schemas.microsoft.com/office/drawing/2014/main" id="{F72CC677-228E-4FBF-BEA7-DAA6BF19311A}"/>
                  </a:ext>
                </a:extLst>
              </p:cNvPr>
              <p:cNvSpPr/>
              <p:nvPr/>
            </p:nvSpPr>
            <p:spPr>
              <a:xfrm>
                <a:off x="2825756" y="1378906"/>
                <a:ext cx="228600" cy="228600"/>
              </a:xfrm>
              <a:custGeom>
                <a:avLst/>
                <a:gdLst>
                  <a:gd name="connsiteX0" fmla="*/ 115462 w 228600"/>
                  <a:gd name="connsiteY0" fmla="*/ 230505 h 228600"/>
                  <a:gd name="connsiteX1" fmla="*/ 0 w 228600"/>
                  <a:gd name="connsiteY1" fmla="*/ 115462 h 228600"/>
                  <a:gd name="connsiteX2" fmla="*/ 115043 w 228600"/>
                  <a:gd name="connsiteY2" fmla="*/ 0 h 228600"/>
                  <a:gd name="connsiteX3" fmla="*/ 230505 w 228600"/>
                  <a:gd name="connsiteY3" fmla="*/ 115043 h 228600"/>
                  <a:gd name="connsiteX4" fmla="*/ 196806 w 228600"/>
                  <a:gd name="connsiteY4" fmla="*/ 196691 h 228600"/>
                  <a:gd name="connsiteX5" fmla="*/ 196806 w 228600"/>
                  <a:gd name="connsiteY5" fmla="*/ 196691 h 228600"/>
                  <a:gd name="connsiteX6" fmla="*/ 115462 w 228600"/>
                  <a:gd name="connsiteY6" fmla="*/ 230505 h 228600"/>
                  <a:gd name="connsiteX7" fmla="*/ 115462 w 228600"/>
                  <a:gd name="connsiteY7" fmla="*/ 19145 h 228600"/>
                  <a:gd name="connsiteX8" fmla="*/ 19456 w 228600"/>
                  <a:gd name="connsiteY8" fmla="*/ 115353 h 228600"/>
                  <a:gd name="connsiteX9" fmla="*/ 115664 w 228600"/>
                  <a:gd name="connsiteY9" fmla="*/ 211359 h 228600"/>
                  <a:gd name="connsiteX10" fmla="*/ 211670 w 228600"/>
                  <a:gd name="connsiteY10" fmla="*/ 115151 h 228600"/>
                  <a:gd name="connsiteX11" fmla="*/ 183471 w 228600"/>
                  <a:gd name="connsiteY11" fmla="*/ 47244 h 228600"/>
                  <a:gd name="connsiteX12" fmla="*/ 115462 w 228600"/>
                  <a:gd name="connsiteY12" fmla="*/ 1914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28600">
                    <a:moveTo>
                      <a:pt x="115462" y="230505"/>
                    </a:moveTo>
                    <a:cubicBezTo>
                      <a:pt x="51810" y="230621"/>
                      <a:pt x="116" y="179114"/>
                      <a:pt x="0" y="115462"/>
                    </a:cubicBezTo>
                    <a:cubicBezTo>
                      <a:pt x="-116" y="51810"/>
                      <a:pt x="51391" y="116"/>
                      <a:pt x="115043" y="0"/>
                    </a:cubicBezTo>
                    <a:cubicBezTo>
                      <a:pt x="178695" y="-116"/>
                      <a:pt x="230389" y="51391"/>
                      <a:pt x="230505" y="115043"/>
                    </a:cubicBezTo>
                    <a:cubicBezTo>
                      <a:pt x="230560" y="145654"/>
                      <a:pt x="218436" y="175030"/>
                      <a:pt x="196806" y="196691"/>
                    </a:cubicBezTo>
                    <a:lnTo>
                      <a:pt x="196806" y="196691"/>
                    </a:lnTo>
                    <a:cubicBezTo>
                      <a:pt x="175298" y="218378"/>
                      <a:pt x="146005" y="230555"/>
                      <a:pt x="115462" y="230505"/>
                    </a:cubicBezTo>
                    <a:close/>
                    <a:moveTo>
                      <a:pt x="115462" y="19145"/>
                    </a:moveTo>
                    <a:cubicBezTo>
                      <a:pt x="62384" y="19201"/>
                      <a:pt x="19400" y="62275"/>
                      <a:pt x="19456" y="115353"/>
                    </a:cubicBezTo>
                    <a:cubicBezTo>
                      <a:pt x="19511" y="168432"/>
                      <a:pt x="62585" y="211415"/>
                      <a:pt x="115664" y="211359"/>
                    </a:cubicBezTo>
                    <a:cubicBezTo>
                      <a:pt x="168742" y="211304"/>
                      <a:pt x="211726" y="168230"/>
                      <a:pt x="211670" y="115151"/>
                    </a:cubicBezTo>
                    <a:cubicBezTo>
                      <a:pt x="211643" y="89673"/>
                      <a:pt x="201500" y="65247"/>
                      <a:pt x="183471" y="47244"/>
                    </a:cubicBezTo>
                    <a:cubicBezTo>
                      <a:pt x="165438" y="29209"/>
                      <a:pt x="140966" y="19097"/>
                      <a:pt x="115462" y="19145"/>
                    </a:cubicBezTo>
                    <a:close/>
                  </a:path>
                </a:pathLst>
              </a:custGeom>
              <a:grpFill/>
              <a:ln w="9525" cap="flat">
                <a:noFill/>
                <a:prstDash val="solid"/>
                <a:miter/>
              </a:ln>
            </p:spPr>
            <p:txBody>
              <a:bodyPr rtlCol="0" anchor="ctr"/>
              <a:lstStyle/>
              <a:p>
                <a:endParaRPr lang="en-US" sz="4608"/>
              </a:p>
            </p:txBody>
          </p:sp>
          <p:sp>
            <p:nvSpPr>
              <p:cNvPr id="81" name="Freeform: Shape 80">
                <a:extLst>
                  <a:ext uri="{FF2B5EF4-FFF2-40B4-BE49-F238E27FC236}">
                    <a16:creationId xmlns:a16="http://schemas.microsoft.com/office/drawing/2014/main" id="{D960720E-C725-4C0A-B9F8-2B513DCD64C9}"/>
                  </a:ext>
                </a:extLst>
              </p:cNvPr>
              <p:cNvSpPr/>
              <p:nvPr/>
            </p:nvSpPr>
            <p:spPr>
              <a:xfrm>
                <a:off x="2931694" y="1446533"/>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grpFill/>
              <a:ln w="9525" cap="flat">
                <a:noFill/>
                <a:prstDash val="solid"/>
                <a:miter/>
              </a:ln>
            </p:spPr>
            <p:txBody>
              <a:bodyPr rtlCol="0" anchor="ctr"/>
              <a:lstStyle/>
              <a:p>
                <a:endParaRPr lang="en-US" sz="4608"/>
              </a:p>
            </p:txBody>
          </p:sp>
          <p:sp>
            <p:nvSpPr>
              <p:cNvPr id="82" name="Freeform: Shape 81">
                <a:extLst>
                  <a:ext uri="{FF2B5EF4-FFF2-40B4-BE49-F238E27FC236}">
                    <a16:creationId xmlns:a16="http://schemas.microsoft.com/office/drawing/2014/main" id="{CD08AAD3-06B3-4096-AA40-F66A73BC4CA6}"/>
                  </a:ext>
                </a:extLst>
              </p:cNvPr>
              <p:cNvSpPr/>
              <p:nvPr/>
            </p:nvSpPr>
            <p:spPr>
              <a:xfrm>
                <a:off x="2893594" y="1484633"/>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endParaRPr lang="en-US" sz="4608"/>
              </a:p>
            </p:txBody>
          </p:sp>
          <p:sp>
            <p:nvSpPr>
              <p:cNvPr id="83" name="Freeform: Shape 82">
                <a:extLst>
                  <a:ext uri="{FF2B5EF4-FFF2-40B4-BE49-F238E27FC236}">
                    <a16:creationId xmlns:a16="http://schemas.microsoft.com/office/drawing/2014/main" id="{E5BF24CE-C30E-454D-A395-15F666DDBCF5}"/>
                  </a:ext>
                </a:extLst>
              </p:cNvPr>
              <p:cNvSpPr/>
              <p:nvPr/>
            </p:nvSpPr>
            <p:spPr>
              <a:xfrm>
                <a:off x="3190470" y="1342806"/>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28783 w 104775"/>
                  <a:gd name="connsiteY7" fmla="*/ 76200 h 104775"/>
                  <a:gd name="connsiteX8" fmla="*/ 76408 w 104775"/>
                  <a:gd name="connsiteY8" fmla="*/ 76200 h 104775"/>
                  <a:gd name="connsiteX9" fmla="*/ 76408 w 104775"/>
                  <a:gd name="connsiteY9" fmla="*/ 28575 h 104775"/>
                  <a:gd name="connsiteX10" fmla="*/ 28783 w 104775"/>
                  <a:gd name="connsiteY10" fmla="*/ 28575 h 104775"/>
                  <a:gd name="connsiteX11" fmla="*/ 28438 w 104775"/>
                  <a:gd name="connsiteY11" fmla="*/ 75855 h 104775"/>
                  <a:gd name="connsiteX12" fmla="*/ 28783 w 104775"/>
                  <a:gd name="connsiteY12" fmla="*/ 7620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775" h="104775">
                    <a:moveTo>
                      <a:pt x="52405" y="104775"/>
                    </a:moveTo>
                    <a:cubicBezTo>
                      <a:pt x="38507" y="104790"/>
                      <a:pt x="25175" y="99272"/>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28783" y="76200"/>
                    </a:moveTo>
                    <a:cubicBezTo>
                      <a:pt x="41934" y="89351"/>
                      <a:pt x="63257" y="89351"/>
                      <a:pt x="76408" y="76200"/>
                    </a:cubicBezTo>
                    <a:cubicBezTo>
                      <a:pt x="89559" y="63049"/>
                      <a:pt x="89559" y="41726"/>
                      <a:pt x="76408" y="28575"/>
                    </a:cubicBezTo>
                    <a:cubicBezTo>
                      <a:pt x="63142" y="15703"/>
                      <a:pt x="42049" y="15703"/>
                      <a:pt x="28783" y="28575"/>
                    </a:cubicBezTo>
                    <a:cubicBezTo>
                      <a:pt x="15632" y="41536"/>
                      <a:pt x="15477" y="62704"/>
                      <a:pt x="28438" y="75855"/>
                    </a:cubicBezTo>
                    <a:cubicBezTo>
                      <a:pt x="28552" y="75971"/>
                      <a:pt x="28667" y="76086"/>
                      <a:pt x="28783" y="76200"/>
                    </a:cubicBezTo>
                    <a:close/>
                  </a:path>
                </a:pathLst>
              </a:custGeom>
              <a:grpFill/>
              <a:ln w="9525" cap="flat">
                <a:noFill/>
                <a:prstDash val="solid"/>
                <a:miter/>
              </a:ln>
            </p:spPr>
            <p:txBody>
              <a:bodyPr rtlCol="0" anchor="ctr"/>
              <a:lstStyle/>
              <a:p>
                <a:endParaRPr lang="en-US" sz="4608"/>
              </a:p>
            </p:txBody>
          </p:sp>
          <p:sp>
            <p:nvSpPr>
              <p:cNvPr id="84" name="Freeform: Shape 83">
                <a:extLst>
                  <a:ext uri="{FF2B5EF4-FFF2-40B4-BE49-F238E27FC236}">
                    <a16:creationId xmlns:a16="http://schemas.microsoft.com/office/drawing/2014/main" id="{B87CA789-3496-4055-A4A3-BEE1AA38AFC6}"/>
                  </a:ext>
                </a:extLst>
              </p:cNvPr>
              <p:cNvSpPr/>
              <p:nvPr/>
            </p:nvSpPr>
            <p:spPr>
              <a:xfrm>
                <a:off x="3190470" y="1531210"/>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18777 w 104775"/>
                  <a:gd name="connsiteY8" fmla="*/ 52094 h 104775"/>
                  <a:gd name="connsiteX9" fmla="*/ 28783 w 104775"/>
                  <a:gd name="connsiteY9" fmla="*/ 76200 h 104775"/>
                  <a:gd name="connsiteX10" fmla="*/ 28783 w 104775"/>
                  <a:gd name="connsiteY10" fmla="*/ 76200 h 104775"/>
                  <a:gd name="connsiteX11" fmla="*/ 76408 w 104775"/>
                  <a:gd name="connsiteY11" fmla="*/ 76200 h 104775"/>
                  <a:gd name="connsiteX12" fmla="*/ 76890 w 104775"/>
                  <a:gd name="connsiteY12" fmla="*/ 29056 h 104775"/>
                  <a:gd name="connsiteX13" fmla="*/ 52881 w 104775"/>
                  <a:gd name="connsiteY13"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2405" y="104775"/>
                    </a:moveTo>
                    <a:cubicBezTo>
                      <a:pt x="38509" y="104780"/>
                      <a:pt x="25181" y="99263"/>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33994" y="18889"/>
                      <a:pt x="18938" y="33683"/>
                      <a:pt x="18777" y="52094"/>
                    </a:cubicBezTo>
                    <a:cubicBezTo>
                      <a:pt x="18697" y="61156"/>
                      <a:pt x="22310" y="69859"/>
                      <a:pt x="28783" y="76200"/>
                    </a:cubicBezTo>
                    <a:lnTo>
                      <a:pt x="28783" y="76200"/>
                    </a:lnTo>
                    <a:cubicBezTo>
                      <a:pt x="42049" y="89072"/>
                      <a:pt x="63142" y="89072"/>
                      <a:pt x="76408" y="76200"/>
                    </a:cubicBezTo>
                    <a:cubicBezTo>
                      <a:pt x="89559" y="63315"/>
                      <a:pt x="89775" y="42208"/>
                      <a:pt x="76890" y="29056"/>
                    </a:cubicBezTo>
                    <a:cubicBezTo>
                      <a:pt x="70572" y="22607"/>
                      <a:pt x="61909" y="18997"/>
                      <a:pt x="52881" y="19050"/>
                    </a:cubicBezTo>
                    <a:close/>
                  </a:path>
                </a:pathLst>
              </a:custGeom>
              <a:grpFill/>
              <a:ln w="9525" cap="flat">
                <a:noFill/>
                <a:prstDash val="solid"/>
                <a:miter/>
              </a:ln>
            </p:spPr>
            <p:txBody>
              <a:bodyPr rtlCol="0" anchor="ctr"/>
              <a:lstStyle/>
              <a:p>
                <a:endParaRPr lang="en-US" sz="4608"/>
              </a:p>
            </p:txBody>
          </p:sp>
          <p:sp>
            <p:nvSpPr>
              <p:cNvPr id="85" name="Freeform: Shape 84">
                <a:extLst>
                  <a:ext uri="{FF2B5EF4-FFF2-40B4-BE49-F238E27FC236}">
                    <a16:creationId xmlns:a16="http://schemas.microsoft.com/office/drawing/2014/main" id="{13CBCDDB-4DE4-4E54-88D4-0283CDD28DA9}"/>
                  </a:ext>
                </a:extLst>
              </p:cNvPr>
              <p:cNvSpPr/>
              <p:nvPr/>
            </p:nvSpPr>
            <p:spPr>
              <a:xfrm>
                <a:off x="3031689" y="1627508"/>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28973 w 104775"/>
                  <a:gd name="connsiteY8" fmla="*/ 28575 h 104775"/>
                  <a:gd name="connsiteX9" fmla="*/ 28219 w 104775"/>
                  <a:gd name="connsiteY9" fmla="*/ 75446 h 104775"/>
                  <a:gd name="connsiteX10" fmla="*/ 28973 w 104775"/>
                  <a:gd name="connsiteY10" fmla="*/ 76200 h 104775"/>
                  <a:gd name="connsiteX11" fmla="*/ 28973 w 104775"/>
                  <a:gd name="connsiteY11" fmla="*/ 76200 h 104775"/>
                  <a:gd name="connsiteX12" fmla="*/ 76122 w 104775"/>
                  <a:gd name="connsiteY12" fmla="*/ 76200 h 104775"/>
                  <a:gd name="connsiteX13" fmla="*/ 76606 w 104775"/>
                  <a:gd name="connsiteY13" fmla="*/ 29056 h 104775"/>
                  <a:gd name="connsiteX14" fmla="*/ 52500 w 104775"/>
                  <a:gd name="connsiteY14"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104775">
                    <a:moveTo>
                      <a:pt x="52405" y="104775"/>
                    </a:moveTo>
                    <a:cubicBezTo>
                      <a:pt x="38501" y="104822"/>
                      <a:pt x="25157" y="99299"/>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43634" y="18961"/>
                      <a:pt x="35194" y="22392"/>
                      <a:pt x="28973" y="28575"/>
                    </a:cubicBezTo>
                    <a:cubicBezTo>
                      <a:pt x="15822" y="41310"/>
                      <a:pt x="15484" y="62295"/>
                      <a:pt x="28219" y="75446"/>
                    </a:cubicBezTo>
                    <a:cubicBezTo>
                      <a:pt x="28467" y="75701"/>
                      <a:pt x="28718" y="75953"/>
                      <a:pt x="28973" y="76200"/>
                    </a:cubicBezTo>
                    <a:lnTo>
                      <a:pt x="28973" y="76200"/>
                    </a:lnTo>
                    <a:cubicBezTo>
                      <a:pt x="42138" y="88865"/>
                      <a:pt x="62957" y="88865"/>
                      <a:pt x="76122" y="76200"/>
                    </a:cubicBezTo>
                    <a:cubicBezTo>
                      <a:pt x="89274" y="63315"/>
                      <a:pt x="89491" y="42208"/>
                      <a:pt x="76606" y="29056"/>
                    </a:cubicBezTo>
                    <a:cubicBezTo>
                      <a:pt x="70264" y="22583"/>
                      <a:pt x="61561" y="18971"/>
                      <a:pt x="52500" y="19050"/>
                    </a:cubicBezTo>
                    <a:close/>
                  </a:path>
                </a:pathLst>
              </a:custGeom>
              <a:grpFill/>
              <a:ln w="9525" cap="flat">
                <a:noFill/>
                <a:prstDash val="solid"/>
                <a:miter/>
              </a:ln>
            </p:spPr>
            <p:txBody>
              <a:bodyPr rtlCol="0" anchor="ctr"/>
              <a:lstStyle/>
              <a:p>
                <a:endParaRPr lang="en-US" sz="4608"/>
              </a:p>
            </p:txBody>
          </p:sp>
          <p:sp>
            <p:nvSpPr>
              <p:cNvPr id="86" name="Freeform: Shape 85">
                <a:extLst>
                  <a:ext uri="{FF2B5EF4-FFF2-40B4-BE49-F238E27FC236}">
                    <a16:creationId xmlns:a16="http://schemas.microsoft.com/office/drawing/2014/main" id="{420F0BEE-F228-4370-A8CB-DEA223F5BA06}"/>
                  </a:ext>
                </a:extLst>
              </p:cNvPr>
              <p:cNvSpPr/>
              <p:nvPr/>
            </p:nvSpPr>
            <p:spPr>
              <a:xfrm>
                <a:off x="3031689" y="1256033"/>
                <a:ext cx="104775" cy="104775"/>
              </a:xfrm>
              <a:custGeom>
                <a:avLst/>
                <a:gdLst>
                  <a:gd name="connsiteX0" fmla="*/ 52405 w 104775"/>
                  <a:gd name="connsiteY0" fmla="*/ 104775 h 104775"/>
                  <a:gd name="connsiteX1" fmla="*/ 15353 w 104775"/>
                  <a:gd name="connsiteY1" fmla="*/ 89440 h 104775"/>
                  <a:gd name="connsiteX2" fmla="*/ 15353 w 104775"/>
                  <a:gd name="connsiteY2" fmla="*/ 89440 h 104775"/>
                  <a:gd name="connsiteX3" fmla="*/ 15335 w 104775"/>
                  <a:gd name="connsiteY3" fmla="*/ 15353 h 104775"/>
                  <a:gd name="connsiteX4" fmla="*/ 89422 w 104775"/>
                  <a:gd name="connsiteY4" fmla="*/ 15335 h 104775"/>
                  <a:gd name="connsiteX5" fmla="*/ 89440 w 104775"/>
                  <a:gd name="connsiteY5" fmla="*/ 89422 h 104775"/>
                  <a:gd name="connsiteX6" fmla="*/ 52405 w 104775"/>
                  <a:gd name="connsiteY6" fmla="*/ 104775 h 104775"/>
                  <a:gd name="connsiteX7" fmla="*/ 52405 w 104775"/>
                  <a:gd name="connsiteY7" fmla="*/ 19050 h 104775"/>
                  <a:gd name="connsiteX8" fmla="*/ 28973 w 104775"/>
                  <a:gd name="connsiteY8" fmla="*/ 28575 h 104775"/>
                  <a:gd name="connsiteX9" fmla="*/ 28219 w 104775"/>
                  <a:gd name="connsiteY9" fmla="*/ 75446 h 104775"/>
                  <a:gd name="connsiteX10" fmla="*/ 28973 w 104775"/>
                  <a:gd name="connsiteY10" fmla="*/ 76200 h 104775"/>
                  <a:gd name="connsiteX11" fmla="*/ 28973 w 104775"/>
                  <a:gd name="connsiteY11" fmla="*/ 76200 h 104775"/>
                  <a:gd name="connsiteX12" fmla="*/ 76122 w 104775"/>
                  <a:gd name="connsiteY12" fmla="*/ 76200 h 104775"/>
                  <a:gd name="connsiteX13" fmla="*/ 76606 w 104775"/>
                  <a:gd name="connsiteY13" fmla="*/ 29056 h 104775"/>
                  <a:gd name="connsiteX14" fmla="*/ 52500 w 104775"/>
                  <a:gd name="connsiteY14" fmla="*/ 190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104775">
                    <a:moveTo>
                      <a:pt x="52405" y="104775"/>
                    </a:moveTo>
                    <a:cubicBezTo>
                      <a:pt x="38501" y="104822"/>
                      <a:pt x="25157" y="99299"/>
                      <a:pt x="15353" y="89440"/>
                    </a:cubicBezTo>
                    <a:lnTo>
                      <a:pt x="15353" y="89440"/>
                    </a:lnTo>
                    <a:cubicBezTo>
                      <a:pt x="-5111" y="68986"/>
                      <a:pt x="-5119" y="35816"/>
                      <a:pt x="15335" y="15353"/>
                    </a:cubicBezTo>
                    <a:cubicBezTo>
                      <a:pt x="35789" y="-5111"/>
                      <a:pt x="68959" y="-5119"/>
                      <a:pt x="89422" y="15335"/>
                    </a:cubicBezTo>
                    <a:cubicBezTo>
                      <a:pt x="109886" y="35789"/>
                      <a:pt x="109894" y="68959"/>
                      <a:pt x="89440" y="89422"/>
                    </a:cubicBezTo>
                    <a:cubicBezTo>
                      <a:pt x="79619" y="99248"/>
                      <a:pt x="66297" y="104770"/>
                      <a:pt x="52405" y="104775"/>
                    </a:cubicBezTo>
                    <a:close/>
                    <a:moveTo>
                      <a:pt x="52405" y="19050"/>
                    </a:moveTo>
                    <a:cubicBezTo>
                      <a:pt x="43634" y="18961"/>
                      <a:pt x="35194" y="22392"/>
                      <a:pt x="28973" y="28575"/>
                    </a:cubicBezTo>
                    <a:cubicBezTo>
                      <a:pt x="15822" y="41310"/>
                      <a:pt x="15484" y="62295"/>
                      <a:pt x="28219" y="75446"/>
                    </a:cubicBezTo>
                    <a:cubicBezTo>
                      <a:pt x="28467" y="75701"/>
                      <a:pt x="28718" y="75953"/>
                      <a:pt x="28973" y="76200"/>
                    </a:cubicBezTo>
                    <a:lnTo>
                      <a:pt x="28973" y="76200"/>
                    </a:lnTo>
                    <a:cubicBezTo>
                      <a:pt x="42138" y="88865"/>
                      <a:pt x="62957" y="88865"/>
                      <a:pt x="76122" y="76200"/>
                    </a:cubicBezTo>
                    <a:cubicBezTo>
                      <a:pt x="89274" y="63315"/>
                      <a:pt x="89491" y="42208"/>
                      <a:pt x="76606" y="29056"/>
                    </a:cubicBezTo>
                    <a:cubicBezTo>
                      <a:pt x="70264" y="22583"/>
                      <a:pt x="61561" y="18971"/>
                      <a:pt x="52500" y="19050"/>
                    </a:cubicBezTo>
                    <a:close/>
                  </a:path>
                </a:pathLst>
              </a:custGeom>
              <a:grpFill/>
              <a:ln w="9525" cap="flat">
                <a:noFill/>
                <a:prstDash val="solid"/>
                <a:miter/>
              </a:ln>
            </p:spPr>
            <p:txBody>
              <a:bodyPr rtlCol="0" anchor="ctr"/>
              <a:lstStyle/>
              <a:p>
                <a:endParaRPr lang="en-US" sz="4608"/>
              </a:p>
            </p:txBody>
          </p:sp>
        </p:grpSp>
      </p:grpSp>
      <p:grpSp>
        <p:nvGrpSpPr>
          <p:cNvPr id="23" name="Group 22"/>
          <p:cNvGrpSpPr/>
          <p:nvPr/>
        </p:nvGrpSpPr>
        <p:grpSpPr>
          <a:xfrm>
            <a:off x="7052702" y="2868979"/>
            <a:ext cx="3437647" cy="3224472"/>
            <a:chOff x="9059153" y="3024087"/>
            <a:chExt cx="3437647" cy="3224472"/>
          </a:xfrm>
        </p:grpSpPr>
        <p:sp>
          <p:nvSpPr>
            <p:cNvPr id="18" name="TextBox 17">
              <a:extLst>
                <a:ext uri="{FF2B5EF4-FFF2-40B4-BE49-F238E27FC236}">
                  <a16:creationId xmlns:a16="http://schemas.microsoft.com/office/drawing/2014/main" id="{3932B9C2-54D8-4782-AFD8-B6A2215B1C81}"/>
                </a:ext>
              </a:extLst>
            </p:cNvPr>
            <p:cNvSpPr txBox="1"/>
            <p:nvPr/>
          </p:nvSpPr>
          <p:spPr>
            <a:xfrm>
              <a:off x="9694268" y="3024087"/>
              <a:ext cx="2802532" cy="3224472"/>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Athena &amp; </a:t>
              </a:r>
              <a:r>
                <a:rPr lang="en-US" sz="3600"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QuickSight</a:t>
              </a:r>
              <a:endPar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Serverless pay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only for what is used</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Pricing per session </a:t>
              </a:r>
              <a:br>
                <a:rPr lang="en-US" sz="208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for visualization</a:t>
              </a:r>
            </a:p>
          </p:txBody>
        </p:sp>
        <p:grpSp>
          <p:nvGrpSpPr>
            <p:cNvPr id="87" name="Group 86">
              <a:extLst>
                <a:ext uri="{FF2B5EF4-FFF2-40B4-BE49-F238E27FC236}">
                  <a16:creationId xmlns:a16="http://schemas.microsoft.com/office/drawing/2014/main" id="{4A73A71D-F222-400E-82BB-A62362A8E405}"/>
                </a:ext>
              </a:extLst>
            </p:cNvPr>
            <p:cNvGrpSpPr/>
            <p:nvPr/>
          </p:nvGrpSpPr>
          <p:grpSpPr>
            <a:xfrm>
              <a:off x="9059153" y="3651136"/>
              <a:ext cx="467160" cy="431696"/>
              <a:chOff x="9516626" y="1264356"/>
              <a:chExt cx="487776" cy="450747"/>
            </a:xfrm>
            <a:solidFill>
              <a:schemeClr val="tx1"/>
            </a:solidFill>
          </p:grpSpPr>
          <p:sp>
            <p:nvSpPr>
              <p:cNvPr id="88" name="Freeform: Shape 87">
                <a:extLst>
                  <a:ext uri="{FF2B5EF4-FFF2-40B4-BE49-F238E27FC236}">
                    <a16:creationId xmlns:a16="http://schemas.microsoft.com/office/drawing/2014/main" id="{414882DC-BEE1-47D5-AF06-E9878BB89283}"/>
                  </a:ext>
                </a:extLst>
              </p:cNvPr>
              <p:cNvSpPr/>
              <p:nvPr/>
            </p:nvSpPr>
            <p:spPr>
              <a:xfrm>
                <a:off x="9534819" y="1401689"/>
                <a:ext cx="457200" cy="313414"/>
              </a:xfrm>
              <a:custGeom>
                <a:avLst/>
                <a:gdLst>
                  <a:gd name="connsiteX0" fmla="*/ 449199 w 457200"/>
                  <a:gd name="connsiteY0" fmla="*/ 320062 h 313413"/>
                  <a:gd name="connsiteX1" fmla="*/ 9525 w 457200"/>
                  <a:gd name="connsiteY1" fmla="*/ 320062 h 313413"/>
                  <a:gd name="connsiteX2" fmla="*/ 0 w 457200"/>
                  <a:gd name="connsiteY2" fmla="*/ 310565 h 313413"/>
                  <a:gd name="connsiteX3" fmla="*/ 0 w 457200"/>
                  <a:gd name="connsiteY3" fmla="*/ 264882 h 313413"/>
                  <a:gd name="connsiteX4" fmla="*/ 19050 w 457200"/>
                  <a:gd name="connsiteY4" fmla="*/ 264882 h 313413"/>
                  <a:gd name="connsiteX5" fmla="*/ 19050 w 457200"/>
                  <a:gd name="connsiteY5" fmla="*/ 301067 h 313413"/>
                  <a:gd name="connsiteX6" fmla="*/ 439674 w 457200"/>
                  <a:gd name="connsiteY6" fmla="*/ 301067 h 313413"/>
                  <a:gd name="connsiteX7" fmla="*/ 439674 w 457200"/>
                  <a:gd name="connsiteY7" fmla="*/ 0 h 313413"/>
                  <a:gd name="connsiteX8" fmla="*/ 458724 w 457200"/>
                  <a:gd name="connsiteY8" fmla="*/ 0 h 313413"/>
                  <a:gd name="connsiteX9" fmla="*/ 458724 w 457200"/>
                  <a:gd name="connsiteY9" fmla="*/ 310565 h 313413"/>
                  <a:gd name="connsiteX10" fmla="*/ 449199 w 457200"/>
                  <a:gd name="connsiteY10" fmla="*/ 320062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200" h="313413">
                    <a:moveTo>
                      <a:pt x="449199" y="320062"/>
                    </a:moveTo>
                    <a:lnTo>
                      <a:pt x="9525" y="320062"/>
                    </a:lnTo>
                    <a:cubicBezTo>
                      <a:pt x="4264" y="320062"/>
                      <a:pt x="0" y="315810"/>
                      <a:pt x="0" y="310565"/>
                    </a:cubicBezTo>
                    <a:lnTo>
                      <a:pt x="0" y="264882"/>
                    </a:lnTo>
                    <a:lnTo>
                      <a:pt x="19050" y="264882"/>
                    </a:lnTo>
                    <a:lnTo>
                      <a:pt x="19050" y="301067"/>
                    </a:lnTo>
                    <a:lnTo>
                      <a:pt x="439674" y="301067"/>
                    </a:lnTo>
                    <a:lnTo>
                      <a:pt x="439674" y="0"/>
                    </a:lnTo>
                    <a:lnTo>
                      <a:pt x="458724" y="0"/>
                    </a:lnTo>
                    <a:lnTo>
                      <a:pt x="458724" y="310565"/>
                    </a:lnTo>
                    <a:cubicBezTo>
                      <a:pt x="458724" y="315810"/>
                      <a:pt x="454460" y="320062"/>
                      <a:pt x="449199" y="320062"/>
                    </a:cubicBezTo>
                    <a:close/>
                  </a:path>
                </a:pathLst>
              </a:custGeom>
              <a:grpFill/>
              <a:ln w="9525" cap="flat">
                <a:noFill/>
                <a:prstDash val="solid"/>
                <a:miter/>
              </a:ln>
            </p:spPr>
            <p:txBody>
              <a:bodyPr rtlCol="0" anchor="ctr"/>
              <a:lstStyle/>
              <a:p>
                <a:endParaRPr lang="en-US" sz="4608"/>
              </a:p>
            </p:txBody>
          </p:sp>
          <p:sp>
            <p:nvSpPr>
              <p:cNvPr id="89" name="Freeform: Shape 88">
                <a:extLst>
                  <a:ext uri="{FF2B5EF4-FFF2-40B4-BE49-F238E27FC236}">
                    <a16:creationId xmlns:a16="http://schemas.microsoft.com/office/drawing/2014/main" id="{8D18FD04-8017-4A34-8A70-E3E4A9178E4C}"/>
                  </a:ext>
                </a:extLst>
              </p:cNvPr>
              <p:cNvSpPr/>
              <p:nvPr/>
            </p:nvSpPr>
            <p:spPr>
              <a:xfrm>
                <a:off x="9534819" y="1264356"/>
                <a:ext cx="457200" cy="284922"/>
              </a:xfrm>
              <a:custGeom>
                <a:avLst/>
                <a:gdLst>
                  <a:gd name="connsiteX0" fmla="*/ 19050 w 457200"/>
                  <a:gd name="connsiteY0" fmla="*/ 292615 h 284921"/>
                  <a:gd name="connsiteX1" fmla="*/ 0 w 457200"/>
                  <a:gd name="connsiteY1" fmla="*/ 292615 h 284921"/>
                  <a:gd name="connsiteX2" fmla="*/ 0 w 457200"/>
                  <a:gd name="connsiteY2" fmla="*/ 9497 h 284921"/>
                  <a:gd name="connsiteX3" fmla="*/ 9525 w 457200"/>
                  <a:gd name="connsiteY3" fmla="*/ 0 h 284921"/>
                  <a:gd name="connsiteX4" fmla="*/ 449199 w 457200"/>
                  <a:gd name="connsiteY4" fmla="*/ 0 h 284921"/>
                  <a:gd name="connsiteX5" fmla="*/ 458724 w 457200"/>
                  <a:gd name="connsiteY5" fmla="*/ 9497 h 284921"/>
                  <a:gd name="connsiteX6" fmla="*/ 458724 w 457200"/>
                  <a:gd name="connsiteY6" fmla="*/ 27827 h 284921"/>
                  <a:gd name="connsiteX7" fmla="*/ 439674 w 457200"/>
                  <a:gd name="connsiteY7" fmla="*/ 27827 h 284921"/>
                  <a:gd name="connsiteX8" fmla="*/ 439674 w 457200"/>
                  <a:gd name="connsiteY8" fmla="*/ 18995 h 284921"/>
                  <a:gd name="connsiteX9" fmla="*/ 19050 w 457200"/>
                  <a:gd name="connsiteY9" fmla="*/ 18995 h 28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284921">
                    <a:moveTo>
                      <a:pt x="19050" y="292615"/>
                    </a:moveTo>
                    <a:lnTo>
                      <a:pt x="0" y="292615"/>
                    </a:lnTo>
                    <a:lnTo>
                      <a:pt x="0" y="9497"/>
                    </a:lnTo>
                    <a:cubicBezTo>
                      <a:pt x="0" y="4252"/>
                      <a:pt x="4264" y="0"/>
                      <a:pt x="9525" y="0"/>
                    </a:cubicBezTo>
                    <a:lnTo>
                      <a:pt x="449199" y="0"/>
                    </a:lnTo>
                    <a:cubicBezTo>
                      <a:pt x="454460" y="0"/>
                      <a:pt x="458724" y="4252"/>
                      <a:pt x="458724" y="9497"/>
                    </a:cubicBezTo>
                    <a:lnTo>
                      <a:pt x="458724" y="27827"/>
                    </a:lnTo>
                    <a:lnTo>
                      <a:pt x="439674" y="27827"/>
                    </a:lnTo>
                    <a:lnTo>
                      <a:pt x="439674" y="18995"/>
                    </a:lnTo>
                    <a:lnTo>
                      <a:pt x="19050" y="18995"/>
                    </a:lnTo>
                    <a:close/>
                  </a:path>
                </a:pathLst>
              </a:custGeom>
              <a:grpFill/>
              <a:ln w="9525" cap="flat">
                <a:noFill/>
                <a:prstDash val="solid"/>
                <a:miter/>
              </a:ln>
            </p:spPr>
            <p:txBody>
              <a:bodyPr rtlCol="0" anchor="ctr"/>
              <a:lstStyle/>
              <a:p>
                <a:endParaRPr lang="en-US" sz="4608"/>
              </a:p>
            </p:txBody>
          </p:sp>
          <p:sp>
            <p:nvSpPr>
              <p:cNvPr id="90" name="Freeform: Shape 89">
                <a:extLst>
                  <a:ext uri="{FF2B5EF4-FFF2-40B4-BE49-F238E27FC236}">
                    <a16:creationId xmlns:a16="http://schemas.microsoft.com/office/drawing/2014/main" id="{FBAA5911-817E-4C13-AFD9-EAC3810D595E}"/>
                  </a:ext>
                </a:extLst>
              </p:cNvPr>
              <p:cNvSpPr/>
              <p:nvPr/>
            </p:nvSpPr>
            <p:spPr>
              <a:xfrm>
                <a:off x="9565416" y="1418284"/>
                <a:ext cx="180975" cy="170953"/>
              </a:xfrm>
              <a:custGeom>
                <a:avLst/>
                <a:gdLst>
                  <a:gd name="connsiteX0" fmla="*/ 0 w 180975"/>
                  <a:gd name="connsiteY0" fmla="*/ 166652 h 170953"/>
                  <a:gd name="connsiteX1" fmla="*/ 168542 w 180975"/>
                  <a:gd name="connsiteY1" fmla="*/ 0 h 170953"/>
                  <a:gd name="connsiteX2" fmla="*/ 181956 w 180975"/>
                  <a:gd name="connsiteY2" fmla="*/ 13487 h 170953"/>
                  <a:gd name="connsiteX3" fmla="*/ 13414 w 180975"/>
                  <a:gd name="connsiteY3" fmla="*/ 180140 h 170953"/>
                </a:gdLst>
                <a:ahLst/>
                <a:cxnLst>
                  <a:cxn ang="0">
                    <a:pos x="connsiteX0" y="connsiteY0"/>
                  </a:cxn>
                  <a:cxn ang="0">
                    <a:pos x="connsiteX1" y="connsiteY1"/>
                  </a:cxn>
                  <a:cxn ang="0">
                    <a:pos x="connsiteX2" y="connsiteY2"/>
                  </a:cxn>
                  <a:cxn ang="0">
                    <a:pos x="connsiteX3" y="connsiteY3"/>
                  </a:cxn>
                </a:cxnLst>
                <a:rect l="l" t="t" r="r" b="b"/>
                <a:pathLst>
                  <a:path w="180975" h="170953">
                    <a:moveTo>
                      <a:pt x="0" y="166652"/>
                    </a:moveTo>
                    <a:lnTo>
                      <a:pt x="168542" y="0"/>
                    </a:lnTo>
                    <a:lnTo>
                      <a:pt x="181956" y="13487"/>
                    </a:lnTo>
                    <a:lnTo>
                      <a:pt x="13414" y="180140"/>
                    </a:lnTo>
                    <a:close/>
                  </a:path>
                </a:pathLst>
              </a:custGeom>
              <a:grpFill/>
              <a:ln w="9525" cap="flat">
                <a:noFill/>
                <a:prstDash val="solid"/>
                <a:miter/>
              </a:ln>
            </p:spPr>
            <p:txBody>
              <a:bodyPr rtlCol="0" anchor="ctr"/>
              <a:lstStyle/>
              <a:p>
                <a:endParaRPr lang="en-US" sz="4608"/>
              </a:p>
            </p:txBody>
          </p:sp>
          <p:sp>
            <p:nvSpPr>
              <p:cNvPr id="91" name="Freeform: Shape 90">
                <a:extLst>
                  <a:ext uri="{FF2B5EF4-FFF2-40B4-BE49-F238E27FC236}">
                    <a16:creationId xmlns:a16="http://schemas.microsoft.com/office/drawing/2014/main" id="{7338FB31-D048-4154-888B-C364DDD81491}"/>
                  </a:ext>
                </a:extLst>
              </p:cNvPr>
              <p:cNvSpPr/>
              <p:nvPr/>
            </p:nvSpPr>
            <p:spPr>
              <a:xfrm>
                <a:off x="9754656" y="1438254"/>
                <a:ext cx="19050" cy="85477"/>
              </a:xfrm>
              <a:custGeom>
                <a:avLst/>
                <a:gdLst>
                  <a:gd name="connsiteX0" fmla="*/ 0 w 19050"/>
                  <a:gd name="connsiteY0" fmla="*/ 0 h 85476"/>
                  <a:gd name="connsiteX1" fmla="*/ 19050 w 19050"/>
                  <a:gd name="connsiteY1" fmla="*/ 0 h 85476"/>
                  <a:gd name="connsiteX2" fmla="*/ 19050 w 19050"/>
                  <a:gd name="connsiteY2" fmla="*/ 91365 h 85476"/>
                  <a:gd name="connsiteX3" fmla="*/ 0 w 19050"/>
                  <a:gd name="connsiteY3" fmla="*/ 91365 h 85476"/>
                </a:gdLst>
                <a:ahLst/>
                <a:cxnLst>
                  <a:cxn ang="0">
                    <a:pos x="connsiteX0" y="connsiteY0"/>
                  </a:cxn>
                  <a:cxn ang="0">
                    <a:pos x="connsiteX1" y="connsiteY1"/>
                  </a:cxn>
                  <a:cxn ang="0">
                    <a:pos x="connsiteX2" y="connsiteY2"/>
                  </a:cxn>
                  <a:cxn ang="0">
                    <a:pos x="connsiteX3" y="connsiteY3"/>
                  </a:cxn>
                </a:cxnLst>
                <a:rect l="l" t="t" r="r" b="b"/>
                <a:pathLst>
                  <a:path w="19050" h="85476">
                    <a:moveTo>
                      <a:pt x="0" y="0"/>
                    </a:moveTo>
                    <a:lnTo>
                      <a:pt x="19050" y="0"/>
                    </a:lnTo>
                    <a:lnTo>
                      <a:pt x="19050" y="91365"/>
                    </a:lnTo>
                    <a:lnTo>
                      <a:pt x="0" y="91365"/>
                    </a:lnTo>
                    <a:close/>
                  </a:path>
                </a:pathLst>
              </a:custGeom>
              <a:grpFill/>
              <a:ln w="9525" cap="flat">
                <a:noFill/>
                <a:prstDash val="solid"/>
                <a:miter/>
              </a:ln>
            </p:spPr>
            <p:txBody>
              <a:bodyPr rtlCol="0" anchor="ctr"/>
              <a:lstStyle/>
              <a:p>
                <a:endParaRPr lang="en-US" sz="4608"/>
              </a:p>
            </p:txBody>
          </p:sp>
          <p:sp>
            <p:nvSpPr>
              <p:cNvPr id="92" name="Freeform: Shape 91">
                <a:extLst>
                  <a:ext uri="{FF2B5EF4-FFF2-40B4-BE49-F238E27FC236}">
                    <a16:creationId xmlns:a16="http://schemas.microsoft.com/office/drawing/2014/main" id="{40678166-3A09-43A0-AC5B-469DA35E3F9E}"/>
                  </a:ext>
                </a:extLst>
              </p:cNvPr>
              <p:cNvSpPr/>
              <p:nvPr/>
            </p:nvSpPr>
            <p:spPr>
              <a:xfrm>
                <a:off x="9776596" y="1357918"/>
                <a:ext cx="180975" cy="180450"/>
              </a:xfrm>
              <a:custGeom>
                <a:avLst/>
                <a:gdLst>
                  <a:gd name="connsiteX0" fmla="*/ 0 w 180975"/>
                  <a:gd name="connsiteY0" fmla="*/ 172852 h 180450"/>
                  <a:gd name="connsiteX1" fmla="*/ 170533 w 180975"/>
                  <a:gd name="connsiteY1" fmla="*/ 0 h 180450"/>
                  <a:gd name="connsiteX2" fmla="*/ 184114 w 180975"/>
                  <a:gd name="connsiteY2" fmla="*/ 13321 h 180450"/>
                  <a:gd name="connsiteX3" fmla="*/ 13580 w 180975"/>
                  <a:gd name="connsiteY3" fmla="*/ 186172 h 180450"/>
                </a:gdLst>
                <a:ahLst/>
                <a:cxnLst>
                  <a:cxn ang="0">
                    <a:pos x="connsiteX0" y="connsiteY0"/>
                  </a:cxn>
                  <a:cxn ang="0">
                    <a:pos x="connsiteX1" y="connsiteY1"/>
                  </a:cxn>
                  <a:cxn ang="0">
                    <a:pos x="connsiteX2" y="connsiteY2"/>
                  </a:cxn>
                  <a:cxn ang="0">
                    <a:pos x="connsiteX3" y="connsiteY3"/>
                  </a:cxn>
                </a:cxnLst>
                <a:rect l="l" t="t" r="r" b="b"/>
                <a:pathLst>
                  <a:path w="180975" h="180450">
                    <a:moveTo>
                      <a:pt x="0" y="172852"/>
                    </a:moveTo>
                    <a:lnTo>
                      <a:pt x="170533" y="0"/>
                    </a:lnTo>
                    <a:lnTo>
                      <a:pt x="184114" y="13321"/>
                    </a:lnTo>
                    <a:lnTo>
                      <a:pt x="13580" y="186172"/>
                    </a:lnTo>
                    <a:close/>
                  </a:path>
                </a:pathLst>
              </a:custGeom>
              <a:grpFill/>
              <a:ln w="9525" cap="flat">
                <a:noFill/>
                <a:prstDash val="solid"/>
                <a:miter/>
              </a:ln>
            </p:spPr>
            <p:txBody>
              <a:bodyPr rtlCol="0" anchor="ctr"/>
              <a:lstStyle/>
              <a:p>
                <a:endParaRPr lang="en-US" sz="4608"/>
              </a:p>
            </p:txBody>
          </p:sp>
          <p:sp>
            <p:nvSpPr>
              <p:cNvPr id="93" name="Freeform: Shape 92">
                <a:extLst>
                  <a:ext uri="{FF2B5EF4-FFF2-40B4-BE49-F238E27FC236}">
                    <a16:creationId xmlns:a16="http://schemas.microsoft.com/office/drawing/2014/main" id="{DE95AECA-82A4-46BC-AC3F-24138A065954}"/>
                  </a:ext>
                </a:extLst>
              </p:cNvPr>
              <p:cNvSpPr/>
              <p:nvPr/>
            </p:nvSpPr>
            <p:spPr>
              <a:xfrm>
                <a:off x="9516626" y="1574921"/>
                <a:ext cx="66675" cy="66482"/>
              </a:xfrm>
              <a:custGeom>
                <a:avLst/>
                <a:gdLst>
                  <a:gd name="connsiteX0" fmla="*/ 36862 w 66675"/>
                  <a:gd name="connsiteY0" fmla="*/ 73700 h 66481"/>
                  <a:gd name="connsiteX1" fmla="*/ 0 w 66675"/>
                  <a:gd name="connsiteY1" fmla="*/ 36755 h 66481"/>
                  <a:gd name="connsiteX2" fmla="*/ 37052 w 66675"/>
                  <a:gd name="connsiteY2" fmla="*/ 0 h 66481"/>
                  <a:gd name="connsiteX3" fmla="*/ 73914 w 66675"/>
                  <a:gd name="connsiteY3" fmla="*/ 36850 h 66481"/>
                  <a:gd name="connsiteX4" fmla="*/ 36957 w 66675"/>
                  <a:gd name="connsiteY4" fmla="*/ 73700 h 66481"/>
                  <a:gd name="connsiteX5" fmla="*/ 36862 w 66675"/>
                  <a:gd name="connsiteY5" fmla="*/ 73700 h 66481"/>
                  <a:gd name="connsiteX6" fmla="*/ 36862 w 66675"/>
                  <a:gd name="connsiteY6" fmla="*/ 18995 h 66481"/>
                  <a:gd name="connsiteX7" fmla="*/ 19050 w 66675"/>
                  <a:gd name="connsiteY7" fmla="*/ 36944 h 66481"/>
                  <a:gd name="connsiteX8" fmla="*/ 37052 w 66675"/>
                  <a:gd name="connsiteY8" fmla="*/ 54704 h 66481"/>
                  <a:gd name="connsiteX9" fmla="*/ 54864 w 66675"/>
                  <a:gd name="connsiteY9" fmla="*/ 36850 h 66481"/>
                  <a:gd name="connsiteX10" fmla="*/ 36957 w 66675"/>
                  <a:gd name="connsiteY10" fmla="*/ 18994 h 66481"/>
                  <a:gd name="connsiteX11" fmla="*/ 36862 w 66675"/>
                  <a:gd name="connsiteY11" fmla="*/ 18995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6862" y="73700"/>
                    </a:moveTo>
                    <a:cubicBezTo>
                      <a:pt x="16451" y="73647"/>
                      <a:pt x="-52" y="57106"/>
                      <a:pt x="0" y="36755"/>
                    </a:cubicBezTo>
                    <a:cubicBezTo>
                      <a:pt x="53" y="16403"/>
                      <a:pt x="16642" y="-52"/>
                      <a:pt x="37052" y="0"/>
                    </a:cubicBezTo>
                    <a:cubicBezTo>
                      <a:pt x="57426" y="52"/>
                      <a:pt x="73914" y="16535"/>
                      <a:pt x="73914" y="36850"/>
                    </a:cubicBezTo>
                    <a:cubicBezTo>
                      <a:pt x="73914" y="57201"/>
                      <a:pt x="57368" y="73700"/>
                      <a:pt x="36957" y="73700"/>
                    </a:cubicBezTo>
                    <a:cubicBezTo>
                      <a:pt x="36925" y="73700"/>
                      <a:pt x="36894" y="73700"/>
                      <a:pt x="36862" y="73700"/>
                    </a:cubicBezTo>
                    <a:close/>
                    <a:moveTo>
                      <a:pt x="36862" y="18995"/>
                    </a:moveTo>
                    <a:cubicBezTo>
                      <a:pt x="26972" y="19047"/>
                      <a:pt x="18998" y="27084"/>
                      <a:pt x="19050" y="36944"/>
                    </a:cubicBezTo>
                    <a:cubicBezTo>
                      <a:pt x="19103" y="46805"/>
                      <a:pt x="27163" y="54757"/>
                      <a:pt x="37052" y="54704"/>
                    </a:cubicBezTo>
                    <a:cubicBezTo>
                      <a:pt x="46905" y="54652"/>
                      <a:pt x="54864" y="46674"/>
                      <a:pt x="54864" y="36850"/>
                    </a:cubicBezTo>
                    <a:cubicBezTo>
                      <a:pt x="54864" y="26989"/>
                      <a:pt x="46847" y="18995"/>
                      <a:pt x="36957" y="18994"/>
                    </a:cubicBezTo>
                    <a:cubicBezTo>
                      <a:pt x="36925" y="18994"/>
                      <a:pt x="36894" y="18994"/>
                      <a:pt x="36862" y="18995"/>
                    </a:cubicBezTo>
                    <a:close/>
                  </a:path>
                </a:pathLst>
              </a:custGeom>
              <a:grpFill/>
              <a:ln w="9525" cap="flat">
                <a:noFill/>
                <a:prstDash val="solid"/>
                <a:miter/>
              </a:ln>
            </p:spPr>
            <p:txBody>
              <a:bodyPr rtlCol="0" anchor="ctr"/>
              <a:lstStyle/>
              <a:p>
                <a:endParaRPr lang="en-US" sz="4608"/>
              </a:p>
            </p:txBody>
          </p:sp>
          <p:sp>
            <p:nvSpPr>
              <p:cNvPr id="94" name="Freeform: Shape 93">
                <a:extLst>
                  <a:ext uri="{FF2B5EF4-FFF2-40B4-BE49-F238E27FC236}">
                    <a16:creationId xmlns:a16="http://schemas.microsoft.com/office/drawing/2014/main" id="{45559FA4-3B0E-4B77-BD97-D2556BDA7C87}"/>
                  </a:ext>
                </a:extLst>
              </p:cNvPr>
              <p:cNvSpPr/>
              <p:nvPr/>
            </p:nvSpPr>
            <p:spPr>
              <a:xfrm>
                <a:off x="9727034" y="1373862"/>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7040 h 66481"/>
                  <a:gd name="connsiteX5" fmla="*/ 37147 w 66675"/>
                  <a:gd name="connsiteY5" fmla="*/ 73890 h 66481"/>
                  <a:gd name="connsiteX6" fmla="*/ 37147 w 66675"/>
                  <a:gd name="connsiteY6" fmla="*/ 19090 h 66481"/>
                  <a:gd name="connsiteX7" fmla="*/ 19050 w 66675"/>
                  <a:gd name="connsiteY7" fmla="*/ 36944 h 66481"/>
                  <a:gd name="connsiteX8" fmla="*/ 36957 w 66675"/>
                  <a:gd name="connsiteY8" fmla="*/ 54989 h 66481"/>
                  <a:gd name="connsiteX9" fmla="*/ 55054 w 66675"/>
                  <a:gd name="connsiteY9" fmla="*/ 37134 h 66481"/>
                  <a:gd name="connsiteX10" fmla="*/ 55054 w 66675"/>
                  <a:gd name="connsiteY10" fmla="*/ 37040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5" y="36913"/>
                      <a:pt x="74105" y="36976"/>
                      <a:pt x="74104" y="37040"/>
                    </a:cubicBezTo>
                    <a:cubicBezTo>
                      <a:pt x="74104" y="57391"/>
                      <a:pt x="57558" y="73890"/>
                      <a:pt x="37147" y="73890"/>
                    </a:cubicBezTo>
                    <a:close/>
                    <a:moveTo>
                      <a:pt x="37147" y="19090"/>
                    </a:moveTo>
                    <a:cubicBezTo>
                      <a:pt x="27205" y="19037"/>
                      <a:pt x="19103" y="27031"/>
                      <a:pt x="19050" y="36944"/>
                    </a:cubicBezTo>
                    <a:cubicBezTo>
                      <a:pt x="18998" y="46858"/>
                      <a:pt x="27015" y="54937"/>
                      <a:pt x="36957" y="54989"/>
                    </a:cubicBezTo>
                    <a:cubicBezTo>
                      <a:pt x="46899" y="55042"/>
                      <a:pt x="55002" y="47048"/>
                      <a:pt x="55054" y="37134"/>
                    </a:cubicBezTo>
                    <a:cubicBezTo>
                      <a:pt x="55054" y="37103"/>
                      <a:pt x="55054" y="37071"/>
                      <a:pt x="55054" y="37040"/>
                    </a:cubicBezTo>
                    <a:cubicBezTo>
                      <a:pt x="55055" y="27163"/>
                      <a:pt x="47053" y="19142"/>
                      <a:pt x="37147" y="19090"/>
                    </a:cubicBezTo>
                    <a:close/>
                  </a:path>
                </a:pathLst>
              </a:custGeom>
              <a:grpFill/>
              <a:ln w="9525" cap="flat">
                <a:noFill/>
                <a:prstDash val="solid"/>
                <a:miter/>
              </a:ln>
            </p:spPr>
            <p:txBody>
              <a:bodyPr rtlCol="0" anchor="ctr"/>
              <a:lstStyle/>
              <a:p>
                <a:endParaRPr lang="en-US" sz="4608"/>
              </a:p>
            </p:txBody>
          </p:sp>
          <p:sp>
            <p:nvSpPr>
              <p:cNvPr id="95" name="Freeform: Shape 94">
                <a:extLst>
                  <a:ext uri="{FF2B5EF4-FFF2-40B4-BE49-F238E27FC236}">
                    <a16:creationId xmlns:a16="http://schemas.microsoft.com/office/drawing/2014/main" id="{1223ADDF-50DA-482B-94D3-C2809476E74E}"/>
                  </a:ext>
                </a:extLst>
              </p:cNvPr>
              <p:cNvSpPr/>
              <p:nvPr/>
            </p:nvSpPr>
            <p:spPr>
              <a:xfrm>
                <a:off x="9727034" y="1520026"/>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6945 h 66481"/>
                  <a:gd name="connsiteX5" fmla="*/ 37147 w 66675"/>
                  <a:gd name="connsiteY5" fmla="*/ 73890 h 66481"/>
                  <a:gd name="connsiteX6" fmla="*/ 37147 w 66675"/>
                  <a:gd name="connsiteY6" fmla="*/ 19090 h 66481"/>
                  <a:gd name="connsiteX7" fmla="*/ 19050 w 66675"/>
                  <a:gd name="connsiteY7" fmla="*/ 36945 h 66481"/>
                  <a:gd name="connsiteX8" fmla="*/ 36958 w 66675"/>
                  <a:gd name="connsiteY8" fmla="*/ 54989 h 66481"/>
                  <a:gd name="connsiteX9" fmla="*/ 55055 w 66675"/>
                  <a:gd name="connsiteY9" fmla="*/ 37134 h 66481"/>
                  <a:gd name="connsiteX10" fmla="*/ 55055 w 66675"/>
                  <a:gd name="connsiteY10" fmla="*/ 36945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4" y="36881"/>
                      <a:pt x="74104" y="36913"/>
                      <a:pt x="74104" y="36945"/>
                    </a:cubicBezTo>
                    <a:cubicBezTo>
                      <a:pt x="74105" y="57312"/>
                      <a:pt x="57574" y="73837"/>
                      <a:pt x="37147" y="73890"/>
                    </a:cubicBezTo>
                    <a:close/>
                    <a:moveTo>
                      <a:pt x="37147" y="19090"/>
                    </a:moveTo>
                    <a:cubicBezTo>
                      <a:pt x="27205" y="19037"/>
                      <a:pt x="19103" y="27031"/>
                      <a:pt x="19050" y="36945"/>
                    </a:cubicBezTo>
                    <a:cubicBezTo>
                      <a:pt x="18998" y="46858"/>
                      <a:pt x="27015" y="54937"/>
                      <a:pt x="36958" y="54989"/>
                    </a:cubicBezTo>
                    <a:cubicBezTo>
                      <a:pt x="46900" y="55042"/>
                      <a:pt x="55002" y="47048"/>
                      <a:pt x="55055" y="37134"/>
                    </a:cubicBezTo>
                    <a:cubicBezTo>
                      <a:pt x="55055" y="37071"/>
                      <a:pt x="55055" y="37008"/>
                      <a:pt x="55055" y="36945"/>
                    </a:cubicBezTo>
                    <a:cubicBezTo>
                      <a:pt x="55055" y="27084"/>
                      <a:pt x="47037" y="19090"/>
                      <a:pt x="37147" y="19090"/>
                    </a:cubicBezTo>
                    <a:close/>
                  </a:path>
                </a:pathLst>
              </a:custGeom>
              <a:grpFill/>
              <a:ln w="952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A8259219-F52E-4CFC-90F5-AC6B5CE15745}"/>
                  </a:ext>
                </a:extLst>
              </p:cNvPr>
              <p:cNvSpPr/>
              <p:nvPr/>
            </p:nvSpPr>
            <p:spPr>
              <a:xfrm>
                <a:off x="9937727" y="1309944"/>
                <a:ext cx="66675" cy="66482"/>
              </a:xfrm>
              <a:custGeom>
                <a:avLst/>
                <a:gdLst>
                  <a:gd name="connsiteX0" fmla="*/ 37147 w 66675"/>
                  <a:gd name="connsiteY0" fmla="*/ 73890 h 66481"/>
                  <a:gd name="connsiteX1" fmla="*/ 0 w 66675"/>
                  <a:gd name="connsiteY1" fmla="*/ 37040 h 66481"/>
                  <a:gd name="connsiteX2" fmla="*/ 36957 w 66675"/>
                  <a:gd name="connsiteY2" fmla="*/ 0 h 66481"/>
                  <a:gd name="connsiteX3" fmla="*/ 74104 w 66675"/>
                  <a:gd name="connsiteY3" fmla="*/ 36850 h 66481"/>
                  <a:gd name="connsiteX4" fmla="*/ 74104 w 66675"/>
                  <a:gd name="connsiteY4" fmla="*/ 37040 h 66481"/>
                  <a:gd name="connsiteX5" fmla="*/ 37147 w 66675"/>
                  <a:gd name="connsiteY5" fmla="*/ 73890 h 66481"/>
                  <a:gd name="connsiteX6" fmla="*/ 37147 w 66675"/>
                  <a:gd name="connsiteY6" fmla="*/ 19090 h 66481"/>
                  <a:gd name="connsiteX7" fmla="*/ 19050 w 66675"/>
                  <a:gd name="connsiteY7" fmla="*/ 36944 h 66481"/>
                  <a:gd name="connsiteX8" fmla="*/ 36957 w 66675"/>
                  <a:gd name="connsiteY8" fmla="*/ 54989 h 66481"/>
                  <a:gd name="connsiteX9" fmla="*/ 55054 w 66675"/>
                  <a:gd name="connsiteY9" fmla="*/ 37134 h 66481"/>
                  <a:gd name="connsiteX10" fmla="*/ 55054 w 66675"/>
                  <a:gd name="connsiteY10" fmla="*/ 37040 h 66481"/>
                  <a:gd name="connsiteX11" fmla="*/ 37147 w 66675"/>
                  <a:gd name="connsiteY11" fmla="*/ 19090 h 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66481">
                    <a:moveTo>
                      <a:pt x="37147" y="73890"/>
                    </a:moveTo>
                    <a:cubicBezTo>
                      <a:pt x="16684" y="73942"/>
                      <a:pt x="53" y="57444"/>
                      <a:pt x="0" y="37040"/>
                    </a:cubicBezTo>
                    <a:cubicBezTo>
                      <a:pt x="-52" y="16636"/>
                      <a:pt x="16494" y="53"/>
                      <a:pt x="36957" y="0"/>
                    </a:cubicBezTo>
                    <a:cubicBezTo>
                      <a:pt x="57420" y="-52"/>
                      <a:pt x="74052" y="16446"/>
                      <a:pt x="74104" y="36850"/>
                    </a:cubicBezTo>
                    <a:cubicBezTo>
                      <a:pt x="74105" y="36913"/>
                      <a:pt x="74105" y="36976"/>
                      <a:pt x="74104" y="37040"/>
                    </a:cubicBezTo>
                    <a:cubicBezTo>
                      <a:pt x="74052" y="57370"/>
                      <a:pt x="57536" y="73837"/>
                      <a:pt x="37147" y="73890"/>
                    </a:cubicBezTo>
                    <a:close/>
                    <a:moveTo>
                      <a:pt x="37147" y="19090"/>
                    </a:moveTo>
                    <a:cubicBezTo>
                      <a:pt x="27205" y="19037"/>
                      <a:pt x="19103" y="27031"/>
                      <a:pt x="19050" y="36944"/>
                    </a:cubicBezTo>
                    <a:cubicBezTo>
                      <a:pt x="18998" y="46858"/>
                      <a:pt x="27015" y="54937"/>
                      <a:pt x="36957" y="54989"/>
                    </a:cubicBezTo>
                    <a:cubicBezTo>
                      <a:pt x="46899" y="55042"/>
                      <a:pt x="55002" y="47048"/>
                      <a:pt x="55054" y="37134"/>
                    </a:cubicBezTo>
                    <a:cubicBezTo>
                      <a:pt x="55054" y="37103"/>
                      <a:pt x="55054" y="37071"/>
                      <a:pt x="55054" y="37040"/>
                    </a:cubicBezTo>
                    <a:cubicBezTo>
                      <a:pt x="55055" y="27163"/>
                      <a:pt x="47053" y="19142"/>
                      <a:pt x="37147" y="19090"/>
                    </a:cubicBezTo>
                    <a:close/>
                  </a:path>
                </a:pathLst>
              </a:custGeom>
              <a:grpFill/>
              <a:ln w="9525" cap="flat">
                <a:noFill/>
                <a:prstDash val="solid"/>
                <a:miter/>
              </a:ln>
            </p:spPr>
            <p:txBody>
              <a:bodyPr rtlCol="0" anchor="ctr"/>
              <a:lstStyle/>
              <a:p>
                <a:endParaRPr lang="en-US" sz="4608"/>
              </a:p>
            </p:txBody>
          </p:sp>
        </p:grpSp>
      </p:grpSp>
      <p:sp>
        <p:nvSpPr>
          <p:cNvPr id="110" name="Title 1">
            <a:extLst>
              <a:ext uri="{FF2B5EF4-FFF2-40B4-BE49-F238E27FC236}">
                <a16:creationId xmlns:a16="http://schemas.microsoft.com/office/drawing/2014/main" id="{628E8807-57EA-254C-A273-A5423E500B2B}"/>
              </a:ext>
            </a:extLst>
          </p:cNvPr>
          <p:cNvSpPr>
            <a:spLocks noGrp="1"/>
          </p:cNvSpPr>
          <p:nvPr>
            <p:ph type="title"/>
          </p:nvPr>
        </p:nvSpPr>
        <p:spPr/>
        <p:txBody>
          <a:bodyPr/>
          <a:lstStyle/>
          <a:p>
            <a:r>
              <a:rPr lang="en-US" dirty="0"/>
              <a:t>4. Most scalable, cost-effective infrastructure </a:t>
            </a:r>
            <a:br>
              <a:rPr lang="en-US" dirty="0"/>
            </a:br>
            <a:r>
              <a:rPr lang="en-US" dirty="0"/>
              <a:t>for analytics</a:t>
            </a:r>
          </a:p>
        </p:txBody>
      </p:sp>
      <p:grpSp>
        <p:nvGrpSpPr>
          <p:cNvPr id="109" name="Graphic 25">
            <a:extLst>
              <a:ext uri="{FF2B5EF4-FFF2-40B4-BE49-F238E27FC236}">
                <a16:creationId xmlns:a16="http://schemas.microsoft.com/office/drawing/2014/main" id="{0711F21B-0985-2D45-82F5-079E2D254CC7}"/>
              </a:ext>
            </a:extLst>
          </p:cNvPr>
          <p:cNvGrpSpPr/>
          <p:nvPr/>
        </p:nvGrpSpPr>
        <p:grpSpPr>
          <a:xfrm>
            <a:off x="13476625" y="337923"/>
            <a:ext cx="758021" cy="789837"/>
            <a:chOff x="4307681" y="2297906"/>
            <a:chExt cx="521970" cy="543878"/>
          </a:xfrm>
        </p:grpSpPr>
        <p:sp>
          <p:nvSpPr>
            <p:cNvPr id="111" name="Freeform: Shape 45">
              <a:extLst>
                <a:ext uri="{FF2B5EF4-FFF2-40B4-BE49-F238E27FC236}">
                  <a16:creationId xmlns:a16="http://schemas.microsoft.com/office/drawing/2014/main" id="{F276DE23-0F4F-3D4D-8E81-6CE8C4DEDF45}"/>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2" name="Freeform: Shape 47">
              <a:extLst>
                <a:ext uri="{FF2B5EF4-FFF2-40B4-BE49-F238E27FC236}">
                  <a16:creationId xmlns:a16="http://schemas.microsoft.com/office/drawing/2014/main" id="{EA8AD2CE-9C44-0647-A528-C810E0FE7FE9}"/>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3" name="Freeform: Shape 48">
              <a:extLst>
                <a:ext uri="{FF2B5EF4-FFF2-40B4-BE49-F238E27FC236}">
                  <a16:creationId xmlns:a16="http://schemas.microsoft.com/office/drawing/2014/main" id="{A4E432F3-362A-E34D-A627-4E542D667024}"/>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4" name="Freeform: Shape 49">
              <a:extLst>
                <a:ext uri="{FF2B5EF4-FFF2-40B4-BE49-F238E27FC236}">
                  <a16:creationId xmlns:a16="http://schemas.microsoft.com/office/drawing/2014/main" id="{DB1A8D92-226D-2B4D-90B3-7ABEF178E8AB}"/>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5" name="Freeform: Shape 50">
              <a:extLst>
                <a:ext uri="{FF2B5EF4-FFF2-40B4-BE49-F238E27FC236}">
                  <a16:creationId xmlns:a16="http://schemas.microsoft.com/office/drawing/2014/main" id="{67C2DCED-7183-6D4D-9A15-F9D346AEDF17}"/>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6" name="Freeform: Shape 51">
              <a:extLst>
                <a:ext uri="{FF2B5EF4-FFF2-40B4-BE49-F238E27FC236}">
                  <a16:creationId xmlns:a16="http://schemas.microsoft.com/office/drawing/2014/main" id="{C1C71E0E-58B2-9140-9B3D-DA3C0280339C}"/>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117" name="Freeform: Shape 52">
              <a:extLst>
                <a:ext uri="{FF2B5EF4-FFF2-40B4-BE49-F238E27FC236}">
                  <a16:creationId xmlns:a16="http://schemas.microsoft.com/office/drawing/2014/main" id="{A26EE976-9CE3-534F-AD34-614AC5E7A4CC}"/>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2" name="Rectangle 1">
            <a:extLst>
              <a:ext uri="{FF2B5EF4-FFF2-40B4-BE49-F238E27FC236}">
                <a16:creationId xmlns:a16="http://schemas.microsoft.com/office/drawing/2014/main" id="{0849813B-6208-5E44-B215-3449182F43CD}"/>
              </a:ext>
            </a:extLst>
          </p:cNvPr>
          <p:cNvSpPr/>
          <p:nvPr/>
        </p:nvSpPr>
        <p:spPr>
          <a:xfrm>
            <a:off x="538862" y="2040163"/>
            <a:ext cx="11689130" cy="523220"/>
          </a:xfrm>
          <a:prstGeom prst="rect">
            <a:avLst/>
          </a:prstGeom>
        </p:spPr>
        <p:txBody>
          <a:bodyPr wrap="square">
            <a:spAutoFit/>
          </a:bodyPr>
          <a:lstStyle/>
          <a:p>
            <a:r>
              <a:rPr lang="en-US" sz="2800" dirty="0">
                <a:latin typeface="Amazon Ember Regular" charset="0"/>
              </a:rPr>
              <a:t>Some examples of advanced capabilities in analytics services</a:t>
            </a:r>
            <a:endParaRPr lang="en-US" sz="2800" dirty="0"/>
          </a:p>
        </p:txBody>
      </p:sp>
      <p:grpSp>
        <p:nvGrpSpPr>
          <p:cNvPr id="26" name="Group 25"/>
          <p:cNvGrpSpPr/>
          <p:nvPr/>
        </p:nvGrpSpPr>
        <p:grpSpPr>
          <a:xfrm>
            <a:off x="3768985" y="2868979"/>
            <a:ext cx="3000054" cy="2852576"/>
            <a:chOff x="3768985" y="2868979"/>
            <a:chExt cx="3000054" cy="2852576"/>
          </a:xfrm>
        </p:grpSpPr>
        <p:sp>
          <p:nvSpPr>
            <p:cNvPr id="17" name="TextBox 16">
              <a:extLst>
                <a:ext uri="{FF2B5EF4-FFF2-40B4-BE49-F238E27FC236}">
                  <a16:creationId xmlns:a16="http://schemas.microsoft.com/office/drawing/2014/main" id="{4D080266-E747-4029-A273-AA14A32F9768}"/>
                </a:ext>
              </a:extLst>
            </p:cNvPr>
            <p:cNvSpPr txBox="1"/>
            <p:nvPr/>
          </p:nvSpPr>
          <p:spPr>
            <a:xfrm>
              <a:off x="4240211" y="2868979"/>
              <a:ext cx="2528828" cy="2852576"/>
            </a:xfrm>
            <a:prstGeom prst="rect">
              <a:avLst/>
            </a:prstGeom>
            <a:noFill/>
          </p:spPr>
          <p:txBody>
            <a:bodyPr wrap="square" rtlCol="0">
              <a:spAutoFit/>
            </a:bodyPr>
            <a:lstStyle/>
            <a:p>
              <a:pPr>
                <a:spcBef>
                  <a:spcPts val="2880"/>
                </a:spcBef>
              </a:pP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4608"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Redshift</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Less than 1/10</a:t>
              </a:r>
              <a:r>
                <a:rPr lang="en-US" sz="2080" baseline="30000" dirty="0">
                  <a:latin typeface="Amazon Ember" panose="020B0603020204020204" pitchFamily="34" charset="0"/>
                  <a:ea typeface="Amazon Ember" panose="020B0603020204020204" pitchFamily="34" charset="0"/>
                  <a:cs typeface="Amazon Ember" panose="020B0603020204020204" pitchFamily="34" charset="0"/>
                </a:rPr>
                <a:t>th </a:t>
              </a:r>
              <a:br>
                <a:rPr lang="en-US" sz="2080" baseline="30000" dirty="0">
                  <a:latin typeface="Amazon Ember" panose="020B0603020204020204" pitchFamily="34" charset="0"/>
                  <a:ea typeface="Amazon Ember" panose="020B0603020204020204" pitchFamily="34" charset="0"/>
                  <a:cs typeface="Amazon Ember" panose="020B0603020204020204" pitchFamily="34" charset="0"/>
                </a:rPr>
              </a:br>
              <a:r>
                <a:rPr lang="en-US" sz="2080" dirty="0">
                  <a:latin typeface="Amazon Ember" panose="020B0603020204020204" pitchFamily="34" charset="0"/>
                  <a:ea typeface="Amazon Ember" panose="020B0603020204020204" pitchFamily="34" charset="0"/>
                  <a:cs typeface="Amazon Ember" panose="020B0603020204020204" pitchFamily="34" charset="0"/>
                </a:rPr>
                <a:t>of the cost of traditional, on-premises solutions</a:t>
              </a:r>
            </a:p>
          </p:txBody>
        </p:sp>
        <p:grpSp>
          <p:nvGrpSpPr>
            <p:cNvPr id="3" name="Group 4">
              <a:extLst>
                <a:ext uri="{FF2B5EF4-FFF2-40B4-BE49-F238E27FC236}">
                  <a16:creationId xmlns:a16="http://schemas.microsoft.com/office/drawing/2014/main" id="{6DB54BCD-3812-40C9-B409-7BA2175138C6}"/>
                </a:ext>
              </a:extLst>
            </p:cNvPr>
            <p:cNvGrpSpPr>
              <a:grpSpLocks noChangeAspect="1"/>
            </p:cNvGrpSpPr>
            <p:nvPr/>
          </p:nvGrpSpPr>
          <p:grpSpPr bwMode="auto">
            <a:xfrm>
              <a:off x="3768985" y="3486114"/>
              <a:ext cx="330236" cy="493838"/>
              <a:chOff x="4088" y="2263"/>
              <a:chExt cx="327" cy="489"/>
            </a:xfrm>
          </p:grpSpPr>
          <p:sp>
            <p:nvSpPr>
              <p:cNvPr id="5" name="Freeform 5">
                <a:extLst>
                  <a:ext uri="{FF2B5EF4-FFF2-40B4-BE49-F238E27FC236}">
                    <a16:creationId xmlns:a16="http://schemas.microsoft.com/office/drawing/2014/main" id="{88B1DA6D-EB03-4645-B887-73A81D866C91}"/>
                  </a:ext>
                </a:extLst>
              </p:cNvPr>
              <p:cNvSpPr>
                <a:spLocks/>
              </p:cNvSpPr>
              <p:nvPr/>
            </p:nvSpPr>
            <p:spPr bwMode="auto">
              <a:xfrm>
                <a:off x="4088" y="2323"/>
                <a:ext cx="327" cy="429"/>
              </a:xfrm>
              <a:custGeom>
                <a:avLst/>
                <a:gdLst>
                  <a:gd name="T0" fmla="*/ 0 w 426"/>
                  <a:gd name="T1" fmla="*/ 0 h 562"/>
                  <a:gd name="T2" fmla="*/ 0 w 426"/>
                  <a:gd name="T3" fmla="*/ 0 h 562"/>
                  <a:gd name="T4" fmla="*/ 0 w 426"/>
                  <a:gd name="T5" fmla="*/ 455 h 562"/>
                  <a:gd name="T6" fmla="*/ 0 w 426"/>
                  <a:gd name="T7" fmla="*/ 485 h 562"/>
                  <a:gd name="T8" fmla="*/ 213 w 426"/>
                  <a:gd name="T9" fmla="*/ 562 h 562"/>
                  <a:gd name="T10" fmla="*/ 426 w 426"/>
                  <a:gd name="T11" fmla="*/ 485 h 562"/>
                  <a:gd name="T12" fmla="*/ 426 w 426"/>
                  <a:gd name="T13" fmla="*/ 461 h 562"/>
                  <a:gd name="T14" fmla="*/ 426 w 426"/>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562">
                    <a:moveTo>
                      <a:pt x="0" y="0"/>
                    </a:moveTo>
                    <a:lnTo>
                      <a:pt x="0" y="0"/>
                    </a:lnTo>
                    <a:lnTo>
                      <a:pt x="0" y="455"/>
                    </a:lnTo>
                    <a:lnTo>
                      <a:pt x="0" y="485"/>
                    </a:lnTo>
                    <a:cubicBezTo>
                      <a:pt x="0" y="527"/>
                      <a:pt x="95" y="562"/>
                      <a:pt x="213" y="562"/>
                    </a:cubicBezTo>
                    <a:cubicBezTo>
                      <a:pt x="331" y="562"/>
                      <a:pt x="426" y="527"/>
                      <a:pt x="426" y="485"/>
                    </a:cubicBezTo>
                    <a:lnTo>
                      <a:pt x="426" y="461"/>
                    </a:lnTo>
                    <a:lnTo>
                      <a:pt x="426"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76AE8D24-3F95-4562-9C88-7D7AD1DC2D48}"/>
                  </a:ext>
                </a:extLst>
              </p:cNvPr>
              <p:cNvSpPr>
                <a:spLocks/>
              </p:cNvSpPr>
              <p:nvPr/>
            </p:nvSpPr>
            <p:spPr bwMode="auto">
              <a:xfrm>
                <a:off x="4088" y="2323"/>
                <a:ext cx="327" cy="429"/>
              </a:xfrm>
              <a:custGeom>
                <a:avLst/>
                <a:gdLst>
                  <a:gd name="T0" fmla="*/ 0 w 426"/>
                  <a:gd name="T1" fmla="*/ 0 h 562"/>
                  <a:gd name="T2" fmla="*/ 0 w 426"/>
                  <a:gd name="T3" fmla="*/ 0 h 562"/>
                  <a:gd name="T4" fmla="*/ 0 w 426"/>
                  <a:gd name="T5" fmla="*/ 455 h 562"/>
                  <a:gd name="T6" fmla="*/ 0 w 426"/>
                  <a:gd name="T7" fmla="*/ 485 h 562"/>
                  <a:gd name="T8" fmla="*/ 213 w 426"/>
                  <a:gd name="T9" fmla="*/ 562 h 562"/>
                  <a:gd name="T10" fmla="*/ 426 w 426"/>
                  <a:gd name="T11" fmla="*/ 485 h 562"/>
                  <a:gd name="T12" fmla="*/ 426 w 426"/>
                  <a:gd name="T13" fmla="*/ 461 h 562"/>
                  <a:gd name="T14" fmla="*/ 426 w 426"/>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562">
                    <a:moveTo>
                      <a:pt x="0" y="0"/>
                    </a:moveTo>
                    <a:lnTo>
                      <a:pt x="0" y="0"/>
                    </a:lnTo>
                    <a:lnTo>
                      <a:pt x="0" y="455"/>
                    </a:lnTo>
                    <a:lnTo>
                      <a:pt x="0" y="485"/>
                    </a:lnTo>
                    <a:cubicBezTo>
                      <a:pt x="0" y="527"/>
                      <a:pt x="95" y="562"/>
                      <a:pt x="213" y="562"/>
                    </a:cubicBezTo>
                    <a:cubicBezTo>
                      <a:pt x="331" y="562"/>
                      <a:pt x="426" y="527"/>
                      <a:pt x="426" y="485"/>
                    </a:cubicBezTo>
                    <a:lnTo>
                      <a:pt x="426" y="461"/>
                    </a:lnTo>
                    <a:lnTo>
                      <a:pt x="426"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873449BC-A9BB-4FC3-A801-35319578012A}"/>
                  </a:ext>
                </a:extLst>
              </p:cNvPr>
              <p:cNvSpPr>
                <a:spLocks/>
              </p:cNvSpPr>
              <p:nvPr/>
            </p:nvSpPr>
            <p:spPr bwMode="auto">
              <a:xfrm>
                <a:off x="4088" y="2263"/>
                <a:ext cx="327" cy="119"/>
              </a:xfrm>
              <a:custGeom>
                <a:avLst/>
                <a:gdLst>
                  <a:gd name="T0" fmla="*/ 426 w 426"/>
                  <a:gd name="T1" fmla="*/ 78 h 155"/>
                  <a:gd name="T2" fmla="*/ 426 w 426"/>
                  <a:gd name="T3" fmla="*/ 78 h 155"/>
                  <a:gd name="T4" fmla="*/ 213 w 426"/>
                  <a:gd name="T5" fmla="*/ 155 h 155"/>
                  <a:gd name="T6" fmla="*/ 0 w 426"/>
                  <a:gd name="T7" fmla="*/ 78 h 155"/>
                  <a:gd name="T8" fmla="*/ 213 w 426"/>
                  <a:gd name="T9" fmla="*/ 0 h 155"/>
                  <a:gd name="T10" fmla="*/ 426 w 426"/>
                  <a:gd name="T11" fmla="*/ 78 h 155"/>
                  <a:gd name="T12" fmla="*/ 426 w 426"/>
                  <a:gd name="T13" fmla="*/ 78 h 155"/>
                </a:gdLst>
                <a:ahLst/>
                <a:cxnLst>
                  <a:cxn ang="0">
                    <a:pos x="T0" y="T1"/>
                  </a:cxn>
                  <a:cxn ang="0">
                    <a:pos x="T2" y="T3"/>
                  </a:cxn>
                  <a:cxn ang="0">
                    <a:pos x="T4" y="T5"/>
                  </a:cxn>
                  <a:cxn ang="0">
                    <a:pos x="T6" y="T7"/>
                  </a:cxn>
                  <a:cxn ang="0">
                    <a:pos x="T8" y="T9"/>
                  </a:cxn>
                  <a:cxn ang="0">
                    <a:pos x="T10" y="T11"/>
                  </a:cxn>
                  <a:cxn ang="0">
                    <a:pos x="T12" y="T13"/>
                  </a:cxn>
                </a:cxnLst>
                <a:rect l="0" t="0" r="r" b="b"/>
                <a:pathLst>
                  <a:path w="426" h="155">
                    <a:moveTo>
                      <a:pt x="426" y="78"/>
                    </a:moveTo>
                    <a:lnTo>
                      <a:pt x="426" y="78"/>
                    </a:lnTo>
                    <a:cubicBezTo>
                      <a:pt x="426" y="121"/>
                      <a:pt x="331" y="155"/>
                      <a:pt x="213" y="155"/>
                    </a:cubicBezTo>
                    <a:cubicBezTo>
                      <a:pt x="95" y="155"/>
                      <a:pt x="0" y="121"/>
                      <a:pt x="0" y="78"/>
                    </a:cubicBezTo>
                    <a:cubicBezTo>
                      <a:pt x="0" y="35"/>
                      <a:pt x="95" y="0"/>
                      <a:pt x="213" y="0"/>
                    </a:cubicBezTo>
                    <a:cubicBezTo>
                      <a:pt x="331" y="0"/>
                      <a:pt x="426" y="35"/>
                      <a:pt x="426" y="78"/>
                    </a:cubicBezTo>
                    <a:lnTo>
                      <a:pt x="426" y="78"/>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843B3C02-4DEF-4C90-8C6F-79C8A14DF33A}"/>
                  </a:ext>
                </a:extLst>
              </p:cNvPr>
              <p:cNvSpPr>
                <a:spLocks/>
              </p:cNvSpPr>
              <p:nvPr/>
            </p:nvSpPr>
            <p:spPr bwMode="auto">
              <a:xfrm>
                <a:off x="4220" y="2537"/>
                <a:ext cx="62" cy="15"/>
              </a:xfrm>
              <a:custGeom>
                <a:avLst/>
                <a:gdLst>
                  <a:gd name="T0" fmla="*/ 81 w 81"/>
                  <a:gd name="T1" fmla="*/ 19 h 19"/>
                  <a:gd name="T2" fmla="*/ 81 w 81"/>
                  <a:gd name="T3" fmla="*/ 19 h 19"/>
                  <a:gd name="T4" fmla="*/ 0 w 81"/>
                  <a:gd name="T5" fmla="*/ 0 h 19"/>
                </a:gdLst>
                <a:ahLst/>
                <a:cxnLst>
                  <a:cxn ang="0">
                    <a:pos x="T0" y="T1"/>
                  </a:cxn>
                  <a:cxn ang="0">
                    <a:pos x="T2" y="T3"/>
                  </a:cxn>
                  <a:cxn ang="0">
                    <a:pos x="T4" y="T5"/>
                  </a:cxn>
                </a:cxnLst>
                <a:rect l="0" t="0" r="r" b="b"/>
                <a:pathLst>
                  <a:path w="81" h="19">
                    <a:moveTo>
                      <a:pt x="81" y="19"/>
                    </a:moveTo>
                    <a:lnTo>
                      <a:pt x="81" y="19"/>
                    </a:lnTo>
                    <a:lnTo>
                      <a:pt x="0" y="0"/>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2A7D28FE-7EEB-4C5C-8120-D61F806BEA4A}"/>
                  </a:ext>
                </a:extLst>
              </p:cNvPr>
              <p:cNvSpPr>
                <a:spLocks/>
              </p:cNvSpPr>
              <p:nvPr/>
            </p:nvSpPr>
            <p:spPr bwMode="auto">
              <a:xfrm>
                <a:off x="4318" y="2471"/>
                <a:ext cx="24" cy="59"/>
              </a:xfrm>
              <a:custGeom>
                <a:avLst/>
                <a:gdLst>
                  <a:gd name="T0" fmla="*/ 31 w 31"/>
                  <a:gd name="T1" fmla="*/ 0 h 78"/>
                  <a:gd name="T2" fmla="*/ 31 w 31"/>
                  <a:gd name="T3" fmla="*/ 0 h 78"/>
                  <a:gd name="T4" fmla="*/ 0 w 31"/>
                  <a:gd name="T5" fmla="*/ 78 h 78"/>
                </a:gdLst>
                <a:ahLst/>
                <a:cxnLst>
                  <a:cxn ang="0">
                    <a:pos x="T0" y="T1"/>
                  </a:cxn>
                  <a:cxn ang="0">
                    <a:pos x="T2" y="T3"/>
                  </a:cxn>
                  <a:cxn ang="0">
                    <a:pos x="T4" y="T5"/>
                  </a:cxn>
                </a:cxnLst>
                <a:rect l="0" t="0" r="r" b="b"/>
                <a:pathLst>
                  <a:path w="31" h="78">
                    <a:moveTo>
                      <a:pt x="31" y="0"/>
                    </a:moveTo>
                    <a:lnTo>
                      <a:pt x="31" y="0"/>
                    </a:lnTo>
                    <a:lnTo>
                      <a:pt x="0" y="78"/>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9D30E503-D734-4BD3-BFA8-E69CCC7B71DF}"/>
                  </a:ext>
                </a:extLst>
              </p:cNvPr>
              <p:cNvSpPr>
                <a:spLocks/>
              </p:cNvSpPr>
              <p:nvPr/>
            </p:nvSpPr>
            <p:spPr bwMode="auto">
              <a:xfrm>
                <a:off x="4165" y="2556"/>
                <a:ext cx="21" cy="48"/>
              </a:xfrm>
              <a:custGeom>
                <a:avLst/>
                <a:gdLst>
                  <a:gd name="T0" fmla="*/ 27 w 27"/>
                  <a:gd name="T1" fmla="*/ 0 h 63"/>
                  <a:gd name="T2" fmla="*/ 27 w 27"/>
                  <a:gd name="T3" fmla="*/ 0 h 63"/>
                  <a:gd name="T4" fmla="*/ 0 w 27"/>
                  <a:gd name="T5" fmla="*/ 63 h 63"/>
                </a:gdLst>
                <a:ahLst/>
                <a:cxnLst>
                  <a:cxn ang="0">
                    <a:pos x="T0" y="T1"/>
                  </a:cxn>
                  <a:cxn ang="0">
                    <a:pos x="T2" y="T3"/>
                  </a:cxn>
                  <a:cxn ang="0">
                    <a:pos x="T4" y="T5"/>
                  </a:cxn>
                </a:cxnLst>
                <a:rect l="0" t="0" r="r" b="b"/>
                <a:pathLst>
                  <a:path w="27" h="63">
                    <a:moveTo>
                      <a:pt x="27" y="0"/>
                    </a:moveTo>
                    <a:lnTo>
                      <a:pt x="27" y="0"/>
                    </a:lnTo>
                    <a:lnTo>
                      <a:pt x="0" y="63"/>
                    </a:lnTo>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DF5646DC-186B-49BD-B090-9E9327B5D49C}"/>
                  </a:ext>
                </a:extLst>
              </p:cNvPr>
              <p:cNvSpPr>
                <a:spLocks/>
              </p:cNvSpPr>
              <p:nvPr/>
            </p:nvSpPr>
            <p:spPr bwMode="auto">
              <a:xfrm>
                <a:off x="4129" y="2602"/>
                <a:ext cx="51"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2"/>
                      <a:pt x="52" y="66"/>
                      <a:pt x="33" y="66"/>
                    </a:cubicBezTo>
                    <a:cubicBezTo>
                      <a:pt x="15" y="66"/>
                      <a:pt x="0" y="52"/>
                      <a:pt x="0" y="33"/>
                    </a:cubicBezTo>
                    <a:cubicBezTo>
                      <a:pt x="0" y="15"/>
                      <a:pt x="15" y="0"/>
                      <a:pt x="33" y="0"/>
                    </a:cubicBezTo>
                    <a:cubicBezTo>
                      <a:pt x="52" y="0"/>
                      <a:pt x="67" y="15"/>
                      <a:pt x="67" y="33"/>
                    </a:cubicBezTo>
                    <a:close/>
                  </a:path>
                </a:pathLst>
              </a:custGeom>
              <a:solidFill>
                <a:srgbClr val="FFFFFF"/>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CA95EF60-1E63-47DC-8E13-FD055068096E}"/>
                  </a:ext>
                </a:extLst>
              </p:cNvPr>
              <p:cNvSpPr>
                <a:spLocks/>
              </p:cNvSpPr>
              <p:nvPr/>
            </p:nvSpPr>
            <p:spPr bwMode="auto">
              <a:xfrm>
                <a:off x="4129" y="2602"/>
                <a:ext cx="51"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2"/>
                      <a:pt x="52" y="66"/>
                      <a:pt x="33" y="66"/>
                    </a:cubicBezTo>
                    <a:cubicBezTo>
                      <a:pt x="15" y="66"/>
                      <a:pt x="0" y="52"/>
                      <a:pt x="0" y="33"/>
                    </a:cubicBezTo>
                    <a:cubicBezTo>
                      <a:pt x="0" y="15"/>
                      <a:pt x="15" y="0"/>
                      <a:pt x="33" y="0"/>
                    </a:cubicBezTo>
                    <a:cubicBezTo>
                      <a:pt x="52" y="0"/>
                      <a:pt x="67" y="15"/>
                      <a:pt x="67" y="33"/>
                    </a:cubicBezTo>
                    <a:lnTo>
                      <a:pt x="67" y="33"/>
                    </a:lnTo>
                    <a:close/>
                  </a:path>
                </a:pathLst>
              </a:custGeom>
              <a:solidFill>
                <a:schemeClr val="bg2"/>
              </a:solidFill>
              <a:ln w="254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5409D3C4-C470-48F0-835A-887DFC00D385}"/>
                  </a:ext>
                </a:extLst>
              </p:cNvPr>
              <p:cNvSpPr>
                <a:spLocks/>
              </p:cNvSpPr>
              <p:nvPr/>
            </p:nvSpPr>
            <p:spPr bwMode="auto">
              <a:xfrm>
                <a:off x="4169" y="2507"/>
                <a:ext cx="52" cy="50"/>
              </a:xfrm>
              <a:custGeom>
                <a:avLst/>
                <a:gdLst>
                  <a:gd name="T0" fmla="*/ 67 w 67"/>
                  <a:gd name="T1" fmla="*/ 33 h 66"/>
                  <a:gd name="T2" fmla="*/ 67 w 67"/>
                  <a:gd name="T3" fmla="*/ 33 h 66"/>
                  <a:gd name="T4" fmla="*/ 34 w 67"/>
                  <a:gd name="T5" fmla="*/ 66 h 66"/>
                  <a:gd name="T6" fmla="*/ 0 w 67"/>
                  <a:gd name="T7" fmla="*/ 33 h 66"/>
                  <a:gd name="T8" fmla="*/ 34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1"/>
                      <a:pt x="52" y="66"/>
                      <a:pt x="34" y="66"/>
                    </a:cubicBezTo>
                    <a:cubicBezTo>
                      <a:pt x="15" y="66"/>
                      <a:pt x="0" y="51"/>
                      <a:pt x="0" y="33"/>
                    </a:cubicBezTo>
                    <a:cubicBezTo>
                      <a:pt x="0" y="15"/>
                      <a:pt x="15" y="0"/>
                      <a:pt x="34" y="0"/>
                    </a:cubicBezTo>
                    <a:cubicBezTo>
                      <a:pt x="52" y="0"/>
                      <a:pt x="67" y="15"/>
                      <a:pt x="67" y="33"/>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CF7CBA6F-81D3-4465-A4BE-208563BB8551}"/>
                  </a:ext>
                </a:extLst>
              </p:cNvPr>
              <p:cNvSpPr>
                <a:spLocks/>
              </p:cNvSpPr>
              <p:nvPr/>
            </p:nvSpPr>
            <p:spPr bwMode="auto">
              <a:xfrm>
                <a:off x="4169" y="2507"/>
                <a:ext cx="52" cy="50"/>
              </a:xfrm>
              <a:custGeom>
                <a:avLst/>
                <a:gdLst>
                  <a:gd name="T0" fmla="*/ 67 w 67"/>
                  <a:gd name="T1" fmla="*/ 33 h 66"/>
                  <a:gd name="T2" fmla="*/ 67 w 67"/>
                  <a:gd name="T3" fmla="*/ 33 h 66"/>
                  <a:gd name="T4" fmla="*/ 34 w 67"/>
                  <a:gd name="T5" fmla="*/ 66 h 66"/>
                  <a:gd name="T6" fmla="*/ 0 w 67"/>
                  <a:gd name="T7" fmla="*/ 33 h 66"/>
                  <a:gd name="T8" fmla="*/ 34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1"/>
                      <a:pt x="52" y="66"/>
                      <a:pt x="34" y="66"/>
                    </a:cubicBezTo>
                    <a:cubicBezTo>
                      <a:pt x="15" y="66"/>
                      <a:pt x="0" y="51"/>
                      <a:pt x="0" y="33"/>
                    </a:cubicBezTo>
                    <a:cubicBezTo>
                      <a:pt x="0" y="15"/>
                      <a:pt x="15" y="0"/>
                      <a:pt x="34" y="0"/>
                    </a:cubicBezTo>
                    <a:cubicBezTo>
                      <a:pt x="52" y="0"/>
                      <a:pt x="67" y="15"/>
                      <a:pt x="67" y="33"/>
                    </a:cubicBezTo>
                    <a:lnTo>
                      <a:pt x="67" y="33"/>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40C66380-D9B1-4A53-A9D0-B10FF975FDED}"/>
                  </a:ext>
                </a:extLst>
              </p:cNvPr>
              <p:cNvSpPr>
                <a:spLocks/>
              </p:cNvSpPr>
              <p:nvPr/>
            </p:nvSpPr>
            <p:spPr bwMode="auto">
              <a:xfrm>
                <a:off x="4282" y="2528"/>
                <a:ext cx="52"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Lst>
                <a:ahLst/>
                <a:cxnLst>
                  <a:cxn ang="0">
                    <a:pos x="T0" y="T1"/>
                  </a:cxn>
                  <a:cxn ang="0">
                    <a:pos x="T2" y="T3"/>
                  </a:cxn>
                  <a:cxn ang="0">
                    <a:pos x="T4" y="T5"/>
                  </a:cxn>
                  <a:cxn ang="0">
                    <a:pos x="T6" y="T7"/>
                  </a:cxn>
                  <a:cxn ang="0">
                    <a:pos x="T8" y="T9"/>
                  </a:cxn>
                  <a:cxn ang="0">
                    <a:pos x="T10" y="T11"/>
                  </a:cxn>
                </a:cxnLst>
                <a:rect l="0" t="0" r="r" b="b"/>
                <a:pathLst>
                  <a:path w="67" h="66">
                    <a:moveTo>
                      <a:pt x="67" y="33"/>
                    </a:moveTo>
                    <a:lnTo>
                      <a:pt x="67" y="33"/>
                    </a:lnTo>
                    <a:cubicBezTo>
                      <a:pt x="67" y="51"/>
                      <a:pt x="52" y="66"/>
                      <a:pt x="33" y="66"/>
                    </a:cubicBezTo>
                    <a:cubicBezTo>
                      <a:pt x="15" y="66"/>
                      <a:pt x="0" y="51"/>
                      <a:pt x="0" y="33"/>
                    </a:cubicBezTo>
                    <a:cubicBezTo>
                      <a:pt x="0" y="15"/>
                      <a:pt x="15" y="0"/>
                      <a:pt x="33" y="0"/>
                    </a:cubicBezTo>
                    <a:cubicBezTo>
                      <a:pt x="52" y="0"/>
                      <a:pt x="67" y="15"/>
                      <a:pt x="67" y="33"/>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C4A30C84-E2A0-463A-9C28-D34372C8B4D6}"/>
                  </a:ext>
                </a:extLst>
              </p:cNvPr>
              <p:cNvSpPr>
                <a:spLocks/>
              </p:cNvSpPr>
              <p:nvPr/>
            </p:nvSpPr>
            <p:spPr bwMode="auto">
              <a:xfrm>
                <a:off x="4282" y="2528"/>
                <a:ext cx="52" cy="51"/>
              </a:xfrm>
              <a:custGeom>
                <a:avLst/>
                <a:gdLst>
                  <a:gd name="T0" fmla="*/ 67 w 67"/>
                  <a:gd name="T1" fmla="*/ 33 h 66"/>
                  <a:gd name="T2" fmla="*/ 67 w 67"/>
                  <a:gd name="T3" fmla="*/ 33 h 66"/>
                  <a:gd name="T4" fmla="*/ 33 w 67"/>
                  <a:gd name="T5" fmla="*/ 66 h 66"/>
                  <a:gd name="T6" fmla="*/ 0 w 67"/>
                  <a:gd name="T7" fmla="*/ 33 h 66"/>
                  <a:gd name="T8" fmla="*/ 33 w 67"/>
                  <a:gd name="T9" fmla="*/ 0 h 66"/>
                  <a:gd name="T10" fmla="*/ 67 w 67"/>
                  <a:gd name="T11" fmla="*/ 33 h 66"/>
                  <a:gd name="T12" fmla="*/ 67 w 67"/>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67" h="66">
                    <a:moveTo>
                      <a:pt x="67" y="33"/>
                    </a:moveTo>
                    <a:lnTo>
                      <a:pt x="67" y="33"/>
                    </a:lnTo>
                    <a:cubicBezTo>
                      <a:pt x="67" y="51"/>
                      <a:pt x="52" y="66"/>
                      <a:pt x="33" y="66"/>
                    </a:cubicBezTo>
                    <a:cubicBezTo>
                      <a:pt x="15" y="66"/>
                      <a:pt x="0" y="51"/>
                      <a:pt x="0" y="33"/>
                    </a:cubicBezTo>
                    <a:cubicBezTo>
                      <a:pt x="0" y="15"/>
                      <a:pt x="15" y="0"/>
                      <a:pt x="33" y="0"/>
                    </a:cubicBezTo>
                    <a:cubicBezTo>
                      <a:pt x="52" y="0"/>
                      <a:pt x="67" y="15"/>
                      <a:pt x="67" y="33"/>
                    </a:cubicBezTo>
                    <a:lnTo>
                      <a:pt x="67" y="33"/>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C538D476-A482-454C-9971-A6D153EB3E47}"/>
                  </a:ext>
                </a:extLst>
              </p:cNvPr>
              <p:cNvSpPr>
                <a:spLocks/>
              </p:cNvSpPr>
              <p:nvPr/>
            </p:nvSpPr>
            <p:spPr bwMode="auto">
              <a:xfrm>
                <a:off x="4323" y="2420"/>
                <a:ext cx="52" cy="52"/>
              </a:xfrm>
              <a:custGeom>
                <a:avLst/>
                <a:gdLst>
                  <a:gd name="T0" fmla="*/ 67 w 67"/>
                  <a:gd name="T1" fmla="*/ 34 h 67"/>
                  <a:gd name="T2" fmla="*/ 67 w 67"/>
                  <a:gd name="T3" fmla="*/ 34 h 67"/>
                  <a:gd name="T4" fmla="*/ 34 w 67"/>
                  <a:gd name="T5" fmla="*/ 67 h 67"/>
                  <a:gd name="T6" fmla="*/ 0 w 67"/>
                  <a:gd name="T7" fmla="*/ 34 h 67"/>
                  <a:gd name="T8" fmla="*/ 34 w 67"/>
                  <a:gd name="T9" fmla="*/ 0 h 67"/>
                  <a:gd name="T10" fmla="*/ 67 w 67"/>
                  <a:gd name="T11" fmla="*/ 34 h 67"/>
                </a:gdLst>
                <a:ahLst/>
                <a:cxnLst>
                  <a:cxn ang="0">
                    <a:pos x="T0" y="T1"/>
                  </a:cxn>
                  <a:cxn ang="0">
                    <a:pos x="T2" y="T3"/>
                  </a:cxn>
                  <a:cxn ang="0">
                    <a:pos x="T4" y="T5"/>
                  </a:cxn>
                  <a:cxn ang="0">
                    <a:pos x="T6" y="T7"/>
                  </a:cxn>
                  <a:cxn ang="0">
                    <a:pos x="T8" y="T9"/>
                  </a:cxn>
                  <a:cxn ang="0">
                    <a:pos x="T10" y="T11"/>
                  </a:cxn>
                </a:cxnLst>
                <a:rect l="0" t="0" r="r" b="b"/>
                <a:pathLst>
                  <a:path w="67" h="67">
                    <a:moveTo>
                      <a:pt x="67" y="34"/>
                    </a:moveTo>
                    <a:lnTo>
                      <a:pt x="67" y="34"/>
                    </a:lnTo>
                    <a:cubicBezTo>
                      <a:pt x="67" y="52"/>
                      <a:pt x="52" y="67"/>
                      <a:pt x="34" y="67"/>
                    </a:cubicBezTo>
                    <a:cubicBezTo>
                      <a:pt x="15" y="67"/>
                      <a:pt x="0" y="52"/>
                      <a:pt x="0" y="34"/>
                    </a:cubicBezTo>
                    <a:cubicBezTo>
                      <a:pt x="0" y="15"/>
                      <a:pt x="15" y="0"/>
                      <a:pt x="34" y="0"/>
                    </a:cubicBezTo>
                    <a:cubicBezTo>
                      <a:pt x="52" y="0"/>
                      <a:pt x="67" y="15"/>
                      <a:pt x="67" y="34"/>
                    </a:cubicBezTo>
                    <a:close/>
                  </a:path>
                </a:pathLst>
              </a:custGeom>
              <a:solidFill>
                <a:schemeClr val="bg2"/>
              </a:solidFill>
              <a:ln w="254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EC6348A-BCFF-4C6F-938A-E23860184740}"/>
                  </a:ext>
                </a:extLst>
              </p:cNvPr>
              <p:cNvSpPr>
                <a:spLocks/>
              </p:cNvSpPr>
              <p:nvPr/>
            </p:nvSpPr>
            <p:spPr bwMode="auto">
              <a:xfrm>
                <a:off x="4323" y="2420"/>
                <a:ext cx="52" cy="52"/>
              </a:xfrm>
              <a:custGeom>
                <a:avLst/>
                <a:gdLst>
                  <a:gd name="T0" fmla="*/ 67 w 67"/>
                  <a:gd name="T1" fmla="*/ 34 h 67"/>
                  <a:gd name="T2" fmla="*/ 67 w 67"/>
                  <a:gd name="T3" fmla="*/ 34 h 67"/>
                  <a:gd name="T4" fmla="*/ 34 w 67"/>
                  <a:gd name="T5" fmla="*/ 67 h 67"/>
                  <a:gd name="T6" fmla="*/ 0 w 67"/>
                  <a:gd name="T7" fmla="*/ 34 h 67"/>
                  <a:gd name="T8" fmla="*/ 34 w 67"/>
                  <a:gd name="T9" fmla="*/ 0 h 67"/>
                  <a:gd name="T10" fmla="*/ 67 w 67"/>
                  <a:gd name="T11" fmla="*/ 34 h 67"/>
                  <a:gd name="T12" fmla="*/ 67 w 67"/>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67" h="67">
                    <a:moveTo>
                      <a:pt x="67" y="34"/>
                    </a:moveTo>
                    <a:lnTo>
                      <a:pt x="67" y="34"/>
                    </a:lnTo>
                    <a:cubicBezTo>
                      <a:pt x="67" y="52"/>
                      <a:pt x="52" y="67"/>
                      <a:pt x="34" y="67"/>
                    </a:cubicBezTo>
                    <a:cubicBezTo>
                      <a:pt x="15" y="67"/>
                      <a:pt x="0" y="52"/>
                      <a:pt x="0" y="34"/>
                    </a:cubicBezTo>
                    <a:cubicBezTo>
                      <a:pt x="0" y="15"/>
                      <a:pt x="15" y="0"/>
                      <a:pt x="34" y="0"/>
                    </a:cubicBezTo>
                    <a:cubicBezTo>
                      <a:pt x="52" y="0"/>
                      <a:pt x="67" y="15"/>
                      <a:pt x="67" y="34"/>
                    </a:cubicBezTo>
                    <a:lnTo>
                      <a:pt x="67" y="34"/>
                    </a:lnTo>
                    <a:close/>
                  </a:path>
                </a:pathLst>
              </a:custGeom>
              <a:noFill/>
              <a:ln w="254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 name="Group 24"/>
          <p:cNvGrpSpPr/>
          <p:nvPr/>
        </p:nvGrpSpPr>
        <p:grpSpPr>
          <a:xfrm>
            <a:off x="10781647" y="2868979"/>
            <a:ext cx="2993761" cy="2852576"/>
            <a:chOff x="10781647" y="2868979"/>
            <a:chExt cx="2993761" cy="2852576"/>
          </a:xfrm>
        </p:grpSpPr>
        <p:sp>
          <p:nvSpPr>
            <p:cNvPr id="58" name="TextBox 57">
              <a:extLst>
                <a:ext uri="{FF2B5EF4-FFF2-40B4-BE49-F238E27FC236}">
                  <a16:creationId xmlns:a16="http://schemas.microsoft.com/office/drawing/2014/main" id="{3932B9C2-54D8-4782-AFD8-B6A2215B1C81}"/>
                </a:ext>
              </a:extLst>
            </p:cNvPr>
            <p:cNvSpPr txBox="1"/>
            <p:nvPr/>
          </p:nvSpPr>
          <p:spPr>
            <a:xfrm>
              <a:off x="11409127" y="2868979"/>
              <a:ext cx="2366281" cy="2852576"/>
            </a:xfrm>
            <a:prstGeom prst="rect">
              <a:avLst/>
            </a:prstGeom>
            <a:noFill/>
          </p:spPr>
          <p:txBody>
            <a:bodyPr wrap="square" rtlCol="0">
              <a:spAutoFit/>
            </a:bodyPr>
            <a:lstStyle/>
            <a:p>
              <a:endPar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r>
                <a:rPr lang="en-US" sz="3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MSK</a:t>
              </a:r>
            </a:p>
            <a:p>
              <a:pPr>
                <a:spcBef>
                  <a:spcPts val="2880"/>
                </a:spcBef>
              </a:pPr>
              <a:r>
                <a:rPr lang="en-US" sz="2080" dirty="0">
                  <a:latin typeface="Amazon Ember" panose="020B0603020204020204" pitchFamily="34" charset="0"/>
                  <a:ea typeface="Amazon Ember" panose="020B0603020204020204" pitchFamily="34" charset="0"/>
                  <a:cs typeface="Amazon Ember" panose="020B0603020204020204" pitchFamily="34" charset="0"/>
                </a:rPr>
                <a:t>Get started for under $2.50/day for fully managed Apache Kafka</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647" y="3417435"/>
              <a:ext cx="549594" cy="538818"/>
            </a:xfrm>
            <a:prstGeom prst="rect">
              <a:avLst/>
            </a:prstGeom>
          </p:spPr>
        </p:pic>
      </p:grpSp>
    </p:spTree>
    <p:extLst>
      <p:ext uri="{BB962C8B-B14F-4D97-AF65-F5344CB8AC3E}">
        <p14:creationId xmlns:p14="http://schemas.microsoft.com/office/powerpoint/2010/main" val="340576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479D7A0-CC40-499C-B10F-F73311059A15}"/>
              </a:ext>
            </a:extLst>
          </p:cNvPr>
          <p:cNvGrpSpPr/>
          <p:nvPr/>
        </p:nvGrpSpPr>
        <p:grpSpPr>
          <a:xfrm>
            <a:off x="706123" y="3181121"/>
            <a:ext cx="13019706" cy="495838"/>
            <a:chOff x="441327" y="1988200"/>
            <a:chExt cx="8137316" cy="309899"/>
          </a:xfrm>
        </p:grpSpPr>
        <p:pic>
          <p:nvPicPr>
            <p:cNvPr id="131" name="Picture 130" descr="A picture containing drawing, light&#10;&#10;Description automatically generated">
              <a:extLst>
                <a:ext uri="{FF2B5EF4-FFF2-40B4-BE49-F238E27FC236}">
                  <a16:creationId xmlns:a16="http://schemas.microsoft.com/office/drawing/2014/main" id="{27FA5759-F49A-4D9B-9120-190693A3F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660" y="2028503"/>
              <a:ext cx="611026" cy="229292"/>
            </a:xfrm>
            <a:prstGeom prst="rect">
              <a:avLst/>
            </a:prstGeom>
          </p:spPr>
        </p:pic>
        <p:pic>
          <p:nvPicPr>
            <p:cNvPr id="132" name="Picture 131" descr="A picture containing drawing&#10;&#10;Description automatically generated">
              <a:extLst>
                <a:ext uri="{FF2B5EF4-FFF2-40B4-BE49-F238E27FC236}">
                  <a16:creationId xmlns:a16="http://schemas.microsoft.com/office/drawing/2014/main" id="{9283565A-FE87-4578-AE4D-FCBFC4B45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327" y="2082100"/>
              <a:ext cx="458270" cy="122099"/>
            </a:xfrm>
            <a:prstGeom prst="rect">
              <a:avLst/>
            </a:prstGeom>
          </p:spPr>
        </p:pic>
        <p:pic>
          <p:nvPicPr>
            <p:cNvPr id="133" name="Picture 132" descr="A picture containing clock, drawing&#10;&#10;Description automatically generated">
              <a:extLst>
                <a:ext uri="{FF2B5EF4-FFF2-40B4-BE49-F238E27FC236}">
                  <a16:creationId xmlns:a16="http://schemas.microsoft.com/office/drawing/2014/main" id="{61FF1198-8C5B-4FE9-9775-2AF15FFC54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749" y="2077718"/>
              <a:ext cx="458270" cy="130862"/>
            </a:xfrm>
            <a:prstGeom prst="rect">
              <a:avLst/>
            </a:prstGeom>
          </p:spPr>
        </p:pic>
        <p:pic>
          <p:nvPicPr>
            <p:cNvPr id="134" name="Picture 133" descr="A picture containing drawing&#10;&#10;Description automatically generated">
              <a:extLst>
                <a:ext uri="{FF2B5EF4-FFF2-40B4-BE49-F238E27FC236}">
                  <a16:creationId xmlns:a16="http://schemas.microsoft.com/office/drawing/2014/main" id="{ACA72AB5-4321-48D3-8FDC-1C8E155B31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6082" y="1990393"/>
              <a:ext cx="305513" cy="305513"/>
            </a:xfrm>
            <a:prstGeom prst="rect">
              <a:avLst/>
            </a:prstGeom>
          </p:spPr>
        </p:pic>
        <p:pic>
          <p:nvPicPr>
            <p:cNvPr id="135" name="Picture 134" descr="A picture containing drawing&#10;&#10;Description automatically generated">
              <a:extLst>
                <a:ext uri="{FF2B5EF4-FFF2-40B4-BE49-F238E27FC236}">
                  <a16:creationId xmlns:a16="http://schemas.microsoft.com/office/drawing/2014/main" id="{E1EA2A78-6289-42E6-9D0C-9DC716F7BE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0658" y="1988200"/>
              <a:ext cx="305513" cy="309899"/>
            </a:xfrm>
            <a:prstGeom prst="rect">
              <a:avLst/>
            </a:prstGeom>
          </p:spPr>
        </p:pic>
        <p:pic>
          <p:nvPicPr>
            <p:cNvPr id="136" name="Picture 135" descr="A picture containing drawing&#10;&#10;Description automatically generated">
              <a:extLst>
                <a:ext uri="{FF2B5EF4-FFF2-40B4-BE49-F238E27FC236}">
                  <a16:creationId xmlns:a16="http://schemas.microsoft.com/office/drawing/2014/main" id="{9BFEA4E8-7676-4781-9C74-8DDA3902C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5234" y="2039154"/>
              <a:ext cx="420180" cy="207990"/>
            </a:xfrm>
            <a:prstGeom prst="rect">
              <a:avLst/>
            </a:prstGeom>
          </p:spPr>
        </p:pic>
        <p:pic>
          <p:nvPicPr>
            <p:cNvPr id="137" name="Picture 136" descr="A close up of a sign&#10;&#10;Description automatically generated">
              <a:extLst>
                <a:ext uri="{FF2B5EF4-FFF2-40B4-BE49-F238E27FC236}">
                  <a16:creationId xmlns:a16="http://schemas.microsoft.com/office/drawing/2014/main" id="{B89B6CA9-BE4C-4A3D-946F-025567F974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4477" y="2083197"/>
              <a:ext cx="899287" cy="119904"/>
            </a:xfrm>
            <a:prstGeom prst="rect">
              <a:avLst/>
            </a:prstGeom>
          </p:spPr>
        </p:pic>
        <p:pic>
          <p:nvPicPr>
            <p:cNvPr id="154" name="Picture 153" descr="A close up of a sign&#10;&#10;Description automatically generated">
              <a:extLst>
                <a:ext uri="{FF2B5EF4-FFF2-40B4-BE49-F238E27FC236}">
                  <a16:creationId xmlns:a16="http://schemas.microsoft.com/office/drawing/2014/main" id="{4D0EBD7C-2E18-4068-ACA0-09B714749F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52827" y="2010088"/>
              <a:ext cx="443538" cy="266123"/>
            </a:xfrm>
            <a:prstGeom prst="rect">
              <a:avLst/>
            </a:prstGeom>
          </p:spPr>
        </p:pic>
        <p:pic>
          <p:nvPicPr>
            <p:cNvPr id="155" name="Picture 154" descr="A close up of a sign&#10;&#10;Description automatically generated">
              <a:extLst>
                <a:ext uri="{FF2B5EF4-FFF2-40B4-BE49-F238E27FC236}">
                  <a16:creationId xmlns:a16="http://schemas.microsoft.com/office/drawing/2014/main" id="{5FD16362-8CD9-4A38-8296-0AE6A52C91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75427" y="2039577"/>
              <a:ext cx="403216" cy="207144"/>
            </a:xfrm>
            <a:prstGeom prst="rect">
              <a:avLst/>
            </a:prstGeom>
          </p:spPr>
        </p:pic>
      </p:grpSp>
      <p:grpSp>
        <p:nvGrpSpPr>
          <p:cNvPr id="25" name="Group 24">
            <a:extLst>
              <a:ext uri="{FF2B5EF4-FFF2-40B4-BE49-F238E27FC236}">
                <a16:creationId xmlns:a16="http://schemas.microsoft.com/office/drawing/2014/main" id="{93AE2A4A-6263-4296-93CD-B3E0674532E6}"/>
              </a:ext>
            </a:extLst>
          </p:cNvPr>
          <p:cNvGrpSpPr/>
          <p:nvPr/>
        </p:nvGrpSpPr>
        <p:grpSpPr>
          <a:xfrm>
            <a:off x="706123" y="4902108"/>
            <a:ext cx="13019706" cy="519342"/>
            <a:chOff x="441327" y="3063817"/>
            <a:chExt cx="8137316" cy="324589"/>
          </a:xfrm>
        </p:grpSpPr>
        <p:pic>
          <p:nvPicPr>
            <p:cNvPr id="163" name="Picture 162" descr="A picture containing wheel, drawing&#10;&#10;Description automatically generated">
              <a:extLst>
                <a:ext uri="{FF2B5EF4-FFF2-40B4-BE49-F238E27FC236}">
                  <a16:creationId xmlns:a16="http://schemas.microsoft.com/office/drawing/2014/main" id="{3668EA19-7A61-4AAB-B882-77F161BD94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327" y="3185494"/>
              <a:ext cx="483859" cy="81234"/>
            </a:xfrm>
            <a:prstGeom prst="rect">
              <a:avLst/>
            </a:prstGeom>
          </p:spPr>
        </p:pic>
        <p:pic>
          <p:nvPicPr>
            <p:cNvPr id="165" name="Picture 164" descr="A picture containing drawing&#10;&#10;Description automatically generated">
              <a:extLst>
                <a:ext uri="{FF2B5EF4-FFF2-40B4-BE49-F238E27FC236}">
                  <a16:creationId xmlns:a16="http://schemas.microsoft.com/office/drawing/2014/main" id="{005E4A25-F417-4D20-8D9D-BD5AE90007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18592" y="3082746"/>
              <a:ext cx="645146" cy="286731"/>
            </a:xfrm>
            <a:prstGeom prst="rect">
              <a:avLst/>
            </a:prstGeom>
          </p:spPr>
        </p:pic>
        <p:pic>
          <p:nvPicPr>
            <p:cNvPr id="166" name="Picture 165" descr="A close up of a sign&#10;&#10;Description automatically generated">
              <a:extLst>
                <a:ext uri="{FF2B5EF4-FFF2-40B4-BE49-F238E27FC236}">
                  <a16:creationId xmlns:a16="http://schemas.microsoft.com/office/drawing/2014/main" id="{7FBEEE2D-D26E-4152-81C8-68AAACAAEF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57144" y="3142333"/>
              <a:ext cx="564502" cy="167556"/>
            </a:xfrm>
            <a:prstGeom prst="rect">
              <a:avLst/>
            </a:prstGeom>
          </p:spPr>
        </p:pic>
        <p:pic>
          <p:nvPicPr>
            <p:cNvPr id="167" name="Picture 166" descr="A black and red text&#10;&#10;Description automatically generated">
              <a:extLst>
                <a:ext uri="{FF2B5EF4-FFF2-40B4-BE49-F238E27FC236}">
                  <a16:creationId xmlns:a16="http://schemas.microsoft.com/office/drawing/2014/main" id="{A7643E48-BA1C-4161-BE42-A71F0974F2A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15052" y="3153690"/>
              <a:ext cx="483859" cy="144842"/>
            </a:xfrm>
            <a:prstGeom prst="rect">
              <a:avLst/>
            </a:prstGeom>
          </p:spPr>
        </p:pic>
        <p:pic>
          <p:nvPicPr>
            <p:cNvPr id="168" name="Picture 167" descr="A picture containing drawing&#10;&#10;Description automatically generated">
              <a:extLst>
                <a:ext uri="{FF2B5EF4-FFF2-40B4-BE49-F238E27FC236}">
                  <a16:creationId xmlns:a16="http://schemas.microsoft.com/office/drawing/2014/main" id="{236AD240-0B54-4AF0-AEE1-B93D4A6B172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92317" y="3164903"/>
              <a:ext cx="483859" cy="122416"/>
            </a:xfrm>
            <a:prstGeom prst="rect">
              <a:avLst/>
            </a:prstGeom>
          </p:spPr>
        </p:pic>
        <p:pic>
          <p:nvPicPr>
            <p:cNvPr id="169" name="Picture 168" descr="A picture containing clock&#10;&#10;Description automatically generated">
              <a:extLst>
                <a:ext uri="{FF2B5EF4-FFF2-40B4-BE49-F238E27FC236}">
                  <a16:creationId xmlns:a16="http://schemas.microsoft.com/office/drawing/2014/main" id="{6B889B2C-71F7-4F91-972F-001F70C558D0}"/>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45239" y="3172871"/>
              <a:ext cx="322573" cy="106481"/>
            </a:xfrm>
            <a:prstGeom prst="rect">
              <a:avLst/>
            </a:prstGeom>
          </p:spPr>
        </p:pic>
        <p:pic>
          <p:nvPicPr>
            <p:cNvPr id="170" name="Picture 169" descr="A picture containing drawing&#10;&#10;Description automatically generated">
              <a:extLst>
                <a:ext uri="{FF2B5EF4-FFF2-40B4-BE49-F238E27FC236}">
                  <a16:creationId xmlns:a16="http://schemas.microsoft.com/office/drawing/2014/main" id="{387B7A58-A237-4F4E-A1EB-53E566DC3C3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1218" y="3063817"/>
              <a:ext cx="282251" cy="324589"/>
            </a:xfrm>
            <a:prstGeom prst="rect">
              <a:avLst/>
            </a:prstGeom>
          </p:spPr>
        </p:pic>
        <p:pic>
          <p:nvPicPr>
            <p:cNvPr id="171" name="Picture 170" descr="A picture containing drawing, light&#10;&#10;Description automatically generated">
              <a:extLst>
                <a:ext uri="{FF2B5EF4-FFF2-40B4-BE49-F238E27FC236}">
                  <a16:creationId xmlns:a16="http://schemas.microsoft.com/office/drawing/2014/main" id="{942757E5-4D40-493A-A129-59D588EF921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36875" y="3152514"/>
              <a:ext cx="645146" cy="147194"/>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804F3F87-609F-4B7C-9F32-B9C8E2C8224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75427" y="3099386"/>
              <a:ext cx="403216" cy="253450"/>
            </a:xfrm>
            <a:prstGeom prst="rect">
              <a:avLst/>
            </a:prstGeom>
          </p:spPr>
        </p:pic>
        <p:pic>
          <p:nvPicPr>
            <p:cNvPr id="175" name="Picture 174" descr="A close up of a logo&#10;&#10;Description automatically generated">
              <a:extLst>
                <a:ext uri="{FF2B5EF4-FFF2-40B4-BE49-F238E27FC236}">
                  <a16:creationId xmlns:a16="http://schemas.microsoft.com/office/drawing/2014/main" id="{D1248A01-D0F1-4484-9893-CAA681D4B0D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69582" y="3125767"/>
              <a:ext cx="282251" cy="200688"/>
            </a:xfrm>
            <a:prstGeom prst="rect">
              <a:avLst/>
            </a:prstGeom>
          </p:spPr>
        </p:pic>
      </p:grpSp>
      <p:grpSp>
        <p:nvGrpSpPr>
          <p:cNvPr id="24" name="Group 23">
            <a:extLst>
              <a:ext uri="{FF2B5EF4-FFF2-40B4-BE49-F238E27FC236}">
                <a16:creationId xmlns:a16="http://schemas.microsoft.com/office/drawing/2014/main" id="{B4927912-5308-4B7A-9EA4-FDA7C514572A}"/>
              </a:ext>
            </a:extLst>
          </p:cNvPr>
          <p:cNvGrpSpPr/>
          <p:nvPr/>
        </p:nvGrpSpPr>
        <p:grpSpPr>
          <a:xfrm>
            <a:off x="704882" y="4090896"/>
            <a:ext cx="13020947" cy="409024"/>
            <a:chOff x="440551" y="2556810"/>
            <a:chExt cx="8138092" cy="255640"/>
          </a:xfrm>
        </p:grpSpPr>
        <p:pic>
          <p:nvPicPr>
            <p:cNvPr id="156" name="Picture 155" descr="A picture containing drawing&#10;&#10;Description automatically generated">
              <a:extLst>
                <a:ext uri="{FF2B5EF4-FFF2-40B4-BE49-F238E27FC236}">
                  <a16:creationId xmlns:a16="http://schemas.microsoft.com/office/drawing/2014/main" id="{DE263238-2BA9-4ADD-BD8B-AAE12364BD2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0551" y="2588231"/>
              <a:ext cx="1037457" cy="192797"/>
            </a:xfrm>
            <a:prstGeom prst="rect">
              <a:avLst/>
            </a:prstGeom>
          </p:spPr>
        </p:pic>
        <p:pic>
          <p:nvPicPr>
            <p:cNvPr id="157" name="Picture 156" descr="A picture containing drawing&#10;&#10;Description automatically generated">
              <a:extLst>
                <a:ext uri="{FF2B5EF4-FFF2-40B4-BE49-F238E27FC236}">
                  <a16:creationId xmlns:a16="http://schemas.microsoft.com/office/drawing/2014/main" id="{49D64DF3-CE1B-4D18-8D8E-EA051E8E1A6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01735" y="2556810"/>
              <a:ext cx="403216" cy="255639"/>
            </a:xfrm>
            <a:prstGeom prst="rect">
              <a:avLst/>
            </a:prstGeom>
          </p:spPr>
        </p:pic>
        <p:pic>
          <p:nvPicPr>
            <p:cNvPr id="158" name="Picture 157" descr="A picture containing drawing&#10;&#10;Description automatically generated">
              <a:extLst>
                <a:ext uri="{FF2B5EF4-FFF2-40B4-BE49-F238E27FC236}">
                  <a16:creationId xmlns:a16="http://schemas.microsoft.com/office/drawing/2014/main" id="{A2DFBCE0-6389-4CFE-A32E-50A802CCFE9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222507" y="2580830"/>
              <a:ext cx="483859" cy="207599"/>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B51A9F2D-D3D7-429C-9BF2-3DF3428931E4}"/>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l="12134" t="23248" r="6701" b="27925"/>
            <a:stretch/>
          </p:blipFill>
          <p:spPr>
            <a:xfrm>
              <a:off x="5130093" y="2597235"/>
              <a:ext cx="564502" cy="159505"/>
            </a:xfrm>
            <a:prstGeom prst="rect">
              <a:avLst/>
            </a:prstGeom>
          </p:spPr>
        </p:pic>
        <p:pic>
          <p:nvPicPr>
            <p:cNvPr id="160" name="Picture 159" descr="A picture containing graphics, room, sign, drawing&#10;&#10;Description automatically generated">
              <a:extLst>
                <a:ext uri="{FF2B5EF4-FFF2-40B4-BE49-F238E27FC236}">
                  <a16:creationId xmlns:a16="http://schemas.microsoft.com/office/drawing/2014/main" id="{DCC14146-93B3-41C5-841D-6B037B87F64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118322" y="2619965"/>
              <a:ext cx="645146" cy="129328"/>
            </a:xfrm>
            <a:prstGeom prst="rect">
              <a:avLst/>
            </a:prstGeom>
          </p:spPr>
        </p:pic>
        <p:pic>
          <p:nvPicPr>
            <p:cNvPr id="161" name="Picture 160" descr="A picture containing object, clock, drawing&#10;&#10;Description automatically generated">
              <a:extLst>
                <a:ext uri="{FF2B5EF4-FFF2-40B4-BE49-F238E27FC236}">
                  <a16:creationId xmlns:a16="http://schemas.microsoft.com/office/drawing/2014/main" id="{6FB9C519-4EC3-4C4D-B0D6-BFEA1DFF4DC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187195" y="2625843"/>
              <a:ext cx="645145" cy="117572"/>
            </a:xfrm>
            <a:prstGeom prst="rect">
              <a:avLst/>
            </a:prstGeom>
          </p:spPr>
        </p:pic>
        <p:pic>
          <p:nvPicPr>
            <p:cNvPr id="162" name="Picture 161" descr="A picture containing drawing&#10;&#10;Description automatically generated">
              <a:extLst>
                <a:ext uri="{FF2B5EF4-FFF2-40B4-BE49-F238E27FC236}">
                  <a16:creationId xmlns:a16="http://schemas.microsoft.com/office/drawing/2014/main" id="{F39F026A-3FA2-4B56-AD37-922665BF5A62}"/>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10377" b="10373"/>
            <a:stretch/>
          </p:blipFill>
          <p:spPr>
            <a:xfrm>
              <a:off x="8256070" y="2556810"/>
              <a:ext cx="322573" cy="255640"/>
            </a:xfrm>
            <a:prstGeom prst="rect">
              <a:avLst/>
            </a:prstGeom>
          </p:spPr>
        </p:pic>
        <p:pic>
          <p:nvPicPr>
            <p:cNvPr id="181" name="Picture 180">
              <a:extLst>
                <a:ext uri="{FF2B5EF4-FFF2-40B4-BE49-F238E27FC236}">
                  <a16:creationId xmlns:a16="http://schemas.microsoft.com/office/drawing/2014/main" id="{1B0D8586-21D8-48C5-A6EE-239CB5EE5F0A}"/>
                </a:ext>
              </a:extLst>
            </p:cNvPr>
            <p:cNvPicPr>
              <a:picLocks noChangeAspect="1"/>
            </p:cNvPicPr>
            <p:nvPr/>
          </p:nvPicPr>
          <p:blipFill>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28678" y="2624018"/>
              <a:ext cx="1070102" cy="121223"/>
            </a:xfrm>
            <a:prstGeom prst="rect">
              <a:avLst/>
            </a:prstGeom>
          </p:spPr>
        </p:pic>
      </p:grpSp>
      <p:grpSp>
        <p:nvGrpSpPr>
          <p:cNvPr id="22" name="Group 21">
            <a:extLst>
              <a:ext uri="{FF2B5EF4-FFF2-40B4-BE49-F238E27FC236}">
                <a16:creationId xmlns:a16="http://schemas.microsoft.com/office/drawing/2014/main" id="{20C9090C-96F7-4972-9A4E-CE4A2C8E83D2}"/>
              </a:ext>
            </a:extLst>
          </p:cNvPr>
          <p:cNvGrpSpPr/>
          <p:nvPr/>
        </p:nvGrpSpPr>
        <p:grpSpPr>
          <a:xfrm>
            <a:off x="706124" y="2265157"/>
            <a:ext cx="13019707" cy="595024"/>
            <a:chOff x="441327" y="1415723"/>
            <a:chExt cx="8137317" cy="371890"/>
          </a:xfrm>
        </p:grpSpPr>
        <p:pic>
          <p:nvPicPr>
            <p:cNvPr id="110" name="Picture 109">
              <a:extLst>
                <a:ext uri="{FF2B5EF4-FFF2-40B4-BE49-F238E27FC236}">
                  <a16:creationId xmlns:a16="http://schemas.microsoft.com/office/drawing/2014/main" id="{E70AC4A4-3B46-4ABC-BA4B-75C53F653C02}"/>
                </a:ext>
              </a:extLst>
            </p:cNvPr>
            <p:cNvPicPr>
              <a:picLocks noChangeAspect="1"/>
            </p:cNvPicPr>
            <p:nvPr/>
          </p:nvPicPr>
          <p:blipFill>
            <a:blip r:embed="rId33"/>
            <a:srcRect/>
            <a:stretch/>
          </p:blipFill>
          <p:spPr>
            <a:xfrm>
              <a:off x="441327" y="1511786"/>
              <a:ext cx="483859" cy="150571"/>
            </a:xfrm>
            <a:prstGeom prst="rect">
              <a:avLst/>
            </a:prstGeom>
          </p:spPr>
        </p:pic>
        <p:pic>
          <p:nvPicPr>
            <p:cNvPr id="125" name="Picture 124" descr="A picture containing object, clock&#10;&#10;Description automatically generated">
              <a:extLst>
                <a:ext uri="{FF2B5EF4-FFF2-40B4-BE49-F238E27FC236}">
                  <a16:creationId xmlns:a16="http://schemas.microsoft.com/office/drawing/2014/main" id="{996E03B4-E494-41BF-BEB7-9ED7B525F05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487440" y="1519493"/>
              <a:ext cx="403216" cy="164351"/>
            </a:xfrm>
            <a:prstGeom prst="rect">
              <a:avLst/>
            </a:prstGeom>
          </p:spPr>
        </p:pic>
        <p:pic>
          <p:nvPicPr>
            <p:cNvPr id="126" name="Picture 125" descr="A picture containing drawing, meter&#10;&#10;Description automatically generated">
              <a:extLst>
                <a:ext uri="{FF2B5EF4-FFF2-40B4-BE49-F238E27FC236}">
                  <a16:creationId xmlns:a16="http://schemas.microsoft.com/office/drawing/2014/main" id="{36AB894B-F059-4E4D-982A-F4E762E74DC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447994" y="1514574"/>
              <a:ext cx="483860" cy="174189"/>
            </a:xfrm>
            <a:prstGeom prst="rect">
              <a:avLst/>
            </a:prstGeom>
          </p:spPr>
        </p:pic>
        <p:pic>
          <p:nvPicPr>
            <p:cNvPr id="127" name="Picture 126" descr="A picture containing food, drawing&#10;&#10;Description automatically generated">
              <a:extLst>
                <a:ext uri="{FF2B5EF4-FFF2-40B4-BE49-F238E27FC236}">
                  <a16:creationId xmlns:a16="http://schemas.microsoft.com/office/drawing/2014/main" id="{27EEF8F7-82FC-48DE-B3FE-FD09757D4F9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489192" y="1498518"/>
              <a:ext cx="458270" cy="206301"/>
            </a:xfrm>
            <a:prstGeom prst="rect">
              <a:avLst/>
            </a:prstGeom>
          </p:spPr>
        </p:pic>
        <p:pic>
          <p:nvPicPr>
            <p:cNvPr id="128" name="Picture 127" descr="A picture containing drawing, light&#10;&#10;Description automatically generated">
              <a:extLst>
                <a:ext uri="{FF2B5EF4-FFF2-40B4-BE49-F238E27FC236}">
                  <a16:creationId xmlns:a16="http://schemas.microsoft.com/office/drawing/2014/main" id="{2699C31E-0E8E-4949-9464-8C93FEB0C83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504800" y="1521916"/>
              <a:ext cx="508450" cy="159505"/>
            </a:xfrm>
            <a:prstGeom prst="rect">
              <a:avLst/>
            </a:prstGeom>
          </p:spPr>
        </p:pic>
        <p:pic>
          <p:nvPicPr>
            <p:cNvPr id="130" name="Picture 129" descr="A picture containing food&#10;&#10;Description automatically generated">
              <a:extLst>
                <a:ext uri="{FF2B5EF4-FFF2-40B4-BE49-F238E27FC236}">
                  <a16:creationId xmlns:a16="http://schemas.microsoft.com/office/drawing/2014/main" id="{1E3858D1-BBF3-4953-B444-2EE952D64B08}"/>
                </a:ext>
              </a:extLst>
            </p:cNvPr>
            <p:cNvPicPr>
              <a:picLocks noChangeAspect="1"/>
            </p:cNvPicPr>
            <p:nvPr/>
          </p:nvPicPr>
          <p:blipFill rotWithShape="1">
            <a:blip r:embed="rId38" cstate="print">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val="0"/>
                </a:ext>
              </a:extLst>
            </a:blip>
            <a:srcRect t="35766" b="32959"/>
            <a:stretch/>
          </p:blipFill>
          <p:spPr>
            <a:xfrm>
              <a:off x="7531207" y="1526517"/>
              <a:ext cx="1047437" cy="150303"/>
            </a:xfrm>
            <a:prstGeom prst="rect">
              <a:avLst/>
            </a:prstGeom>
          </p:spPr>
        </p:pic>
        <p:pic>
          <p:nvPicPr>
            <p:cNvPr id="176" name="Picture 175">
              <a:extLst>
                <a:ext uri="{FF2B5EF4-FFF2-40B4-BE49-F238E27FC236}">
                  <a16:creationId xmlns:a16="http://schemas.microsoft.com/office/drawing/2014/main" id="{2574F190-1430-40BB-A219-EE1FFB124561}"/>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82524" y="1531846"/>
              <a:ext cx="447578" cy="139644"/>
            </a:xfrm>
            <a:prstGeom prst="rect">
              <a:avLst/>
            </a:prstGeom>
          </p:spPr>
        </p:pic>
        <p:pic>
          <p:nvPicPr>
            <p:cNvPr id="182" name="Picture 12" descr="Civitas Learning">
              <a:extLst>
                <a:ext uri="{FF2B5EF4-FFF2-40B4-BE49-F238E27FC236}">
                  <a16:creationId xmlns:a16="http://schemas.microsoft.com/office/drawing/2014/main" id="{0E6A32E0-2C45-47B1-94E3-63772F03E203}"/>
                </a:ext>
              </a:extLst>
            </p:cNvPr>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6570588" y="1415723"/>
              <a:ext cx="403284" cy="371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D565A58-A740-4CB5-9458-AB913C44E0A8}"/>
              </a:ext>
            </a:extLst>
          </p:cNvPr>
          <p:cNvGrpSpPr/>
          <p:nvPr/>
        </p:nvGrpSpPr>
        <p:grpSpPr>
          <a:xfrm>
            <a:off x="706123" y="6721787"/>
            <a:ext cx="13019706" cy="348782"/>
            <a:chOff x="441327" y="4201116"/>
            <a:chExt cx="8137316" cy="217989"/>
          </a:xfrm>
        </p:grpSpPr>
        <p:pic>
          <p:nvPicPr>
            <p:cNvPr id="146" name="Picture 145" descr="A picture containing clock, drawing, meter&#10;&#10;Description automatically generated">
              <a:extLst>
                <a:ext uri="{FF2B5EF4-FFF2-40B4-BE49-F238E27FC236}">
                  <a16:creationId xmlns:a16="http://schemas.microsoft.com/office/drawing/2014/main" id="{54B5DEEA-F7E6-49F0-B082-1E8597830105}"/>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41327" y="4247581"/>
              <a:ext cx="606472" cy="122988"/>
            </a:xfrm>
            <a:prstGeom prst="rect">
              <a:avLst/>
            </a:prstGeom>
          </p:spPr>
        </p:pic>
        <p:pic>
          <p:nvPicPr>
            <p:cNvPr id="147" name="Picture 146" descr="A picture containing flower, drawing&#10;&#10;Description automatically generated">
              <a:extLst>
                <a:ext uri="{FF2B5EF4-FFF2-40B4-BE49-F238E27FC236}">
                  <a16:creationId xmlns:a16="http://schemas.microsoft.com/office/drawing/2014/main" id="{9520C8FC-B37F-4CE3-A84D-7E565A65A35E}"/>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t="9719" b="9900"/>
            <a:stretch/>
          </p:blipFill>
          <p:spPr>
            <a:xfrm>
              <a:off x="2314251" y="4222741"/>
              <a:ext cx="645146" cy="17266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EECDD5E6-3005-418A-A9B1-2E754B0ABA35}"/>
                </a:ext>
              </a:extLst>
            </p:cNvPr>
            <p:cNvPicPr>
              <a:picLocks noChangeAspect="1"/>
            </p:cNvPicPr>
            <p:nvPr/>
          </p:nvPicPr>
          <p:blipFill rotWithShape="1">
            <a:blip r:embed="rId44" cstate="print">
              <a:extLst>
                <a:ext uri="{28A0092B-C50C-407E-A947-70E740481C1C}">
                  <a14:useLocalDpi xmlns:a14="http://schemas.microsoft.com/office/drawing/2010/main" val="0"/>
                </a:ext>
              </a:extLst>
            </a:blip>
            <a:srcRect l="8720" t="28036" r="8115" b="28305"/>
            <a:stretch/>
          </p:blipFill>
          <p:spPr>
            <a:xfrm>
              <a:off x="3391015" y="4258274"/>
              <a:ext cx="645145" cy="101603"/>
            </a:xfrm>
            <a:prstGeom prst="rect">
              <a:avLst/>
            </a:prstGeom>
          </p:spPr>
        </p:pic>
        <p:pic>
          <p:nvPicPr>
            <p:cNvPr id="149" name="Picture 148" descr="A picture containing drawing&#10;&#10;Description automatically generated">
              <a:extLst>
                <a:ext uri="{FF2B5EF4-FFF2-40B4-BE49-F238E27FC236}">
                  <a16:creationId xmlns:a16="http://schemas.microsoft.com/office/drawing/2014/main" id="{8285B206-7F99-44B3-A025-1DAE6E160805}"/>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467778" y="4252289"/>
              <a:ext cx="403216" cy="113572"/>
            </a:xfrm>
            <a:prstGeom prst="rect">
              <a:avLst/>
            </a:prstGeom>
          </p:spPr>
        </p:pic>
        <p:pic>
          <p:nvPicPr>
            <p:cNvPr id="150" name="Picture 149" descr="A picture containing drawing, clock&#10;&#10;Description automatically generated">
              <a:extLst>
                <a:ext uri="{FF2B5EF4-FFF2-40B4-BE49-F238E27FC236}">
                  <a16:creationId xmlns:a16="http://schemas.microsoft.com/office/drawing/2014/main" id="{3390CD91-6F01-4280-808A-AC29CA592950}"/>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t="3620"/>
            <a:stretch/>
          </p:blipFill>
          <p:spPr>
            <a:xfrm>
              <a:off x="5302612" y="4222741"/>
              <a:ext cx="564503" cy="172668"/>
            </a:xfrm>
            <a:prstGeom prst="rect">
              <a:avLst/>
            </a:prstGeom>
          </p:spPr>
        </p:pic>
        <p:pic>
          <p:nvPicPr>
            <p:cNvPr id="151" name="Picture 150" descr="A picture containing plate, drawing&#10;&#10;Description automatically generated">
              <a:extLst>
                <a:ext uri="{FF2B5EF4-FFF2-40B4-BE49-F238E27FC236}">
                  <a16:creationId xmlns:a16="http://schemas.microsoft.com/office/drawing/2014/main" id="{27FE7CB5-1A93-4E57-817C-41FD35D78D7A}"/>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298733" y="4212303"/>
              <a:ext cx="398288" cy="193544"/>
            </a:xfrm>
            <a:prstGeom prst="rect">
              <a:avLst/>
            </a:prstGeom>
          </p:spPr>
        </p:pic>
        <p:pic>
          <p:nvPicPr>
            <p:cNvPr id="152" name="Picture 151" descr="A close up of a sign&#10;&#10;Description automatically generated">
              <a:extLst>
                <a:ext uri="{FF2B5EF4-FFF2-40B4-BE49-F238E27FC236}">
                  <a16:creationId xmlns:a16="http://schemas.microsoft.com/office/drawing/2014/main" id="{5E87F3A8-24C9-481A-8DF1-325A1D5E51EB}"/>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128639" y="4228967"/>
              <a:ext cx="534530" cy="160216"/>
            </a:xfrm>
            <a:prstGeom prst="rect">
              <a:avLst/>
            </a:prstGeom>
          </p:spPr>
        </p:pic>
        <p:pic>
          <p:nvPicPr>
            <p:cNvPr id="153" name="Picture 152" descr="A picture containing drawing&#10;&#10;Description automatically generated">
              <a:extLst>
                <a:ext uri="{FF2B5EF4-FFF2-40B4-BE49-F238E27FC236}">
                  <a16:creationId xmlns:a16="http://schemas.microsoft.com/office/drawing/2014/main" id="{6155272D-EF61-4B2D-8D87-9414A1A3BF47}"/>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t="22961" b="22417"/>
            <a:stretch/>
          </p:blipFill>
          <p:spPr>
            <a:xfrm>
              <a:off x="8094784" y="4235659"/>
              <a:ext cx="483859" cy="146833"/>
            </a:xfrm>
            <a:prstGeom prst="rect">
              <a:avLst/>
            </a:prstGeom>
          </p:spPr>
        </p:pic>
        <p:pic>
          <p:nvPicPr>
            <p:cNvPr id="191" name="Picture 190">
              <a:extLst>
                <a:ext uri="{FF2B5EF4-FFF2-40B4-BE49-F238E27FC236}">
                  <a16:creationId xmlns:a16="http://schemas.microsoft.com/office/drawing/2014/main" id="{3AE9E08D-FB40-412D-9C44-0559B039C90C}"/>
                </a:ext>
              </a:extLst>
            </p:cNvPr>
            <p:cNvPicPr>
              <a:picLocks noChangeAspect="1"/>
            </p:cNvPicPr>
            <p:nvPr/>
          </p:nvPicPr>
          <p:blipFill>
            <a:blip r:embed="rId50" cstate="print">
              <a:extLst>
                <a:ext uri="{28A0092B-C50C-407E-A947-70E740481C1C}">
                  <a14:useLocalDpi xmlns:a14="http://schemas.microsoft.com/office/drawing/2010/main" val="0"/>
                </a:ext>
              </a:extLst>
            </a:blip>
            <a:srcRect/>
            <a:stretch/>
          </p:blipFill>
          <p:spPr>
            <a:xfrm>
              <a:off x="1459879" y="4201116"/>
              <a:ext cx="438482" cy="217989"/>
            </a:xfrm>
            <a:prstGeom prst="rect">
              <a:avLst/>
            </a:prstGeom>
          </p:spPr>
        </p:pic>
      </p:grpSp>
      <p:grpSp>
        <p:nvGrpSpPr>
          <p:cNvPr id="30" name="Group 29">
            <a:extLst>
              <a:ext uri="{FF2B5EF4-FFF2-40B4-BE49-F238E27FC236}">
                <a16:creationId xmlns:a16="http://schemas.microsoft.com/office/drawing/2014/main" id="{A06D751E-31A9-45C8-8FD8-53AF1FB7FFB1}"/>
              </a:ext>
            </a:extLst>
          </p:cNvPr>
          <p:cNvGrpSpPr/>
          <p:nvPr/>
        </p:nvGrpSpPr>
        <p:grpSpPr>
          <a:xfrm>
            <a:off x="702056" y="1517379"/>
            <a:ext cx="13023773" cy="357840"/>
            <a:chOff x="438785" y="948362"/>
            <a:chExt cx="8139858" cy="223650"/>
          </a:xfrm>
        </p:grpSpPr>
        <p:pic>
          <p:nvPicPr>
            <p:cNvPr id="92" name="Picture 91" descr="A picture containing meter, drawing&#10;&#10;Description automatically generated">
              <a:extLst>
                <a:ext uri="{FF2B5EF4-FFF2-40B4-BE49-F238E27FC236}">
                  <a16:creationId xmlns:a16="http://schemas.microsoft.com/office/drawing/2014/main" id="{3DD16DC9-BC65-40C0-87C4-B57C920B81DC}"/>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665556" y="948362"/>
              <a:ext cx="645145" cy="223650"/>
            </a:xfrm>
            <a:prstGeom prst="rect">
              <a:avLst/>
            </a:prstGeom>
          </p:spPr>
        </p:pic>
        <p:pic>
          <p:nvPicPr>
            <p:cNvPr id="93" name="Picture 92" descr="A picture containing drawing, clock&#10;&#10;Description automatically generated">
              <a:extLst>
                <a:ext uri="{FF2B5EF4-FFF2-40B4-BE49-F238E27FC236}">
                  <a16:creationId xmlns:a16="http://schemas.microsoft.com/office/drawing/2014/main" id="{E3736C2F-7A1A-42AA-AA27-0FC036964CD4}"/>
                </a:ext>
              </a:extLst>
            </p:cNvPr>
            <p:cNvPicPr>
              <a:picLocks noChangeAspect="1"/>
            </p:cNvPicPr>
            <p:nvPr/>
          </p:nvPicPr>
          <p:blipFill rotWithShape="1">
            <a:blip r:embed="rId52" cstate="print">
              <a:extLst>
                <a:ext uri="{28A0092B-C50C-407E-A947-70E740481C1C}">
                  <a14:useLocalDpi xmlns:a14="http://schemas.microsoft.com/office/drawing/2010/main" val="0"/>
                </a:ext>
              </a:extLst>
            </a:blip>
            <a:srcRect t="1" b="21004"/>
            <a:stretch/>
          </p:blipFill>
          <p:spPr>
            <a:xfrm>
              <a:off x="3848465" y="991280"/>
              <a:ext cx="322573" cy="137815"/>
            </a:xfrm>
            <a:prstGeom prst="rect">
              <a:avLst/>
            </a:prstGeom>
          </p:spPr>
        </p:pic>
        <p:pic>
          <p:nvPicPr>
            <p:cNvPr id="94" name="Picture 93" descr="A picture containing wheel, drawing&#10;&#10;Description automatically generated">
              <a:extLst>
                <a:ext uri="{FF2B5EF4-FFF2-40B4-BE49-F238E27FC236}">
                  <a16:creationId xmlns:a16="http://schemas.microsoft.com/office/drawing/2014/main" id="{B461DC69-7F01-4FCA-8448-68E510A25B1A}"/>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837653" y="1009602"/>
              <a:ext cx="483860" cy="101171"/>
            </a:xfrm>
            <a:prstGeom prst="rect">
              <a:avLst/>
            </a:prstGeom>
          </p:spPr>
        </p:pic>
        <p:pic>
          <p:nvPicPr>
            <p:cNvPr id="123" name="Picture 122" descr="A picture containing drawing&#10;&#10;Description automatically generated">
              <a:extLst>
                <a:ext uri="{FF2B5EF4-FFF2-40B4-BE49-F238E27FC236}">
                  <a16:creationId xmlns:a16="http://schemas.microsoft.com/office/drawing/2014/main" id="{920D07AB-7801-4DA1-BB47-91A7E210F6B2}"/>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743299" y="996078"/>
              <a:ext cx="483859" cy="128218"/>
            </a:xfrm>
            <a:prstGeom prst="rect">
              <a:avLst/>
            </a:prstGeom>
          </p:spPr>
        </p:pic>
        <p:pic>
          <p:nvPicPr>
            <p:cNvPr id="124" name="Picture 123" descr="A picture containing drawing&#10;&#10;Description automatically generated">
              <a:extLst>
                <a:ext uri="{FF2B5EF4-FFF2-40B4-BE49-F238E27FC236}">
                  <a16:creationId xmlns:a16="http://schemas.microsoft.com/office/drawing/2014/main" id="{6523B6BA-3727-4A9A-80DC-FE5D41E0A6D5}"/>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7754112" y="1008551"/>
              <a:ext cx="824531" cy="103272"/>
            </a:xfrm>
            <a:prstGeom prst="rect">
              <a:avLst/>
            </a:prstGeom>
          </p:spPr>
        </p:pic>
        <p:pic>
          <p:nvPicPr>
            <p:cNvPr id="177" name="Picture 176">
              <a:extLst>
                <a:ext uri="{FF2B5EF4-FFF2-40B4-BE49-F238E27FC236}">
                  <a16:creationId xmlns:a16="http://schemas.microsoft.com/office/drawing/2014/main" id="{FC04F1A1-5A24-46EA-A204-C94CF34E39FA}"/>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630753" y="990190"/>
              <a:ext cx="585594" cy="139994"/>
            </a:xfrm>
            <a:prstGeom prst="rect">
              <a:avLst/>
            </a:prstGeom>
          </p:spPr>
        </p:pic>
        <p:grpSp>
          <p:nvGrpSpPr>
            <p:cNvPr id="29" name="Group 28">
              <a:extLst>
                <a:ext uri="{FF2B5EF4-FFF2-40B4-BE49-F238E27FC236}">
                  <a16:creationId xmlns:a16="http://schemas.microsoft.com/office/drawing/2014/main" id="{4AA46F7D-7470-4614-818A-36D77BBE26F7}"/>
                </a:ext>
              </a:extLst>
            </p:cNvPr>
            <p:cNvGrpSpPr/>
            <p:nvPr/>
          </p:nvGrpSpPr>
          <p:grpSpPr>
            <a:xfrm>
              <a:off x="438785" y="989549"/>
              <a:ext cx="699819" cy="141276"/>
              <a:chOff x="438785" y="992476"/>
              <a:chExt cx="699819" cy="141276"/>
            </a:xfrm>
          </p:grpSpPr>
          <p:pic>
            <p:nvPicPr>
              <p:cNvPr id="195" name="Picture 8" descr="Related image">
                <a:extLst>
                  <a:ext uri="{FF2B5EF4-FFF2-40B4-BE49-F238E27FC236}">
                    <a16:creationId xmlns:a16="http://schemas.microsoft.com/office/drawing/2014/main" id="{8E67E848-B90C-4169-B53F-260F3E9043DD}"/>
                  </a:ext>
                </a:extLst>
              </p:cNvPr>
              <p:cNvPicPr>
                <a:picLocks noChangeAspect="1" noChangeArrowheads="1"/>
              </p:cNvPicPr>
              <p:nvPr/>
            </p:nvPicPr>
            <p:blipFill rotWithShape="1">
              <a:blip r:embed="rId57" cstate="hqprint">
                <a:extLst>
                  <a:ext uri="{28A0092B-C50C-407E-A947-70E740481C1C}">
                    <a14:useLocalDpi xmlns:a14="http://schemas.microsoft.com/office/drawing/2010/main"/>
                  </a:ext>
                </a:extLst>
              </a:blip>
              <a:srcRect t="-1" r="67438" b="-1"/>
              <a:stretch/>
            </p:blipFill>
            <p:spPr bwMode="auto">
              <a:xfrm>
                <a:off x="438785" y="992477"/>
                <a:ext cx="227869" cy="132268"/>
              </a:xfrm>
              <a:prstGeom prst="rect">
                <a:avLst/>
              </a:prstGeom>
              <a:extLst>
                <a:ext uri="{909E8E84-426E-40DD-AFC4-6F175D3DCCD1}">
                  <a14:hiddenFill xmlns:a14="http://schemas.microsoft.com/office/drawing/2010/main">
                    <a:solidFill>
                      <a:srgbClr val="FFFFFF"/>
                    </a:solidFill>
                  </a14:hiddenFill>
                </a:ext>
              </a:extLst>
            </p:spPr>
          </p:pic>
          <p:pic>
            <p:nvPicPr>
              <p:cNvPr id="196" name="Picture 8" descr="Related image">
                <a:extLst>
                  <a:ext uri="{FF2B5EF4-FFF2-40B4-BE49-F238E27FC236}">
                    <a16:creationId xmlns:a16="http://schemas.microsoft.com/office/drawing/2014/main" id="{036009B0-C11B-4BBF-900D-5C721A1B0BC7}"/>
                  </a:ext>
                </a:extLst>
              </p:cNvPr>
              <p:cNvPicPr>
                <a:picLocks noChangeAspect="1" noChangeArrowheads="1"/>
              </p:cNvPicPr>
              <p:nvPr/>
            </p:nvPicPr>
            <p:blipFill rotWithShape="1">
              <a:blip r:embed="rId58" cstate="hqprint">
                <a:extLst>
                  <a:ext uri="{BEBA8EAE-BF5A-486C-A8C5-ECC9F3942E4B}">
                    <a14:imgProps xmlns:a14="http://schemas.microsoft.com/office/drawing/2010/main">
                      <a14:imgLayer r:embed="rId59">
                        <a14:imgEffect>
                          <a14:brightnessContrast bright="100000"/>
                        </a14:imgEffect>
                      </a14:imgLayer>
                    </a14:imgProps>
                  </a:ext>
                  <a:ext uri="{28A0092B-C50C-407E-A947-70E740481C1C}">
                    <a14:useLocalDpi xmlns:a14="http://schemas.microsoft.com/office/drawing/2010/main"/>
                  </a:ext>
                </a:extLst>
              </a:blip>
              <a:srcRect l="32561" t="-1" b="-6810"/>
              <a:stretch/>
            </p:blipFill>
            <p:spPr bwMode="auto">
              <a:xfrm>
                <a:off x="666654" y="992476"/>
                <a:ext cx="471950" cy="141276"/>
              </a:xfrm>
              <a:prstGeom prst="rect">
                <a:avLst/>
              </a:prstGeom>
              <a:extLst>
                <a:ext uri="{909E8E84-426E-40DD-AFC4-6F175D3DCCD1}">
                  <a14:hiddenFill xmlns:a14="http://schemas.microsoft.com/office/drawing/2010/main">
                    <a:solidFill>
                      <a:srgbClr val="FFFFFF"/>
                    </a:solidFill>
                  </a14:hiddenFill>
                </a:ext>
              </a:extLst>
            </p:spPr>
          </p:pic>
        </p:grpSp>
        <p:pic>
          <p:nvPicPr>
            <p:cNvPr id="197" name="Picture 196">
              <a:extLst>
                <a:ext uri="{FF2B5EF4-FFF2-40B4-BE49-F238E27FC236}">
                  <a16:creationId xmlns:a16="http://schemas.microsoft.com/office/drawing/2014/main" id="{FB318304-BC58-4416-ABA1-81279A36351B}"/>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4697990" y="995941"/>
              <a:ext cx="405811" cy="128493"/>
            </a:xfrm>
            <a:prstGeom prst="rect">
              <a:avLst/>
            </a:prstGeom>
          </p:spPr>
        </p:pic>
      </p:grpSp>
      <p:grpSp>
        <p:nvGrpSpPr>
          <p:cNvPr id="33" name="Group 32">
            <a:extLst>
              <a:ext uri="{FF2B5EF4-FFF2-40B4-BE49-F238E27FC236}">
                <a16:creationId xmlns:a16="http://schemas.microsoft.com/office/drawing/2014/main" id="{9DB9CF6A-A80D-4DDE-BB9C-E8F55C51D899}"/>
              </a:ext>
            </a:extLst>
          </p:cNvPr>
          <p:cNvGrpSpPr/>
          <p:nvPr/>
        </p:nvGrpSpPr>
        <p:grpSpPr>
          <a:xfrm>
            <a:off x="706124" y="5863799"/>
            <a:ext cx="13019707" cy="343342"/>
            <a:chOff x="441327" y="3664874"/>
            <a:chExt cx="8137317" cy="214589"/>
          </a:xfrm>
        </p:grpSpPr>
        <p:pic>
          <p:nvPicPr>
            <p:cNvPr id="138" name="Picture 137">
              <a:extLst>
                <a:ext uri="{FF2B5EF4-FFF2-40B4-BE49-F238E27FC236}">
                  <a16:creationId xmlns:a16="http://schemas.microsoft.com/office/drawing/2014/main" id="{DFDDCB21-17A1-48BC-943E-ADE7B7FE64C7}"/>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640024" y="3730372"/>
              <a:ext cx="645146" cy="74440"/>
            </a:xfrm>
            <a:prstGeom prst="rect">
              <a:avLst/>
            </a:prstGeom>
          </p:spPr>
        </p:pic>
        <p:pic>
          <p:nvPicPr>
            <p:cNvPr id="139" name="Picture 138" descr="A picture containing drawing, light&#10;&#10;Description automatically generated">
              <a:extLst>
                <a:ext uri="{FF2B5EF4-FFF2-40B4-BE49-F238E27FC236}">
                  <a16:creationId xmlns:a16="http://schemas.microsoft.com/office/drawing/2014/main" id="{2B6AA384-C0D8-4064-9338-39263505A4D4}"/>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094784" y="3689271"/>
              <a:ext cx="483860" cy="156642"/>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1D8CA382-45F6-4D49-BEA2-2E1D4427F963}"/>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3670116" y="3711142"/>
              <a:ext cx="403216" cy="112901"/>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3F2A79C2-9A40-4CDE-A165-17C908BEF74E}"/>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458278" y="3702422"/>
              <a:ext cx="483860" cy="130341"/>
            </a:xfrm>
            <a:prstGeom prst="rect">
              <a:avLst/>
            </a:prstGeom>
          </p:spPr>
        </p:pic>
        <p:pic>
          <p:nvPicPr>
            <p:cNvPr id="142" name="Picture 141">
              <a:extLst>
                <a:ext uri="{FF2B5EF4-FFF2-40B4-BE49-F238E27FC236}">
                  <a16:creationId xmlns:a16="http://schemas.microsoft.com/office/drawing/2014/main" id="{9357573E-73ED-46C2-B72B-21924BE7B864}"/>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5327084" y="3729710"/>
              <a:ext cx="645146" cy="75764"/>
            </a:xfrm>
            <a:prstGeom prst="rect">
              <a:avLst/>
            </a:prstGeom>
          </p:spPr>
        </p:pic>
        <p:pic>
          <p:nvPicPr>
            <p:cNvPr id="143" name="Picture 142" descr="A picture containing wheel, drawing&#10;&#10;Description automatically generated">
              <a:extLst>
                <a:ext uri="{FF2B5EF4-FFF2-40B4-BE49-F238E27FC236}">
                  <a16:creationId xmlns:a16="http://schemas.microsoft.com/office/drawing/2014/main" id="{5BBC461E-1C49-47A1-B0C5-5ECC8FD5BDA6}"/>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6357176" y="3702793"/>
              <a:ext cx="483859" cy="129598"/>
            </a:xfrm>
            <a:prstGeom prst="rect">
              <a:avLst/>
            </a:prstGeom>
          </p:spPr>
        </p:pic>
        <p:pic>
          <p:nvPicPr>
            <p:cNvPr id="144" name="Picture 143" descr="A picture containing drawing, wheel&#10;&#10;Description automatically generated">
              <a:extLst>
                <a:ext uri="{FF2B5EF4-FFF2-40B4-BE49-F238E27FC236}">
                  <a16:creationId xmlns:a16="http://schemas.microsoft.com/office/drawing/2014/main" id="{9F836DA2-7D22-4C0E-A253-02E9CB070B83}"/>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225981" y="3719981"/>
              <a:ext cx="483859" cy="95223"/>
            </a:xfrm>
            <a:prstGeom prst="rect">
              <a:avLst/>
            </a:prstGeom>
          </p:spPr>
        </p:pic>
        <p:pic>
          <p:nvPicPr>
            <p:cNvPr id="173" name="Picture 172" descr="A close up of a sign&#10;&#10;Description automatically generated">
              <a:extLst>
                <a:ext uri="{FF2B5EF4-FFF2-40B4-BE49-F238E27FC236}">
                  <a16:creationId xmlns:a16="http://schemas.microsoft.com/office/drawing/2014/main" id="{BDF5CF8F-14AA-45D0-9266-53EADFDCB505}"/>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441327" y="3686410"/>
              <a:ext cx="645145" cy="162365"/>
            </a:xfrm>
            <a:prstGeom prst="rect">
              <a:avLst/>
            </a:prstGeom>
          </p:spPr>
        </p:pic>
        <p:pic>
          <p:nvPicPr>
            <p:cNvPr id="198" name="Picture 44" descr="Image result for pitney bowes logo png">
              <a:extLst>
                <a:ext uri="{FF2B5EF4-FFF2-40B4-BE49-F238E27FC236}">
                  <a16:creationId xmlns:a16="http://schemas.microsoft.com/office/drawing/2014/main" id="{AC36635E-AB8F-4361-8A23-622C0B3B76C2}"/>
                </a:ext>
              </a:extLst>
            </p:cNvPr>
            <p:cNvPicPr>
              <a:picLocks noChangeAspect="1" noChangeArrowheads="1"/>
            </p:cNvPicPr>
            <p:nvPr/>
          </p:nvPicPr>
          <p:blipFill rotWithShape="1">
            <a:blip r:embed="rId69">
              <a:extLst>
                <a:ext uri="{BEBA8EAE-BF5A-486C-A8C5-ECC9F3942E4B}">
                  <a14:imgProps xmlns:a14="http://schemas.microsoft.com/office/drawing/2010/main">
                    <a14:imgLayer r:embed="rId7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471418" y="3664874"/>
              <a:ext cx="783660" cy="21458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itle 1">
            <a:extLst>
              <a:ext uri="{FF2B5EF4-FFF2-40B4-BE49-F238E27FC236}">
                <a16:creationId xmlns:a16="http://schemas.microsoft.com/office/drawing/2014/main" id="{05D87739-AF1D-F54F-A968-CEFE2D2D1100}"/>
              </a:ext>
            </a:extLst>
          </p:cNvPr>
          <p:cNvSpPr txBox="1">
            <a:spLocks/>
          </p:cNvSpPr>
          <p:nvPr/>
        </p:nvSpPr>
        <p:spPr>
          <a:xfrm>
            <a:off x="538863" y="296374"/>
            <a:ext cx="13514832"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More data lakes and analytics than anywhere else</a:t>
            </a:r>
            <a:br>
              <a:rPr lang="en-US" dirty="0"/>
            </a:br>
            <a:r>
              <a:rPr lang="en-US" sz="2560" dirty="0">
                <a:solidFill>
                  <a:schemeClr val="accent1"/>
                </a:solidFill>
              </a:rPr>
              <a:t>Tens of thousands of data lakes run on AWS across all industries</a:t>
            </a:r>
            <a:br>
              <a:rPr lang="en-US" sz="3200" dirty="0"/>
            </a:br>
            <a:endParaRPr lang="en-US" sz="3200" dirty="0"/>
          </a:p>
        </p:txBody>
      </p:sp>
    </p:spTree>
    <p:extLst>
      <p:ext uri="{BB962C8B-B14F-4D97-AF65-F5344CB8AC3E}">
        <p14:creationId xmlns:p14="http://schemas.microsoft.com/office/powerpoint/2010/main" val="196865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AWS analytics portfolio</a:t>
            </a:r>
            <a:endParaRPr lang="en-US" sz="3200" dirty="0"/>
          </a:p>
        </p:txBody>
      </p:sp>
      <p:grpSp>
        <p:nvGrpSpPr>
          <p:cNvPr id="3" name="Group 2">
            <a:extLst>
              <a:ext uri="{FF2B5EF4-FFF2-40B4-BE49-F238E27FC236}">
                <a16:creationId xmlns:a16="http://schemas.microsoft.com/office/drawing/2014/main" id="{113D1226-F3C2-4763-9E93-B272AEEB3771}"/>
              </a:ext>
            </a:extLst>
          </p:cNvPr>
          <p:cNvGrpSpPr/>
          <p:nvPr/>
        </p:nvGrpSpPr>
        <p:grpSpPr>
          <a:xfrm>
            <a:off x="548640" y="1795203"/>
            <a:ext cx="14200208" cy="5513500"/>
            <a:chOff x="548640" y="1795203"/>
            <a:chExt cx="14200208" cy="5513500"/>
          </a:xfrm>
        </p:grpSpPr>
        <p:sp>
          <p:nvSpPr>
            <p:cNvPr id="120" name="Rectangle 119">
              <a:extLst>
                <a:ext uri="{FF2B5EF4-FFF2-40B4-BE49-F238E27FC236}">
                  <a16:creationId xmlns:a16="http://schemas.microsoft.com/office/drawing/2014/main" id="{7F92AD39-4064-466F-BDB6-BA6716BDA4EB}"/>
                </a:ext>
              </a:extLst>
            </p:cNvPr>
            <p:cNvSpPr/>
            <p:nvPr/>
          </p:nvSpPr>
          <p:spPr>
            <a:xfrm>
              <a:off x="548640" y="6223941"/>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1" name="Rectangle 120">
              <a:extLst>
                <a:ext uri="{FF2B5EF4-FFF2-40B4-BE49-F238E27FC236}">
                  <a16:creationId xmlns:a16="http://schemas.microsoft.com/office/drawing/2014/main" id="{116B94C5-49E4-460E-86C9-BB81B2B64827}"/>
                </a:ext>
              </a:extLst>
            </p:cNvPr>
            <p:cNvSpPr/>
            <p:nvPr/>
          </p:nvSpPr>
          <p:spPr>
            <a:xfrm>
              <a:off x="548640" y="3425304"/>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2" name="Rectangle 121">
              <a:extLst>
                <a:ext uri="{FF2B5EF4-FFF2-40B4-BE49-F238E27FC236}">
                  <a16:creationId xmlns:a16="http://schemas.microsoft.com/office/drawing/2014/main" id="{6090ADA3-BB8F-4182-9B5A-42BB6E4A3697}"/>
                </a:ext>
              </a:extLst>
            </p:cNvPr>
            <p:cNvSpPr/>
            <p:nvPr/>
          </p:nvSpPr>
          <p:spPr>
            <a:xfrm>
              <a:off x="548640" y="4821584"/>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4" name="TextBox 123">
              <a:extLst>
                <a:ext uri="{FF2B5EF4-FFF2-40B4-BE49-F238E27FC236}">
                  <a16:creationId xmlns:a16="http://schemas.microsoft.com/office/drawing/2014/main" id="{AB9AF1B0-D539-499F-BFD4-AFFDFAB1D8C3}"/>
                </a:ext>
              </a:extLst>
            </p:cNvPr>
            <p:cNvSpPr txBox="1"/>
            <p:nvPr/>
          </p:nvSpPr>
          <p:spPr>
            <a:xfrm>
              <a:off x="6178003" y="5988277"/>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125" name="TextBox 124">
              <a:extLst>
                <a:ext uri="{FF2B5EF4-FFF2-40B4-BE49-F238E27FC236}">
                  <a16:creationId xmlns:a16="http://schemas.microsoft.com/office/drawing/2014/main" id="{8EFBB40E-E1B4-4EF9-8A5B-ED0B42DF8631}"/>
                </a:ext>
              </a:extLst>
            </p:cNvPr>
            <p:cNvSpPr txBox="1"/>
            <p:nvPr/>
          </p:nvSpPr>
          <p:spPr>
            <a:xfrm>
              <a:off x="6523434" y="3188472"/>
              <a:ext cx="1583533" cy="387798"/>
            </a:xfrm>
            <a:prstGeom prst="rect">
              <a:avLst/>
            </a:prstGeom>
            <a:solidFill>
              <a:schemeClr val="bg2"/>
            </a:solidFill>
          </p:spPr>
          <p:txBody>
            <a:bodyPr wrap="square" rtlCol="0">
              <a:spAutoFit/>
            </a:bodyPr>
            <a:lstStyle/>
            <a:p>
              <a:pPr algn="ctr">
                <a:defRPr/>
              </a:pPr>
              <a:r>
                <a:rPr lang="en-US" sz="1920" b="1" dirty="0">
                  <a:solidFill>
                    <a:schemeClr val="accent1"/>
                  </a:solidFill>
                  <a:latin typeface="Amazon Ember" panose="02000000000000000000" pitchFamily="2" charset="0"/>
                  <a:ea typeface="Amazon Ember" panose="02000000000000000000" pitchFamily="2" charset="0"/>
                </a:rPr>
                <a:t>Analytics</a:t>
              </a:r>
            </a:p>
          </p:txBody>
        </p:sp>
        <p:sp>
          <p:nvSpPr>
            <p:cNvPr id="126" name="TextBox 125">
              <a:extLst>
                <a:ext uri="{FF2B5EF4-FFF2-40B4-BE49-F238E27FC236}">
                  <a16:creationId xmlns:a16="http://schemas.microsoft.com/office/drawing/2014/main" id="{8973ECEC-4FE7-4118-A912-1BA74F6A7FF4}"/>
                </a:ext>
              </a:extLst>
            </p:cNvPr>
            <p:cNvSpPr txBox="1"/>
            <p:nvPr/>
          </p:nvSpPr>
          <p:spPr>
            <a:xfrm>
              <a:off x="4824933" y="4628023"/>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sp>
          <p:nvSpPr>
            <p:cNvPr id="127" name="Rectangle 126">
              <a:extLst>
                <a:ext uri="{FF2B5EF4-FFF2-40B4-BE49-F238E27FC236}">
                  <a16:creationId xmlns:a16="http://schemas.microsoft.com/office/drawing/2014/main" id="{9ACB741C-4217-408D-B29F-7A78A3AD2BF5}"/>
                </a:ext>
              </a:extLst>
            </p:cNvPr>
            <p:cNvSpPr/>
            <p:nvPr/>
          </p:nvSpPr>
          <p:spPr>
            <a:xfrm>
              <a:off x="548640" y="2024773"/>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128" name="TextBox 127">
              <a:extLst>
                <a:ext uri="{FF2B5EF4-FFF2-40B4-BE49-F238E27FC236}">
                  <a16:creationId xmlns:a16="http://schemas.microsoft.com/office/drawing/2014/main" id="{A2C85287-B739-405B-AF47-5D5B510A6ABF}"/>
                </a:ext>
              </a:extLst>
            </p:cNvPr>
            <p:cNvSpPr txBox="1"/>
            <p:nvPr/>
          </p:nvSpPr>
          <p:spPr>
            <a:xfrm>
              <a:off x="4071618" y="1795203"/>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131" name="TextBox 130">
              <a:extLst>
                <a:ext uri="{FF2B5EF4-FFF2-40B4-BE49-F238E27FC236}">
                  <a16:creationId xmlns:a16="http://schemas.microsoft.com/office/drawing/2014/main" id="{5CA902B0-8598-4772-960D-4598EC95F0A3}"/>
                </a:ext>
              </a:extLst>
            </p:cNvPr>
            <p:cNvSpPr txBox="1"/>
            <p:nvPr/>
          </p:nvSpPr>
          <p:spPr>
            <a:xfrm>
              <a:off x="12700592" y="2743519"/>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sp>
          <p:nvSpPr>
            <p:cNvPr id="134" name="TextBox 133">
              <a:extLst>
                <a:ext uri="{FF2B5EF4-FFF2-40B4-BE49-F238E27FC236}">
                  <a16:creationId xmlns:a16="http://schemas.microsoft.com/office/drawing/2014/main" id="{BA2872E9-EE25-4204-9247-7EDEDD7A4E34}"/>
                </a:ext>
              </a:extLst>
            </p:cNvPr>
            <p:cNvSpPr txBox="1"/>
            <p:nvPr/>
          </p:nvSpPr>
          <p:spPr>
            <a:xfrm>
              <a:off x="1262411" y="3783020"/>
              <a:ext cx="1191582"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Redshift</a:t>
              </a:r>
            </a:p>
          </p:txBody>
        </p:sp>
        <p:pic>
          <p:nvPicPr>
            <p:cNvPr id="135" name="Picture 134">
              <a:extLst>
                <a:ext uri="{FF2B5EF4-FFF2-40B4-BE49-F238E27FC236}">
                  <a16:creationId xmlns:a16="http://schemas.microsoft.com/office/drawing/2014/main" id="{FE49AB6D-F266-4EEE-87A6-D95C54CC54F4}"/>
                </a:ext>
              </a:extLst>
            </p:cNvPr>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944680" y="3779338"/>
              <a:ext cx="376694" cy="376694"/>
            </a:xfrm>
            <a:prstGeom prst="rect">
              <a:avLst/>
            </a:prstGeom>
          </p:spPr>
        </p:pic>
        <p:sp>
          <p:nvSpPr>
            <p:cNvPr id="136" name="TextBox 135">
              <a:extLst>
                <a:ext uri="{FF2B5EF4-FFF2-40B4-BE49-F238E27FC236}">
                  <a16:creationId xmlns:a16="http://schemas.microsoft.com/office/drawing/2014/main" id="{1F88BB05-4870-489E-AE69-BAD18D072EE1}"/>
                </a:ext>
              </a:extLst>
            </p:cNvPr>
            <p:cNvSpPr txBox="1"/>
            <p:nvPr/>
          </p:nvSpPr>
          <p:spPr>
            <a:xfrm>
              <a:off x="3376758" y="3672220"/>
              <a:ext cx="1359885"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EMR (Spark &amp; Hadoop)</a:t>
              </a:r>
            </a:p>
          </p:txBody>
        </p:sp>
        <p:pic>
          <p:nvPicPr>
            <p:cNvPr id="137" name="Picture 136">
              <a:extLst>
                <a:ext uri="{FF2B5EF4-FFF2-40B4-BE49-F238E27FC236}">
                  <a16:creationId xmlns:a16="http://schemas.microsoft.com/office/drawing/2014/main" id="{7A3D4B9D-E426-4859-88D0-0D9A1FBD7CDE}"/>
                </a:ext>
              </a:extLst>
            </p:cNvPr>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3007858" y="3778069"/>
              <a:ext cx="379234" cy="379234"/>
            </a:xfrm>
            <a:prstGeom prst="rect">
              <a:avLst/>
            </a:prstGeom>
          </p:spPr>
        </p:pic>
        <p:sp>
          <p:nvSpPr>
            <p:cNvPr id="138" name="TextBox 137">
              <a:extLst>
                <a:ext uri="{FF2B5EF4-FFF2-40B4-BE49-F238E27FC236}">
                  <a16:creationId xmlns:a16="http://schemas.microsoft.com/office/drawing/2014/main" id="{1F50F068-AC3A-4859-AC9D-0F8BD7E61A2B}"/>
                </a:ext>
              </a:extLst>
            </p:cNvPr>
            <p:cNvSpPr txBox="1"/>
            <p:nvPr/>
          </p:nvSpPr>
          <p:spPr>
            <a:xfrm>
              <a:off x="7811428" y="3783020"/>
              <a:ext cx="1083099"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Athena</a:t>
              </a:r>
            </a:p>
          </p:txBody>
        </p:sp>
        <p:pic>
          <p:nvPicPr>
            <p:cNvPr id="139" name="Picture 138">
              <a:extLst>
                <a:ext uri="{FF2B5EF4-FFF2-40B4-BE49-F238E27FC236}">
                  <a16:creationId xmlns:a16="http://schemas.microsoft.com/office/drawing/2014/main" id="{4919765B-0F82-4827-BE86-EDB7C0AEDBB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7463869" y="3778069"/>
              <a:ext cx="379234" cy="379234"/>
            </a:xfrm>
            <a:prstGeom prst="rect">
              <a:avLst/>
            </a:prstGeom>
          </p:spPr>
        </p:pic>
        <p:grpSp>
          <p:nvGrpSpPr>
            <p:cNvPr id="140" name="Group 139">
              <a:extLst>
                <a:ext uri="{FF2B5EF4-FFF2-40B4-BE49-F238E27FC236}">
                  <a16:creationId xmlns:a16="http://schemas.microsoft.com/office/drawing/2014/main" id="{55978450-29A3-4567-AEF8-D7706C9FFBE8}"/>
                </a:ext>
              </a:extLst>
            </p:cNvPr>
            <p:cNvGrpSpPr/>
            <p:nvPr/>
          </p:nvGrpSpPr>
          <p:grpSpPr>
            <a:xfrm>
              <a:off x="9522280" y="3672217"/>
              <a:ext cx="1843238" cy="535531"/>
              <a:chOff x="5901375" y="2642536"/>
              <a:chExt cx="1152024" cy="334707"/>
            </a:xfrm>
          </p:grpSpPr>
          <p:sp>
            <p:nvSpPr>
              <p:cNvPr id="141" name="TextBox 140">
                <a:extLst>
                  <a:ext uri="{FF2B5EF4-FFF2-40B4-BE49-F238E27FC236}">
                    <a16:creationId xmlns:a16="http://schemas.microsoft.com/office/drawing/2014/main" id="{01D54E1B-4AF9-488F-916F-CAA4BBF3A9E4}"/>
                  </a:ext>
                </a:extLst>
              </p:cNvPr>
              <p:cNvSpPr txBox="1"/>
              <p:nvPr/>
            </p:nvSpPr>
            <p:spPr>
              <a:xfrm>
                <a:off x="6142962" y="2642536"/>
                <a:ext cx="910437"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Elasticsearch Service</a:t>
                </a:r>
              </a:p>
            </p:txBody>
          </p:sp>
          <p:pic>
            <p:nvPicPr>
              <p:cNvPr id="142" name="Picture 141">
                <a:extLst>
                  <a:ext uri="{FF2B5EF4-FFF2-40B4-BE49-F238E27FC236}">
                    <a16:creationId xmlns:a16="http://schemas.microsoft.com/office/drawing/2014/main" id="{E806BEF0-2D92-48EF-ADAD-C4815DDA6B9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901375" y="2671117"/>
                <a:ext cx="237021" cy="237021"/>
              </a:xfrm>
              <a:prstGeom prst="rect">
                <a:avLst/>
              </a:prstGeom>
            </p:spPr>
          </p:pic>
        </p:grpSp>
        <p:grpSp>
          <p:nvGrpSpPr>
            <p:cNvPr id="143" name="Group 142">
              <a:extLst>
                <a:ext uri="{FF2B5EF4-FFF2-40B4-BE49-F238E27FC236}">
                  <a16:creationId xmlns:a16="http://schemas.microsoft.com/office/drawing/2014/main" id="{2AE960E4-AE66-4D6E-A34E-B527F025279A}"/>
                </a:ext>
              </a:extLst>
            </p:cNvPr>
            <p:cNvGrpSpPr/>
            <p:nvPr/>
          </p:nvGrpSpPr>
          <p:grpSpPr>
            <a:xfrm>
              <a:off x="11993274" y="3672220"/>
              <a:ext cx="1792368" cy="535531"/>
              <a:chOff x="7527786" y="2642536"/>
              <a:chExt cx="1120230" cy="334707"/>
            </a:xfrm>
          </p:grpSpPr>
          <p:sp>
            <p:nvSpPr>
              <p:cNvPr id="144" name="TextBox 143">
                <a:extLst>
                  <a:ext uri="{FF2B5EF4-FFF2-40B4-BE49-F238E27FC236}">
                    <a16:creationId xmlns:a16="http://schemas.microsoft.com/office/drawing/2014/main" id="{55EC3B16-A8F2-4E99-AE62-14931881E284}"/>
                  </a:ext>
                </a:extLst>
              </p:cNvPr>
              <p:cNvSpPr txBox="1"/>
              <p:nvPr/>
            </p:nvSpPr>
            <p:spPr>
              <a:xfrm>
                <a:off x="7756933" y="2642536"/>
                <a:ext cx="891083" cy="334707"/>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Kinesis Data Analytics</a:t>
                </a:r>
              </a:p>
            </p:txBody>
          </p:sp>
          <p:pic>
            <p:nvPicPr>
              <p:cNvPr id="145" name="Picture 144">
                <a:extLst>
                  <a:ext uri="{FF2B5EF4-FFF2-40B4-BE49-F238E27FC236}">
                    <a16:creationId xmlns:a16="http://schemas.microsoft.com/office/drawing/2014/main" id="{81BAC5A3-54AD-4220-BC3E-DEECAD40BED4}"/>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527786" y="2671117"/>
                <a:ext cx="237021" cy="237021"/>
              </a:xfrm>
              <a:prstGeom prst="rect">
                <a:avLst/>
              </a:prstGeom>
            </p:spPr>
          </p:pic>
        </p:grpSp>
        <p:sp>
          <p:nvSpPr>
            <p:cNvPr id="146" name="TextBox 145">
              <a:extLst>
                <a:ext uri="{FF2B5EF4-FFF2-40B4-BE49-F238E27FC236}">
                  <a16:creationId xmlns:a16="http://schemas.microsoft.com/office/drawing/2014/main" id="{70CE9B89-B9EF-4F37-801B-0A6B5515E3EC}"/>
                </a:ext>
              </a:extLst>
            </p:cNvPr>
            <p:cNvSpPr txBox="1"/>
            <p:nvPr/>
          </p:nvSpPr>
          <p:spPr>
            <a:xfrm>
              <a:off x="5458822" y="3586156"/>
              <a:ext cx="1425733" cy="757130"/>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 (Spark &amp; Python)</a:t>
              </a:r>
            </a:p>
          </p:txBody>
        </p:sp>
        <p:pic>
          <p:nvPicPr>
            <p:cNvPr id="147" name="Picture 146">
              <a:extLst>
                <a:ext uri="{FF2B5EF4-FFF2-40B4-BE49-F238E27FC236}">
                  <a16:creationId xmlns:a16="http://schemas.microsoft.com/office/drawing/2014/main" id="{F87FB005-CB0D-47B4-9EAF-0DB194EFE808}"/>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167457" y="3778069"/>
              <a:ext cx="379234" cy="379234"/>
            </a:xfrm>
            <a:prstGeom prst="rect">
              <a:avLst/>
            </a:prstGeom>
          </p:spPr>
        </p:pic>
        <p:grpSp>
          <p:nvGrpSpPr>
            <p:cNvPr id="148" name="Group 147">
              <a:extLst>
                <a:ext uri="{FF2B5EF4-FFF2-40B4-BE49-F238E27FC236}">
                  <a16:creationId xmlns:a16="http://schemas.microsoft.com/office/drawing/2014/main" id="{5C234A5E-2B3E-4210-9253-E6C8BBFD9DB6}"/>
                </a:ext>
              </a:extLst>
            </p:cNvPr>
            <p:cNvGrpSpPr/>
            <p:nvPr/>
          </p:nvGrpSpPr>
          <p:grpSpPr>
            <a:xfrm>
              <a:off x="3252608" y="5182670"/>
              <a:ext cx="1709536" cy="379234"/>
              <a:chOff x="1994780" y="3579809"/>
              <a:chExt cx="1068460" cy="237021"/>
            </a:xfrm>
          </p:grpSpPr>
          <p:sp>
            <p:nvSpPr>
              <p:cNvPr id="149" name="TextBox 148">
                <a:extLst>
                  <a:ext uri="{FF2B5EF4-FFF2-40B4-BE49-F238E27FC236}">
                    <a16:creationId xmlns:a16="http://schemas.microsoft.com/office/drawing/2014/main" id="{EDA9E74B-1FD4-4A11-A16D-B40463352927}"/>
                  </a:ext>
                </a:extLst>
              </p:cNvPr>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150" name="Picture 149">
                <a:extLst>
                  <a:ext uri="{FF2B5EF4-FFF2-40B4-BE49-F238E27FC236}">
                    <a16:creationId xmlns:a16="http://schemas.microsoft.com/office/drawing/2014/main" id="{67374686-596E-4437-B885-7C0F3A83F620}"/>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151" name="Group 150">
              <a:extLst>
                <a:ext uri="{FF2B5EF4-FFF2-40B4-BE49-F238E27FC236}">
                  <a16:creationId xmlns:a16="http://schemas.microsoft.com/office/drawing/2014/main" id="{D5006DC6-9EAC-4F9E-9327-009839967C27}"/>
                </a:ext>
              </a:extLst>
            </p:cNvPr>
            <p:cNvGrpSpPr/>
            <p:nvPr/>
          </p:nvGrpSpPr>
          <p:grpSpPr>
            <a:xfrm>
              <a:off x="9663858" y="5182670"/>
              <a:ext cx="1508805" cy="379234"/>
              <a:chOff x="6001811" y="3579809"/>
              <a:chExt cx="943003" cy="237021"/>
            </a:xfrm>
          </p:grpSpPr>
          <p:sp>
            <p:nvSpPr>
              <p:cNvPr id="209" name="TextBox 208">
                <a:extLst>
                  <a:ext uri="{FF2B5EF4-FFF2-40B4-BE49-F238E27FC236}">
                    <a16:creationId xmlns:a16="http://schemas.microsoft.com/office/drawing/2014/main" id="{59BADEC1-B464-4A0D-9780-397792C3F458}"/>
                  </a:ext>
                </a:extLst>
              </p:cNvPr>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213" name="Picture 212">
                <a:extLst>
                  <a:ext uri="{FF2B5EF4-FFF2-40B4-BE49-F238E27FC236}">
                    <a16:creationId xmlns:a16="http://schemas.microsoft.com/office/drawing/2014/main" id="{F15474EB-3410-4F87-AF16-CE8160A34303}"/>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219" name="TextBox 218">
              <a:extLst>
                <a:ext uri="{FF2B5EF4-FFF2-40B4-BE49-F238E27FC236}">
                  <a16:creationId xmlns:a16="http://schemas.microsoft.com/office/drawing/2014/main" id="{BC2FF295-D1AC-4058-A81F-1B4F0504BE35}"/>
                </a:ext>
              </a:extLst>
            </p:cNvPr>
            <p:cNvSpPr txBox="1"/>
            <p:nvPr/>
          </p:nvSpPr>
          <p:spPr>
            <a:xfrm>
              <a:off x="6966120" y="5136931"/>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220" name="Group 219">
              <a:extLst>
                <a:ext uri="{FF2B5EF4-FFF2-40B4-BE49-F238E27FC236}">
                  <a16:creationId xmlns:a16="http://schemas.microsoft.com/office/drawing/2014/main" id="{751D8290-B6D5-4BA0-A955-19859B367116}"/>
                </a:ext>
              </a:extLst>
            </p:cNvPr>
            <p:cNvGrpSpPr/>
            <p:nvPr/>
          </p:nvGrpSpPr>
          <p:grpSpPr>
            <a:xfrm>
              <a:off x="2391995" y="2397199"/>
              <a:ext cx="1336563" cy="292601"/>
              <a:chOff x="446427" y="1566762"/>
              <a:chExt cx="842195" cy="184374"/>
            </a:xfrm>
          </p:grpSpPr>
          <p:sp>
            <p:nvSpPr>
              <p:cNvPr id="221" name="TextBox 220">
                <a:extLst>
                  <a:ext uri="{FF2B5EF4-FFF2-40B4-BE49-F238E27FC236}">
                    <a16:creationId xmlns:a16="http://schemas.microsoft.com/office/drawing/2014/main" id="{80533A6C-2BF6-46D6-9357-ED49EDD6AB50}"/>
                  </a:ext>
                </a:extLst>
              </p:cNvPr>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223" name="Picture 222">
                <a:extLst>
                  <a:ext uri="{FF2B5EF4-FFF2-40B4-BE49-F238E27FC236}">
                    <a16:creationId xmlns:a16="http://schemas.microsoft.com/office/drawing/2014/main" id="{3A6063FD-B80F-410E-BC93-3CCC9D73085D}"/>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224" name="Group 223">
              <a:extLst>
                <a:ext uri="{FF2B5EF4-FFF2-40B4-BE49-F238E27FC236}">
                  <a16:creationId xmlns:a16="http://schemas.microsoft.com/office/drawing/2014/main" id="{7AE59056-0E9B-4626-BB42-3C501AB726A6}"/>
                </a:ext>
              </a:extLst>
            </p:cNvPr>
            <p:cNvGrpSpPr/>
            <p:nvPr/>
          </p:nvGrpSpPr>
          <p:grpSpPr>
            <a:xfrm>
              <a:off x="5508105" y="2399244"/>
              <a:ext cx="1487921" cy="309170"/>
              <a:chOff x="1396311" y="1568045"/>
              <a:chExt cx="937569" cy="194814"/>
            </a:xfrm>
          </p:grpSpPr>
          <p:pic>
            <p:nvPicPr>
              <p:cNvPr id="225" name="Picture 224">
                <a:extLst>
                  <a:ext uri="{FF2B5EF4-FFF2-40B4-BE49-F238E27FC236}">
                    <a16:creationId xmlns:a16="http://schemas.microsoft.com/office/drawing/2014/main" id="{B9456578-22E6-4276-965C-2AF9DC572281}"/>
                  </a:ext>
                </a:extLst>
              </p:cNvPr>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226" name="TextBox 225">
                <a:extLst>
                  <a:ext uri="{FF2B5EF4-FFF2-40B4-BE49-F238E27FC236}">
                    <a16:creationId xmlns:a16="http://schemas.microsoft.com/office/drawing/2014/main" id="{C70F3F5A-FAC5-4884-A381-835ECAFE3E55}"/>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227" name="Group 226">
              <a:extLst>
                <a:ext uri="{FF2B5EF4-FFF2-40B4-BE49-F238E27FC236}">
                  <a16:creationId xmlns:a16="http://schemas.microsoft.com/office/drawing/2014/main" id="{1A197A94-C24C-4C32-8DC1-3208DE7253E0}"/>
                </a:ext>
              </a:extLst>
            </p:cNvPr>
            <p:cNvGrpSpPr/>
            <p:nvPr/>
          </p:nvGrpSpPr>
          <p:grpSpPr>
            <a:xfrm>
              <a:off x="7034733" y="2393009"/>
              <a:ext cx="322595" cy="321634"/>
              <a:chOff x="1599792" y="5089232"/>
              <a:chExt cx="476290" cy="474870"/>
            </a:xfrm>
            <a:solidFill>
              <a:schemeClr val="tx1"/>
            </a:solidFill>
          </p:grpSpPr>
          <p:sp>
            <p:nvSpPr>
              <p:cNvPr id="228" name="Freeform: Shape 227">
                <a:extLst>
                  <a:ext uri="{FF2B5EF4-FFF2-40B4-BE49-F238E27FC236}">
                    <a16:creationId xmlns:a16="http://schemas.microsoft.com/office/drawing/2014/main" id="{CFF4215B-A6ED-45B3-A7B8-80D87240958C}"/>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229" name="Freeform: Shape 228">
                <a:extLst>
                  <a:ext uri="{FF2B5EF4-FFF2-40B4-BE49-F238E27FC236}">
                    <a16:creationId xmlns:a16="http://schemas.microsoft.com/office/drawing/2014/main" id="{D02D76F8-B1F3-4F9B-9A6E-0B4029550292}"/>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230" name="Freeform: Shape 229">
                <a:extLst>
                  <a:ext uri="{FF2B5EF4-FFF2-40B4-BE49-F238E27FC236}">
                    <a16:creationId xmlns:a16="http://schemas.microsoft.com/office/drawing/2014/main" id="{5738ECB8-49F7-428B-B7AA-1A53B66FD691}"/>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231" name="Freeform: Shape 230">
                <a:extLst>
                  <a:ext uri="{FF2B5EF4-FFF2-40B4-BE49-F238E27FC236}">
                    <a16:creationId xmlns:a16="http://schemas.microsoft.com/office/drawing/2014/main" id="{51064B92-96CA-4A08-95E9-62F3129BBE2F}"/>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232" name="Freeform: Shape 231">
                <a:extLst>
                  <a:ext uri="{FF2B5EF4-FFF2-40B4-BE49-F238E27FC236}">
                    <a16:creationId xmlns:a16="http://schemas.microsoft.com/office/drawing/2014/main" id="{9DD19D25-E7D9-47E7-8C6F-004B2E768383}"/>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33" name="Freeform: Shape 232">
                <a:extLst>
                  <a:ext uri="{FF2B5EF4-FFF2-40B4-BE49-F238E27FC236}">
                    <a16:creationId xmlns:a16="http://schemas.microsoft.com/office/drawing/2014/main" id="{D808A35A-A22C-44EF-801E-A7E195830089}"/>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234" name="Freeform: Shape 233">
                <a:extLst>
                  <a:ext uri="{FF2B5EF4-FFF2-40B4-BE49-F238E27FC236}">
                    <a16:creationId xmlns:a16="http://schemas.microsoft.com/office/drawing/2014/main" id="{E1E75471-C80F-4EF1-89DE-D8E1C2D2B41B}"/>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235" name="Freeform: Shape 234">
                <a:extLst>
                  <a:ext uri="{FF2B5EF4-FFF2-40B4-BE49-F238E27FC236}">
                    <a16:creationId xmlns:a16="http://schemas.microsoft.com/office/drawing/2014/main" id="{EC43A04F-9A0B-46A3-9A44-107B4B26B545}"/>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236" name="Freeform: Shape 235">
                <a:extLst>
                  <a:ext uri="{FF2B5EF4-FFF2-40B4-BE49-F238E27FC236}">
                    <a16:creationId xmlns:a16="http://schemas.microsoft.com/office/drawing/2014/main" id="{FD26D5F7-DFE7-4E06-87B2-242C59FA20D6}"/>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237" name="Freeform: Shape 236">
                <a:extLst>
                  <a:ext uri="{FF2B5EF4-FFF2-40B4-BE49-F238E27FC236}">
                    <a16:creationId xmlns:a16="http://schemas.microsoft.com/office/drawing/2014/main" id="{63796CC5-E0AE-4AAF-87EB-778A3B1BB1EB}"/>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238" name="Freeform: Shape 237">
                <a:extLst>
                  <a:ext uri="{FF2B5EF4-FFF2-40B4-BE49-F238E27FC236}">
                    <a16:creationId xmlns:a16="http://schemas.microsoft.com/office/drawing/2014/main" id="{FB2292A9-5E7B-413F-AC9E-EF684ED903B4}"/>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239" name="Freeform: Shape 238">
                <a:extLst>
                  <a:ext uri="{FF2B5EF4-FFF2-40B4-BE49-F238E27FC236}">
                    <a16:creationId xmlns:a16="http://schemas.microsoft.com/office/drawing/2014/main" id="{A9DACFED-3E0F-4217-883C-9F66A6410905}"/>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240" name="Freeform: Shape 239">
                <a:extLst>
                  <a:ext uri="{FF2B5EF4-FFF2-40B4-BE49-F238E27FC236}">
                    <a16:creationId xmlns:a16="http://schemas.microsoft.com/office/drawing/2014/main" id="{DAF7FF88-53F2-4EF8-8468-A86125D974F5}"/>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241" name="Freeform: Shape 240">
                <a:extLst>
                  <a:ext uri="{FF2B5EF4-FFF2-40B4-BE49-F238E27FC236}">
                    <a16:creationId xmlns:a16="http://schemas.microsoft.com/office/drawing/2014/main" id="{5D57A491-165E-48C3-9979-F1FD12BEAE4C}"/>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242" name="Freeform: Shape 241">
                <a:extLst>
                  <a:ext uri="{FF2B5EF4-FFF2-40B4-BE49-F238E27FC236}">
                    <a16:creationId xmlns:a16="http://schemas.microsoft.com/office/drawing/2014/main" id="{A390BAEE-1227-404D-950D-67D4023C06CB}"/>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243" name="TextBox 242">
              <a:extLst>
                <a:ext uri="{FF2B5EF4-FFF2-40B4-BE49-F238E27FC236}">
                  <a16:creationId xmlns:a16="http://schemas.microsoft.com/office/drawing/2014/main" id="{68F14544-11C3-42A9-AAA2-5C4145985AAD}"/>
                </a:ext>
              </a:extLst>
            </p:cNvPr>
            <p:cNvSpPr txBox="1"/>
            <p:nvPr/>
          </p:nvSpPr>
          <p:spPr>
            <a:xfrm>
              <a:off x="7443806" y="2443926"/>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244" name="Group 243">
              <a:extLst>
                <a:ext uri="{FF2B5EF4-FFF2-40B4-BE49-F238E27FC236}">
                  <a16:creationId xmlns:a16="http://schemas.microsoft.com/office/drawing/2014/main" id="{2EC3E171-4CC5-49BF-B869-051B242400D9}"/>
                </a:ext>
              </a:extLst>
            </p:cNvPr>
            <p:cNvGrpSpPr/>
            <p:nvPr/>
          </p:nvGrpSpPr>
          <p:grpSpPr>
            <a:xfrm>
              <a:off x="8770293" y="2392538"/>
              <a:ext cx="703776" cy="322566"/>
              <a:chOff x="3435593" y="1563823"/>
              <a:chExt cx="443463" cy="203256"/>
            </a:xfrm>
          </p:grpSpPr>
          <p:grpSp>
            <p:nvGrpSpPr>
              <p:cNvPr id="245" name="Group 244">
                <a:extLst>
                  <a:ext uri="{FF2B5EF4-FFF2-40B4-BE49-F238E27FC236}">
                    <a16:creationId xmlns:a16="http://schemas.microsoft.com/office/drawing/2014/main" id="{72DE7E54-7BA9-4AC2-AAD2-12C806A75246}"/>
                  </a:ext>
                </a:extLst>
              </p:cNvPr>
              <p:cNvGrpSpPr/>
              <p:nvPr/>
            </p:nvGrpSpPr>
            <p:grpSpPr>
              <a:xfrm>
                <a:off x="3435593" y="1563823"/>
                <a:ext cx="203256" cy="203256"/>
                <a:chOff x="2595139" y="5080149"/>
                <a:chExt cx="476249" cy="476250"/>
              </a:xfrm>
              <a:solidFill>
                <a:srgbClr val="232F3E"/>
              </a:solidFill>
            </p:grpSpPr>
            <p:sp>
              <p:nvSpPr>
                <p:cNvPr id="247" name="Freeform: Shape 246">
                  <a:extLst>
                    <a:ext uri="{FF2B5EF4-FFF2-40B4-BE49-F238E27FC236}">
                      <a16:creationId xmlns:a16="http://schemas.microsoft.com/office/drawing/2014/main" id="{7100A501-3612-4DAA-AFED-0972CC083BCA}"/>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248" name="Freeform: Shape 247">
                  <a:extLst>
                    <a:ext uri="{FF2B5EF4-FFF2-40B4-BE49-F238E27FC236}">
                      <a16:creationId xmlns:a16="http://schemas.microsoft.com/office/drawing/2014/main" id="{D599857D-1AFB-4B38-BE62-9FC7DF07E17F}"/>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49" name="Freeform: Shape 248">
                  <a:extLst>
                    <a:ext uri="{FF2B5EF4-FFF2-40B4-BE49-F238E27FC236}">
                      <a16:creationId xmlns:a16="http://schemas.microsoft.com/office/drawing/2014/main" id="{786A7DAB-46B2-4886-8944-AF0F6FF82592}"/>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0" name="Freeform: Shape 249">
                  <a:extLst>
                    <a:ext uri="{FF2B5EF4-FFF2-40B4-BE49-F238E27FC236}">
                      <a16:creationId xmlns:a16="http://schemas.microsoft.com/office/drawing/2014/main" id="{0E9308E4-F278-4D2E-9014-30C1DA536D12}"/>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1" name="Freeform: Shape 250">
                  <a:extLst>
                    <a:ext uri="{FF2B5EF4-FFF2-40B4-BE49-F238E27FC236}">
                      <a16:creationId xmlns:a16="http://schemas.microsoft.com/office/drawing/2014/main" id="{C83693DB-9F94-4AAE-8E96-F9249FE5AD63}"/>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2" name="Freeform: Shape 251">
                  <a:extLst>
                    <a:ext uri="{FF2B5EF4-FFF2-40B4-BE49-F238E27FC236}">
                      <a16:creationId xmlns:a16="http://schemas.microsoft.com/office/drawing/2014/main" id="{2D1AFE96-EC4A-440A-BA26-D423DFEC58DD}"/>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3" name="Freeform: Shape 252">
                  <a:extLst>
                    <a:ext uri="{FF2B5EF4-FFF2-40B4-BE49-F238E27FC236}">
                      <a16:creationId xmlns:a16="http://schemas.microsoft.com/office/drawing/2014/main" id="{881A26BE-4063-41D5-BAA7-2AF62CCE33AF}"/>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54" name="Freeform: Shape 253">
                  <a:extLst>
                    <a:ext uri="{FF2B5EF4-FFF2-40B4-BE49-F238E27FC236}">
                      <a16:creationId xmlns:a16="http://schemas.microsoft.com/office/drawing/2014/main" id="{83AB3DE8-59B6-4F1E-9A92-24B756F7450F}"/>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255" name="Freeform: Shape 254">
                  <a:extLst>
                    <a:ext uri="{FF2B5EF4-FFF2-40B4-BE49-F238E27FC236}">
                      <a16:creationId xmlns:a16="http://schemas.microsoft.com/office/drawing/2014/main" id="{293E0349-0120-4742-ACE5-DBC9FB8FBBA4}"/>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246" name="TextBox 245">
                <a:extLst>
                  <a:ext uri="{FF2B5EF4-FFF2-40B4-BE49-F238E27FC236}">
                    <a16:creationId xmlns:a16="http://schemas.microsoft.com/office/drawing/2014/main" id="{BABAA118-16B8-4376-8905-0BF0272F1C20}"/>
                  </a:ext>
                </a:extLst>
              </p:cNvPr>
              <p:cNvSpPr txBox="1"/>
              <p:nvPr/>
            </p:nvSpPr>
            <p:spPr>
              <a:xfrm>
                <a:off x="3690198" y="1596202"/>
                <a:ext cx="188858"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256" name="Group 255">
              <a:extLst>
                <a:ext uri="{FF2B5EF4-FFF2-40B4-BE49-F238E27FC236}">
                  <a16:creationId xmlns:a16="http://schemas.microsoft.com/office/drawing/2014/main" id="{1025ACC7-A141-4C11-9432-5716CB4E4CA3}"/>
                </a:ext>
              </a:extLst>
            </p:cNvPr>
            <p:cNvGrpSpPr/>
            <p:nvPr/>
          </p:nvGrpSpPr>
          <p:grpSpPr>
            <a:xfrm>
              <a:off x="9679458" y="2392558"/>
              <a:ext cx="818325" cy="322531"/>
              <a:chOff x="4034926" y="1563834"/>
              <a:chExt cx="515643" cy="203234"/>
            </a:xfrm>
          </p:grpSpPr>
          <p:grpSp>
            <p:nvGrpSpPr>
              <p:cNvPr id="257" name="Group 256">
                <a:extLst>
                  <a:ext uri="{FF2B5EF4-FFF2-40B4-BE49-F238E27FC236}">
                    <a16:creationId xmlns:a16="http://schemas.microsoft.com/office/drawing/2014/main" id="{547D8C3B-569C-4E76-817F-429686794AFF}"/>
                  </a:ext>
                </a:extLst>
              </p:cNvPr>
              <p:cNvGrpSpPr/>
              <p:nvPr/>
            </p:nvGrpSpPr>
            <p:grpSpPr>
              <a:xfrm>
                <a:off x="4034926" y="1563834"/>
                <a:ext cx="200290" cy="203234"/>
                <a:chOff x="3590486" y="5089674"/>
                <a:chExt cx="469297" cy="476194"/>
              </a:xfrm>
              <a:solidFill>
                <a:srgbClr val="232F3E"/>
              </a:solidFill>
            </p:grpSpPr>
            <p:sp>
              <p:nvSpPr>
                <p:cNvPr id="259" name="Freeform: Shape 258">
                  <a:extLst>
                    <a:ext uri="{FF2B5EF4-FFF2-40B4-BE49-F238E27FC236}">
                      <a16:creationId xmlns:a16="http://schemas.microsoft.com/office/drawing/2014/main" id="{DD9FF691-7D47-4616-9CF1-54B168073C66}"/>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260" name="Freeform: Shape 259">
                  <a:extLst>
                    <a:ext uri="{FF2B5EF4-FFF2-40B4-BE49-F238E27FC236}">
                      <a16:creationId xmlns:a16="http://schemas.microsoft.com/office/drawing/2014/main" id="{3116E36C-467C-4540-B44E-8B5F56529235}"/>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261" name="Freeform: Shape 260">
                  <a:extLst>
                    <a:ext uri="{FF2B5EF4-FFF2-40B4-BE49-F238E27FC236}">
                      <a16:creationId xmlns:a16="http://schemas.microsoft.com/office/drawing/2014/main" id="{64E7C3F3-0143-440F-BE31-C70511B9BD20}"/>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262" name="Freeform: Shape 261">
                  <a:extLst>
                    <a:ext uri="{FF2B5EF4-FFF2-40B4-BE49-F238E27FC236}">
                      <a16:creationId xmlns:a16="http://schemas.microsoft.com/office/drawing/2014/main" id="{66CF2B51-44B9-4878-85F2-D88CECE684DA}"/>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263" name="Freeform: Shape 262">
                  <a:extLst>
                    <a:ext uri="{FF2B5EF4-FFF2-40B4-BE49-F238E27FC236}">
                      <a16:creationId xmlns:a16="http://schemas.microsoft.com/office/drawing/2014/main" id="{4820D43E-C99B-4858-B09C-B8AD5FC93E24}"/>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64" name="Freeform: Shape 263">
                  <a:extLst>
                    <a:ext uri="{FF2B5EF4-FFF2-40B4-BE49-F238E27FC236}">
                      <a16:creationId xmlns:a16="http://schemas.microsoft.com/office/drawing/2014/main" id="{ACC5AAEB-7B77-40CE-A0D6-94909AC7BC94}"/>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265" name="Freeform: Shape 264">
                  <a:extLst>
                    <a:ext uri="{FF2B5EF4-FFF2-40B4-BE49-F238E27FC236}">
                      <a16:creationId xmlns:a16="http://schemas.microsoft.com/office/drawing/2014/main" id="{908FF0EF-16ED-46CA-9BAA-C59FFDC0A40E}"/>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266" name="Freeform: Shape 265">
                  <a:extLst>
                    <a:ext uri="{FF2B5EF4-FFF2-40B4-BE49-F238E27FC236}">
                      <a16:creationId xmlns:a16="http://schemas.microsoft.com/office/drawing/2014/main" id="{DC7BAF96-E3BB-42FE-BED4-A03D34DE0E77}"/>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267" name="Freeform: Shape 266">
                  <a:extLst>
                    <a:ext uri="{FF2B5EF4-FFF2-40B4-BE49-F238E27FC236}">
                      <a16:creationId xmlns:a16="http://schemas.microsoft.com/office/drawing/2014/main" id="{1075DC74-18FF-4CCF-8CBA-549AF1204C69}"/>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268" name="Freeform: Shape 267">
                  <a:extLst>
                    <a:ext uri="{FF2B5EF4-FFF2-40B4-BE49-F238E27FC236}">
                      <a16:creationId xmlns:a16="http://schemas.microsoft.com/office/drawing/2014/main" id="{76FEB6B4-5C03-4763-8BFF-51FC1A974E94}"/>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269" name="Freeform: Shape 268">
                  <a:extLst>
                    <a:ext uri="{FF2B5EF4-FFF2-40B4-BE49-F238E27FC236}">
                      <a16:creationId xmlns:a16="http://schemas.microsoft.com/office/drawing/2014/main" id="{270E01A0-B053-4F3D-A925-6ABFC3F6A17F}"/>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270" name="Freeform: Shape 269">
                  <a:extLst>
                    <a:ext uri="{FF2B5EF4-FFF2-40B4-BE49-F238E27FC236}">
                      <a16:creationId xmlns:a16="http://schemas.microsoft.com/office/drawing/2014/main" id="{D0DA5667-8338-4D73-9B7B-DD0AB3A58F08}"/>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1" name="Freeform: Shape 270">
                  <a:extLst>
                    <a:ext uri="{FF2B5EF4-FFF2-40B4-BE49-F238E27FC236}">
                      <a16:creationId xmlns:a16="http://schemas.microsoft.com/office/drawing/2014/main" id="{15D0E4FA-C895-4449-AA86-9FEEEA95E853}"/>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2" name="Freeform: Shape 271">
                  <a:extLst>
                    <a:ext uri="{FF2B5EF4-FFF2-40B4-BE49-F238E27FC236}">
                      <a16:creationId xmlns:a16="http://schemas.microsoft.com/office/drawing/2014/main" id="{A70A491A-E7EC-4268-8E90-6AF227A8D576}"/>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273" name="Freeform: Shape 272">
                  <a:extLst>
                    <a:ext uri="{FF2B5EF4-FFF2-40B4-BE49-F238E27FC236}">
                      <a16:creationId xmlns:a16="http://schemas.microsoft.com/office/drawing/2014/main" id="{2319CFC7-7D8F-4E83-95E7-387B0B2FEF45}"/>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274" name="Freeform: Shape 273">
                  <a:extLst>
                    <a:ext uri="{FF2B5EF4-FFF2-40B4-BE49-F238E27FC236}">
                      <a16:creationId xmlns:a16="http://schemas.microsoft.com/office/drawing/2014/main" id="{9FF8E9F6-693D-4308-B7E7-FE5D838B78C6}"/>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258" name="TextBox 257">
                <a:extLst>
                  <a:ext uri="{FF2B5EF4-FFF2-40B4-BE49-F238E27FC236}">
                    <a16:creationId xmlns:a16="http://schemas.microsoft.com/office/drawing/2014/main" id="{BB3C203D-AA32-4DC5-B0FA-23C363192BFB}"/>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275" name="Group 274">
              <a:extLst>
                <a:ext uri="{FF2B5EF4-FFF2-40B4-BE49-F238E27FC236}">
                  <a16:creationId xmlns:a16="http://schemas.microsoft.com/office/drawing/2014/main" id="{F51BA901-FAA5-4B27-8CFF-D0604964607B}"/>
                </a:ext>
              </a:extLst>
            </p:cNvPr>
            <p:cNvGrpSpPr/>
            <p:nvPr/>
          </p:nvGrpSpPr>
          <p:grpSpPr>
            <a:xfrm>
              <a:off x="10703171" y="2394906"/>
              <a:ext cx="1451587" cy="317840"/>
              <a:chOff x="4678486" y="1565312"/>
              <a:chExt cx="914674" cy="200278"/>
            </a:xfrm>
          </p:grpSpPr>
          <p:grpSp>
            <p:nvGrpSpPr>
              <p:cNvPr id="276" name="Group 275">
                <a:extLst>
                  <a:ext uri="{FF2B5EF4-FFF2-40B4-BE49-F238E27FC236}">
                    <a16:creationId xmlns:a16="http://schemas.microsoft.com/office/drawing/2014/main" id="{8BED1E53-D5C2-442E-8900-6DB343598CE0}"/>
                  </a:ext>
                </a:extLst>
              </p:cNvPr>
              <p:cNvGrpSpPr/>
              <p:nvPr/>
            </p:nvGrpSpPr>
            <p:grpSpPr>
              <a:xfrm>
                <a:off x="4678486" y="1565312"/>
                <a:ext cx="202238" cy="200278"/>
                <a:chOff x="4585843" y="5079734"/>
                <a:chExt cx="473859" cy="469267"/>
              </a:xfrm>
              <a:solidFill>
                <a:srgbClr val="232F3E"/>
              </a:solidFill>
            </p:grpSpPr>
            <p:sp>
              <p:nvSpPr>
                <p:cNvPr id="278" name="Freeform: Shape 277">
                  <a:extLst>
                    <a:ext uri="{FF2B5EF4-FFF2-40B4-BE49-F238E27FC236}">
                      <a16:creationId xmlns:a16="http://schemas.microsoft.com/office/drawing/2014/main" id="{61012B1D-4B5B-4177-8654-0658BD91363F}"/>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279" name="Freeform: Shape 278">
                  <a:extLst>
                    <a:ext uri="{FF2B5EF4-FFF2-40B4-BE49-F238E27FC236}">
                      <a16:creationId xmlns:a16="http://schemas.microsoft.com/office/drawing/2014/main" id="{6D392609-E44C-46B9-98DE-DBE789268572}"/>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280" name="Freeform: Shape 279">
                  <a:extLst>
                    <a:ext uri="{FF2B5EF4-FFF2-40B4-BE49-F238E27FC236}">
                      <a16:creationId xmlns:a16="http://schemas.microsoft.com/office/drawing/2014/main" id="{482C2E0F-F7D3-417C-9C49-7FA8389261E3}"/>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281" name="Freeform: Shape 280">
                  <a:extLst>
                    <a:ext uri="{FF2B5EF4-FFF2-40B4-BE49-F238E27FC236}">
                      <a16:creationId xmlns:a16="http://schemas.microsoft.com/office/drawing/2014/main" id="{7C0D5095-D0DF-4A98-A44E-4967A426701F}"/>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282" name="Freeform: Shape 281">
                  <a:extLst>
                    <a:ext uri="{FF2B5EF4-FFF2-40B4-BE49-F238E27FC236}">
                      <a16:creationId xmlns:a16="http://schemas.microsoft.com/office/drawing/2014/main" id="{E10B2D2F-2C49-401F-A1D6-123556246569}"/>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3" name="Freeform: Shape 282">
                  <a:extLst>
                    <a:ext uri="{FF2B5EF4-FFF2-40B4-BE49-F238E27FC236}">
                      <a16:creationId xmlns:a16="http://schemas.microsoft.com/office/drawing/2014/main" id="{194C6265-26D1-47A4-9942-904E94FA4775}"/>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4" name="Freeform: Shape 283">
                  <a:extLst>
                    <a:ext uri="{FF2B5EF4-FFF2-40B4-BE49-F238E27FC236}">
                      <a16:creationId xmlns:a16="http://schemas.microsoft.com/office/drawing/2014/main" id="{2F2373BD-9FF5-4433-AA07-F4AD9E0020CB}"/>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285" name="Freeform: Shape 284">
                  <a:extLst>
                    <a:ext uri="{FF2B5EF4-FFF2-40B4-BE49-F238E27FC236}">
                      <a16:creationId xmlns:a16="http://schemas.microsoft.com/office/drawing/2014/main" id="{6D5C0230-5F21-4E7E-AF8F-05CA67366699}"/>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286" name="Freeform: Shape 285">
                  <a:extLst>
                    <a:ext uri="{FF2B5EF4-FFF2-40B4-BE49-F238E27FC236}">
                      <a16:creationId xmlns:a16="http://schemas.microsoft.com/office/drawing/2014/main" id="{08E24652-F0D9-4432-8978-1B24559B0B1D}"/>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287" name="Freeform: Shape 286">
                  <a:extLst>
                    <a:ext uri="{FF2B5EF4-FFF2-40B4-BE49-F238E27FC236}">
                      <a16:creationId xmlns:a16="http://schemas.microsoft.com/office/drawing/2014/main" id="{76658E42-5511-41A0-BF41-0B4CB86B06CE}"/>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288" name="Freeform: Shape 287">
                  <a:extLst>
                    <a:ext uri="{FF2B5EF4-FFF2-40B4-BE49-F238E27FC236}">
                      <a16:creationId xmlns:a16="http://schemas.microsoft.com/office/drawing/2014/main" id="{FF0326AC-EBCC-4EB9-BF8A-0CF800A62C8E}"/>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289" name="Freeform: Shape 288">
                  <a:extLst>
                    <a:ext uri="{FF2B5EF4-FFF2-40B4-BE49-F238E27FC236}">
                      <a16:creationId xmlns:a16="http://schemas.microsoft.com/office/drawing/2014/main" id="{87B9A87A-2E46-4F16-A0CA-122C388F932B}"/>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277" name="TextBox 276">
                <a:extLst>
                  <a:ext uri="{FF2B5EF4-FFF2-40B4-BE49-F238E27FC236}">
                    <a16:creationId xmlns:a16="http://schemas.microsoft.com/office/drawing/2014/main" id="{C8974631-2C09-4981-8FA8-855CF9B5869C}"/>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290" name="Group 289">
              <a:extLst>
                <a:ext uri="{FF2B5EF4-FFF2-40B4-BE49-F238E27FC236}">
                  <a16:creationId xmlns:a16="http://schemas.microsoft.com/office/drawing/2014/main" id="{1910DEA8-24C3-4B8F-B8FE-6CE925CCBCAD}"/>
                </a:ext>
              </a:extLst>
            </p:cNvPr>
            <p:cNvGrpSpPr/>
            <p:nvPr/>
          </p:nvGrpSpPr>
          <p:grpSpPr>
            <a:xfrm>
              <a:off x="12360147" y="2373345"/>
              <a:ext cx="1237594" cy="360960"/>
              <a:chOff x="5716713" y="1551727"/>
              <a:chExt cx="779832" cy="227448"/>
            </a:xfrm>
          </p:grpSpPr>
          <p:pic>
            <p:nvPicPr>
              <p:cNvPr id="291" name="Graphic 290">
                <a:extLst>
                  <a:ext uri="{FF2B5EF4-FFF2-40B4-BE49-F238E27FC236}">
                    <a16:creationId xmlns:a16="http://schemas.microsoft.com/office/drawing/2014/main" id="{8C46E216-138A-4556-B3AE-AEA7D46393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292" name="TextBox 291">
                <a:extLst>
                  <a:ext uri="{FF2B5EF4-FFF2-40B4-BE49-F238E27FC236}">
                    <a16:creationId xmlns:a16="http://schemas.microsoft.com/office/drawing/2014/main" id="{0F94622E-EC49-4EDA-BE96-4D933673D453}"/>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sp>
          <p:nvSpPr>
            <p:cNvPr id="293" name="TextBox 292">
              <a:extLst>
                <a:ext uri="{FF2B5EF4-FFF2-40B4-BE49-F238E27FC236}">
                  <a16:creationId xmlns:a16="http://schemas.microsoft.com/office/drawing/2014/main" id="{4995D960-7BE9-4FCE-87C2-93F39C007EE7}"/>
                </a:ext>
              </a:extLst>
            </p:cNvPr>
            <p:cNvSpPr txBox="1"/>
            <p:nvPr/>
          </p:nvSpPr>
          <p:spPr>
            <a:xfrm>
              <a:off x="646176" y="6613812"/>
              <a:ext cx="13228320"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Streams  |  Kinesis Data Firehose  | Managed Streaming for Apache Kafka</a:t>
              </a:r>
            </a:p>
          </p:txBody>
        </p:sp>
        <p:pic>
          <p:nvPicPr>
            <p:cNvPr id="294" name="Graphic 293">
              <a:extLst>
                <a:ext uri="{FF2B5EF4-FFF2-40B4-BE49-F238E27FC236}">
                  <a16:creationId xmlns:a16="http://schemas.microsoft.com/office/drawing/2014/main" id="{067073AB-C1A6-4E93-97DF-3CD3794CC71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2392649"/>
              <a:ext cx="341658" cy="341658"/>
            </a:xfrm>
            <a:prstGeom prst="rect">
              <a:avLst/>
            </a:prstGeom>
          </p:spPr>
        </p:pic>
        <p:sp>
          <p:nvSpPr>
            <p:cNvPr id="295" name="TextBox 294">
              <a:extLst>
                <a:ext uri="{FF2B5EF4-FFF2-40B4-BE49-F238E27FC236}">
                  <a16:creationId xmlns:a16="http://schemas.microsoft.com/office/drawing/2014/main" id="{E4C498CE-9124-4ACF-B6A4-EBC1541DCE03}"/>
                </a:ext>
              </a:extLst>
            </p:cNvPr>
            <p:cNvSpPr txBox="1"/>
            <p:nvPr/>
          </p:nvSpPr>
          <p:spPr>
            <a:xfrm>
              <a:off x="4433311" y="2447806"/>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296" name="Picture 295">
              <a:extLst>
                <a:ext uri="{FF2B5EF4-FFF2-40B4-BE49-F238E27FC236}">
                  <a16:creationId xmlns:a16="http://schemas.microsoft.com/office/drawing/2014/main" id="{8B8E685F-304B-4625-916E-4A46B14ADAE8}"/>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2352601"/>
              <a:ext cx="430106" cy="430106"/>
            </a:xfrm>
            <a:prstGeom prst="rect">
              <a:avLst/>
            </a:prstGeom>
          </p:spPr>
        </p:pic>
        <p:sp>
          <p:nvSpPr>
            <p:cNvPr id="297" name="TextBox 296">
              <a:extLst>
                <a:ext uri="{FF2B5EF4-FFF2-40B4-BE49-F238E27FC236}">
                  <a16:creationId xmlns:a16="http://schemas.microsoft.com/office/drawing/2014/main" id="{C05946E6-1C25-48CD-8D67-03535353AFC8}"/>
                </a:ext>
              </a:extLst>
            </p:cNvPr>
            <p:cNvSpPr txBox="1"/>
            <p:nvPr/>
          </p:nvSpPr>
          <p:spPr>
            <a:xfrm>
              <a:off x="1356876" y="2397206"/>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298" name="Rectangle 297">
              <a:extLst>
                <a:ext uri="{FF2B5EF4-FFF2-40B4-BE49-F238E27FC236}">
                  <a16:creationId xmlns:a16="http://schemas.microsoft.com/office/drawing/2014/main" id="{21369604-C024-4E69-9B8E-98A89BA94352}"/>
                </a:ext>
              </a:extLst>
            </p:cNvPr>
            <p:cNvSpPr/>
            <p:nvPr/>
          </p:nvSpPr>
          <p:spPr>
            <a:xfrm>
              <a:off x="760959" y="2188407"/>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nvGrpSpPr>
            <p:cNvPr id="299" name="Graphic 51">
              <a:extLst>
                <a:ext uri="{FF2B5EF4-FFF2-40B4-BE49-F238E27FC236}">
                  <a16:creationId xmlns:a16="http://schemas.microsoft.com/office/drawing/2014/main" id="{21F15840-75CE-41A1-A84D-83FFC6B3F7E2}"/>
                </a:ext>
              </a:extLst>
            </p:cNvPr>
            <p:cNvGrpSpPr/>
            <p:nvPr/>
          </p:nvGrpSpPr>
          <p:grpSpPr>
            <a:xfrm>
              <a:off x="6466818" y="5157125"/>
              <a:ext cx="421752" cy="463133"/>
              <a:chOff x="6368968" y="5158329"/>
              <a:chExt cx="421752" cy="463133"/>
            </a:xfrm>
            <a:solidFill>
              <a:schemeClr val="tx1"/>
            </a:solidFill>
          </p:grpSpPr>
          <p:sp>
            <p:nvSpPr>
              <p:cNvPr id="300" name="Freeform: Shape 299">
                <a:extLst>
                  <a:ext uri="{FF2B5EF4-FFF2-40B4-BE49-F238E27FC236}">
                    <a16:creationId xmlns:a16="http://schemas.microsoft.com/office/drawing/2014/main" id="{F48A7B4B-1E95-474C-9D1D-661382B30944}"/>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301" name="Freeform: Shape 300">
                <a:extLst>
                  <a:ext uri="{FF2B5EF4-FFF2-40B4-BE49-F238E27FC236}">
                    <a16:creationId xmlns:a16="http://schemas.microsoft.com/office/drawing/2014/main" id="{BEB00026-391C-4A6B-A1FE-25AFCC8B1A6F}"/>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302" name="Freeform: Shape 301">
                <a:extLst>
                  <a:ext uri="{FF2B5EF4-FFF2-40B4-BE49-F238E27FC236}">
                    <a16:creationId xmlns:a16="http://schemas.microsoft.com/office/drawing/2014/main" id="{53CE1B33-A289-4078-A7C0-957750B6CB0D}"/>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303" name="Freeform: Shape 302">
                <a:extLst>
                  <a:ext uri="{FF2B5EF4-FFF2-40B4-BE49-F238E27FC236}">
                    <a16:creationId xmlns:a16="http://schemas.microsoft.com/office/drawing/2014/main" id="{ED0D065A-B577-48A6-9CE7-032991E3D53A}"/>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304" name="Freeform: Shape 303">
                <a:extLst>
                  <a:ext uri="{FF2B5EF4-FFF2-40B4-BE49-F238E27FC236}">
                    <a16:creationId xmlns:a16="http://schemas.microsoft.com/office/drawing/2014/main" id="{C411B5AA-C552-48FD-A900-E4ECC1787377}"/>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5" name="Freeform: Shape 304">
                <a:extLst>
                  <a:ext uri="{FF2B5EF4-FFF2-40B4-BE49-F238E27FC236}">
                    <a16:creationId xmlns:a16="http://schemas.microsoft.com/office/drawing/2014/main" id="{C7435522-56BD-4EE7-BB0E-986551EDBFA4}"/>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6" name="Freeform: Shape 305">
                <a:extLst>
                  <a:ext uri="{FF2B5EF4-FFF2-40B4-BE49-F238E27FC236}">
                    <a16:creationId xmlns:a16="http://schemas.microsoft.com/office/drawing/2014/main" id="{E2A33089-BF9D-4805-9F3F-C3333E0A35B7}"/>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307" name="Freeform: Shape 306">
                <a:extLst>
                  <a:ext uri="{FF2B5EF4-FFF2-40B4-BE49-F238E27FC236}">
                    <a16:creationId xmlns:a16="http://schemas.microsoft.com/office/drawing/2014/main" id="{C49A1B81-4A1B-46FA-B475-B0595CB82C8E}"/>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308" name="Freeform: Shape 307">
                <a:extLst>
                  <a:ext uri="{FF2B5EF4-FFF2-40B4-BE49-F238E27FC236}">
                    <a16:creationId xmlns:a16="http://schemas.microsoft.com/office/drawing/2014/main" id="{61386CB9-1772-4BE9-8F80-0FEF9E75D017}"/>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309" name="Freeform: Shape 308">
                <a:extLst>
                  <a:ext uri="{FF2B5EF4-FFF2-40B4-BE49-F238E27FC236}">
                    <a16:creationId xmlns:a16="http://schemas.microsoft.com/office/drawing/2014/main" id="{3BF54DF1-EB63-4DAC-B96C-E937D24F56F4}"/>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grpSp>
    </p:spTree>
    <p:extLst>
      <p:ext uri="{BB962C8B-B14F-4D97-AF65-F5344CB8AC3E}">
        <p14:creationId xmlns:p14="http://schemas.microsoft.com/office/powerpoint/2010/main" val="184717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pPr>
              <a:tabLst>
                <a:tab pos="1280160" algn="l"/>
              </a:tabLst>
            </a:pPr>
            <a:r>
              <a:rPr lang="en-US" sz="1920" dirty="0">
                <a:latin typeface="Amazon Ember Regular"/>
                <a:ea typeface="Amazon Ember" panose="020B0603020204020204" pitchFamily="34" charset="0"/>
                <a:cs typeface="Amazon Ember" panose="020B0603020204020204" pitchFamily="34" charset="0"/>
              </a:rPr>
              <a:t>They needed a way to process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and analyze over 100 PB of data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(125M events/min) ingested from game clients and game servers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to understand and adapt to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player engagement.</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30"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Epic Games turned to AWS </a:t>
            </a:r>
            <a:br>
              <a:rPr lang="en-US" sz="1920" dirty="0">
                <a:latin typeface="Amazon Ember Regular"/>
              </a:rPr>
            </a:br>
            <a:r>
              <a:rPr lang="en-US" sz="1920" dirty="0">
                <a:latin typeface="Amazon Ember Regular"/>
              </a:rPr>
              <a:t>for an Amazon S3 data lake </a:t>
            </a:r>
            <a:br>
              <a:rPr lang="en-US" sz="1920" dirty="0">
                <a:latin typeface="Amazon Ember Regular"/>
              </a:rPr>
            </a:br>
            <a:r>
              <a:rPr lang="en-US" sz="1920" dirty="0">
                <a:latin typeface="Amazon Ember Regular"/>
              </a:rPr>
              <a:t>in combination with Amazon </a:t>
            </a:r>
            <a:br>
              <a:rPr lang="en-US" sz="1920" dirty="0">
                <a:latin typeface="Amazon Ember Regular"/>
              </a:rPr>
            </a:br>
            <a:r>
              <a:rPr lang="en-US" sz="1920" dirty="0">
                <a:latin typeface="Amazon Ember Regular"/>
              </a:rPr>
              <a:t>EMR, Amazon EC2, and </a:t>
            </a:r>
            <a:br>
              <a:rPr lang="en-US" sz="1920" dirty="0">
                <a:latin typeface="Amazon Ember Regular"/>
              </a:rPr>
            </a:br>
            <a:r>
              <a:rPr lang="en-US" sz="1920" dirty="0">
                <a:latin typeface="Amazon Ember Regular"/>
              </a:rPr>
              <a:t>Amazon Kinesis.</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 data provides a constant feedback loop for designers,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and an up to the minute analysis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of gamer satisfaction to drive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gamer engagement.</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Epic Games continually improves </a:t>
            </a:r>
            <a:br>
              <a:rPr lang="en-US" dirty="0"/>
            </a:br>
            <a:r>
              <a:rPr lang="en-US" dirty="0" err="1"/>
              <a:t>Fortnite</a:t>
            </a:r>
            <a:r>
              <a:rPr lang="en-US" dirty="0"/>
              <a:t> for 250+ million players globally</a:t>
            </a:r>
          </a:p>
        </p:txBody>
      </p:sp>
      <p:pic>
        <p:nvPicPr>
          <p:cNvPr id="6" name="Picture 5" descr="A picture containing plate, drawing&#10;&#10;Description automatically generated">
            <a:extLst>
              <a:ext uri="{FF2B5EF4-FFF2-40B4-BE49-F238E27FC236}">
                <a16:creationId xmlns:a16="http://schemas.microsoft.com/office/drawing/2014/main" id="{F396F276-B898-4B58-9F76-0813F516328B}"/>
              </a:ext>
            </a:extLst>
          </p:cNvPr>
          <p:cNvPicPr>
            <a:picLocks noChangeAspect="1"/>
          </p:cNvPicPr>
          <p:nvPr/>
        </p:nvPicPr>
        <p:blipFill>
          <a:blip r:embed="rId3"/>
          <a:stretch>
            <a:fillRect/>
          </a:stretch>
        </p:blipFill>
        <p:spPr>
          <a:xfrm>
            <a:off x="13203936" y="317501"/>
            <a:ext cx="877824" cy="1008994"/>
          </a:xfrm>
          <a:prstGeom prst="rect">
            <a:avLst/>
          </a:prstGeom>
        </p:spPr>
      </p:pic>
    </p:spTree>
    <p:extLst>
      <p:ext uri="{BB962C8B-B14F-4D97-AF65-F5344CB8AC3E}">
        <p14:creationId xmlns:p14="http://schemas.microsoft.com/office/powerpoint/2010/main" val="36620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1A15-B8C1-0147-B413-36A1FB9C8FB3}"/>
              </a:ext>
            </a:extLst>
          </p:cNvPr>
          <p:cNvSpPr>
            <a:spLocks noGrp="1"/>
          </p:cNvSpPr>
          <p:nvPr>
            <p:ph type="title"/>
          </p:nvPr>
        </p:nvSpPr>
        <p:spPr>
          <a:xfrm>
            <a:off x="548640" y="3154680"/>
            <a:ext cx="14615160" cy="1488168"/>
          </a:xfrm>
        </p:spPr>
        <p:txBody>
          <a:bodyPr/>
          <a:lstStyle/>
          <a:p>
            <a:r>
              <a:rPr lang="en-US" sz="8800" dirty="0">
                <a:solidFill>
                  <a:schemeClr val="tx1"/>
                </a:solidFill>
              </a:rPr>
              <a:t>Data movement services</a:t>
            </a:r>
          </a:p>
        </p:txBody>
      </p:sp>
      <p:sp>
        <p:nvSpPr>
          <p:cNvPr id="3" name="Rectangle 2">
            <a:extLst>
              <a:ext uri="{FF2B5EF4-FFF2-40B4-BE49-F238E27FC236}">
                <a16:creationId xmlns:a16="http://schemas.microsoft.com/office/drawing/2014/main" id="{053F03EE-4158-B442-A6C5-3D7F61B87D11}"/>
              </a:ext>
            </a:extLst>
          </p:cNvPr>
          <p:cNvSpPr/>
          <p:nvPr/>
        </p:nvSpPr>
        <p:spPr>
          <a:xfrm>
            <a:off x="561915" y="4874555"/>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4" name="TextBox 3">
            <a:extLst>
              <a:ext uri="{FF2B5EF4-FFF2-40B4-BE49-F238E27FC236}">
                <a16:creationId xmlns:a16="http://schemas.microsoft.com/office/drawing/2014/main" id="{F165DA51-28AC-F747-A89A-F34781E3578A}"/>
              </a:ext>
            </a:extLst>
          </p:cNvPr>
          <p:cNvSpPr txBox="1"/>
          <p:nvPr/>
        </p:nvSpPr>
        <p:spPr>
          <a:xfrm>
            <a:off x="2235712" y="5281979"/>
            <a:ext cx="10158976" cy="313932"/>
          </a:xfrm>
          <a:prstGeom prst="rect">
            <a:avLst/>
          </a:prstGeom>
          <a:noFill/>
        </p:spPr>
        <p:txBody>
          <a:bodyPr wrap="square" rtlCol="0">
            <a:spAutoFit/>
          </a:bodyPr>
          <a:lstStyle/>
          <a:p>
            <a:pPr algn="ctr">
              <a:defRPr/>
            </a:pPr>
            <a:r>
              <a:rPr lang="en-US" sz="1440" b="1" dirty="0">
                <a:latin typeface="Amazon Ember" panose="02000000000000000000" pitchFamily="2" charset="0"/>
                <a:ea typeface="Amazon Ember" panose="02000000000000000000" pitchFamily="2" charset="0"/>
              </a:rPr>
              <a:t>Migration &amp; Streaming Services</a:t>
            </a:r>
            <a:endParaRPr lang="en-US" sz="1280" b="1" dirty="0">
              <a:latin typeface="Amazon Ember" panose="02000000000000000000" pitchFamily="2" charset="0"/>
              <a:ea typeface="Amazon Ember" panose="02000000000000000000" pitchFamily="2" charset="0"/>
            </a:endParaRPr>
          </a:p>
        </p:txBody>
      </p:sp>
      <p:sp>
        <p:nvSpPr>
          <p:cNvPr id="5" name="TextBox 4">
            <a:extLst>
              <a:ext uri="{FF2B5EF4-FFF2-40B4-BE49-F238E27FC236}">
                <a16:creationId xmlns:a16="http://schemas.microsoft.com/office/drawing/2014/main" id="{E1455035-1292-0843-81C0-39301E34A67B}"/>
              </a:ext>
            </a:extLst>
          </p:cNvPr>
          <p:cNvSpPr txBox="1"/>
          <p:nvPr/>
        </p:nvSpPr>
        <p:spPr>
          <a:xfrm>
            <a:off x="6178003" y="4638891"/>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grpSp>
        <p:nvGrpSpPr>
          <p:cNvPr id="24" name="Group 23">
            <a:extLst>
              <a:ext uri="{FF2B5EF4-FFF2-40B4-BE49-F238E27FC236}">
                <a16:creationId xmlns:a16="http://schemas.microsoft.com/office/drawing/2014/main" id="{75FD71C8-A35E-40BD-80E0-396A78262C06}"/>
              </a:ext>
            </a:extLst>
          </p:cNvPr>
          <p:cNvGrpSpPr/>
          <p:nvPr/>
        </p:nvGrpSpPr>
        <p:grpSpPr>
          <a:xfrm>
            <a:off x="600101" y="1594744"/>
            <a:ext cx="2615538" cy="1724320"/>
            <a:chOff x="308388" y="619015"/>
            <a:chExt cx="2294315" cy="1512550"/>
          </a:xfrm>
        </p:grpSpPr>
        <p:sp>
          <p:nvSpPr>
            <p:cNvPr id="8" name="Freeform: Shape 7">
              <a:extLst>
                <a:ext uri="{FF2B5EF4-FFF2-40B4-BE49-F238E27FC236}">
                  <a16:creationId xmlns:a16="http://schemas.microsoft.com/office/drawing/2014/main" id="{7D6822D0-FEDC-4700-BF2D-C6B313556449}"/>
                </a:ext>
              </a:extLst>
            </p:cNvPr>
            <p:cNvSpPr/>
            <p:nvPr/>
          </p:nvSpPr>
          <p:spPr>
            <a:xfrm>
              <a:off x="1892307" y="1034401"/>
              <a:ext cx="605150" cy="447286"/>
            </a:xfrm>
            <a:custGeom>
              <a:avLst/>
              <a:gdLst>
                <a:gd name="connsiteX0" fmla="*/ 122904 w 125635"/>
                <a:gd name="connsiteY0" fmla="*/ 90130 h 92860"/>
                <a:gd name="connsiteX1" fmla="*/ 12290 w 125635"/>
                <a:gd name="connsiteY1" fmla="*/ 90130 h 92860"/>
                <a:gd name="connsiteX2" fmla="*/ 4097 w 125635"/>
                <a:gd name="connsiteY2" fmla="*/ 81936 h 92860"/>
                <a:gd name="connsiteX3" fmla="*/ 4097 w 125635"/>
                <a:gd name="connsiteY3" fmla="*/ 12290 h 92860"/>
                <a:gd name="connsiteX4" fmla="*/ 12290 w 125635"/>
                <a:gd name="connsiteY4" fmla="*/ 4097 h 92860"/>
                <a:gd name="connsiteX5" fmla="*/ 76747 w 125635"/>
                <a:gd name="connsiteY5" fmla="*/ 4097 h 92860"/>
                <a:gd name="connsiteX6" fmla="*/ 84121 w 125635"/>
                <a:gd name="connsiteY6" fmla="*/ 8740 h 92860"/>
                <a:gd name="connsiteX7" fmla="*/ 122904 w 125635"/>
                <a:gd name="connsiteY7" fmla="*/ 90130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635" h="92860">
                  <a:moveTo>
                    <a:pt x="122904" y="90130"/>
                  </a:moveTo>
                  <a:lnTo>
                    <a:pt x="12290" y="90130"/>
                  </a:lnTo>
                  <a:cubicBezTo>
                    <a:pt x="7647" y="90130"/>
                    <a:pt x="4097" y="86579"/>
                    <a:pt x="4097" y="81936"/>
                  </a:cubicBezTo>
                  <a:lnTo>
                    <a:pt x="4097" y="12290"/>
                  </a:lnTo>
                  <a:cubicBezTo>
                    <a:pt x="4097" y="7647"/>
                    <a:pt x="7647" y="4097"/>
                    <a:pt x="12290" y="4097"/>
                  </a:cubicBezTo>
                  <a:lnTo>
                    <a:pt x="76747" y="4097"/>
                  </a:lnTo>
                  <a:cubicBezTo>
                    <a:pt x="80024" y="4097"/>
                    <a:pt x="82756" y="6009"/>
                    <a:pt x="84121" y="8740"/>
                  </a:cubicBezTo>
                  <a:lnTo>
                    <a:pt x="122904" y="90130"/>
                  </a:lnTo>
                  <a:close/>
                </a:path>
              </a:pathLst>
            </a:custGeom>
            <a:noFill/>
            <a:ln w="19050" cap="flat">
              <a:solidFill>
                <a:schemeClr val="tx1"/>
              </a:solidFill>
              <a:prstDash val="solid"/>
              <a:round/>
            </a:ln>
          </p:spPr>
          <p:txBody>
            <a:bodyPr rtlCol="0" anchor="ctr"/>
            <a:lstStyle/>
            <a:p>
              <a:endParaRPr lang="en-US" sz="4608"/>
            </a:p>
          </p:txBody>
        </p:sp>
        <p:sp>
          <p:nvSpPr>
            <p:cNvPr id="9" name="Freeform: Shape 8">
              <a:extLst>
                <a:ext uri="{FF2B5EF4-FFF2-40B4-BE49-F238E27FC236}">
                  <a16:creationId xmlns:a16="http://schemas.microsoft.com/office/drawing/2014/main" id="{5A80A9B7-4DE9-4888-88AE-B313562A3E5E}"/>
                </a:ext>
              </a:extLst>
            </p:cNvPr>
            <p:cNvSpPr/>
            <p:nvPr/>
          </p:nvSpPr>
          <p:spPr>
            <a:xfrm>
              <a:off x="629380" y="1784260"/>
              <a:ext cx="197332" cy="171023"/>
            </a:xfrm>
            <a:custGeom>
              <a:avLst/>
              <a:gdLst>
                <a:gd name="connsiteX0" fmla="*/ 36871 w 40968"/>
                <a:gd name="connsiteY0" fmla="*/ 32774 h 35505"/>
                <a:gd name="connsiteX1" fmla="*/ 6828 w 40968"/>
                <a:gd name="connsiteY1" fmla="*/ 32774 h 35505"/>
                <a:gd name="connsiteX2" fmla="*/ 4097 w 40968"/>
                <a:gd name="connsiteY2" fmla="*/ 30043 h 35505"/>
                <a:gd name="connsiteX3" fmla="*/ 4097 w 40968"/>
                <a:gd name="connsiteY3" fmla="*/ 6828 h 35505"/>
                <a:gd name="connsiteX4" fmla="*/ 6828 w 40968"/>
                <a:gd name="connsiteY4" fmla="*/ 4097 h 35505"/>
                <a:gd name="connsiteX5" fmla="*/ 36871 w 40968"/>
                <a:gd name="connsiteY5" fmla="*/ 4097 h 35505"/>
                <a:gd name="connsiteX6" fmla="*/ 36871 w 40968"/>
                <a:gd name="connsiteY6" fmla="*/ 3277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68" h="35505">
                  <a:moveTo>
                    <a:pt x="36871" y="32774"/>
                  </a:moveTo>
                  <a:lnTo>
                    <a:pt x="6828" y="32774"/>
                  </a:lnTo>
                  <a:cubicBezTo>
                    <a:pt x="5189" y="32774"/>
                    <a:pt x="4097" y="31682"/>
                    <a:pt x="4097" y="30043"/>
                  </a:cubicBezTo>
                  <a:lnTo>
                    <a:pt x="4097" y="6828"/>
                  </a:lnTo>
                  <a:cubicBezTo>
                    <a:pt x="4097" y="5189"/>
                    <a:pt x="5189" y="4097"/>
                    <a:pt x="6828" y="4097"/>
                  </a:cubicBezTo>
                  <a:lnTo>
                    <a:pt x="36871" y="4097"/>
                  </a:lnTo>
                  <a:lnTo>
                    <a:pt x="36871" y="32774"/>
                  </a:lnTo>
                  <a:close/>
                </a:path>
              </a:pathLst>
            </a:custGeom>
            <a:noFill/>
            <a:ln w="19050" cap="flat">
              <a:solidFill>
                <a:schemeClr val="tx1"/>
              </a:solidFill>
              <a:prstDash val="solid"/>
              <a:round/>
            </a:ln>
          </p:spPr>
          <p:txBody>
            <a:bodyPr rtlCol="0" anchor="ctr"/>
            <a:lstStyle/>
            <a:p>
              <a:endParaRPr lang="en-US" sz="4608"/>
            </a:p>
          </p:txBody>
        </p:sp>
        <p:sp>
          <p:nvSpPr>
            <p:cNvPr id="10" name="Freeform: Shape 9">
              <a:extLst>
                <a:ext uri="{FF2B5EF4-FFF2-40B4-BE49-F238E27FC236}">
                  <a16:creationId xmlns:a16="http://schemas.microsoft.com/office/drawing/2014/main" id="{35BD0F69-9D22-48BB-AEE8-433C0EB273D4}"/>
                </a:ext>
              </a:extLst>
            </p:cNvPr>
            <p:cNvSpPr/>
            <p:nvPr/>
          </p:nvSpPr>
          <p:spPr>
            <a:xfrm>
              <a:off x="1074036" y="1750056"/>
              <a:ext cx="381509" cy="381509"/>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tx1"/>
              </a:solidFill>
              <a:prstDash val="solid"/>
              <a:round/>
            </a:ln>
          </p:spPr>
          <p:txBody>
            <a:bodyPr rtlCol="0" anchor="ctr"/>
            <a:lstStyle/>
            <a:p>
              <a:endParaRPr lang="en-US" sz="4608"/>
            </a:p>
          </p:txBody>
        </p:sp>
        <p:sp>
          <p:nvSpPr>
            <p:cNvPr id="11" name="Freeform: Shape 10">
              <a:extLst>
                <a:ext uri="{FF2B5EF4-FFF2-40B4-BE49-F238E27FC236}">
                  <a16:creationId xmlns:a16="http://schemas.microsoft.com/office/drawing/2014/main" id="{F4D039C2-80EA-462F-9461-47489F51FFA0}"/>
                </a:ext>
              </a:extLst>
            </p:cNvPr>
            <p:cNvSpPr/>
            <p:nvPr/>
          </p:nvSpPr>
          <p:spPr>
            <a:xfrm>
              <a:off x="2060695" y="1750056"/>
              <a:ext cx="381509" cy="381509"/>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chemeClr val="tx1"/>
              </a:solidFill>
              <a:prstDash val="solid"/>
              <a:round/>
            </a:ln>
          </p:spPr>
          <p:txBody>
            <a:bodyPr rtlCol="0" anchor="ctr"/>
            <a:lstStyle/>
            <a:p>
              <a:endParaRPr lang="en-US" sz="4608"/>
            </a:p>
          </p:txBody>
        </p:sp>
        <p:sp>
          <p:nvSpPr>
            <p:cNvPr id="12" name="Freeform: Shape 11">
              <a:extLst>
                <a:ext uri="{FF2B5EF4-FFF2-40B4-BE49-F238E27FC236}">
                  <a16:creationId xmlns:a16="http://schemas.microsoft.com/office/drawing/2014/main" id="{5B86FB24-377A-4DFA-96EE-1E1EC4AF6C8F}"/>
                </a:ext>
              </a:extLst>
            </p:cNvPr>
            <p:cNvSpPr/>
            <p:nvPr/>
          </p:nvSpPr>
          <p:spPr>
            <a:xfrm>
              <a:off x="432048" y="1448798"/>
              <a:ext cx="289423" cy="39468"/>
            </a:xfrm>
            <a:custGeom>
              <a:avLst/>
              <a:gdLst>
                <a:gd name="connsiteX0" fmla="*/ 56809 w 60086"/>
                <a:gd name="connsiteY0" fmla="*/ 4097 h 8193"/>
                <a:gd name="connsiteX1" fmla="*/ 4097 w 60086"/>
                <a:gd name="connsiteY1" fmla="*/ 4097 h 8193"/>
              </a:gdLst>
              <a:ahLst/>
              <a:cxnLst>
                <a:cxn ang="0">
                  <a:pos x="connsiteX0" y="connsiteY0"/>
                </a:cxn>
                <a:cxn ang="0">
                  <a:pos x="connsiteX1" y="connsiteY1"/>
                </a:cxn>
              </a:cxnLst>
              <a:rect l="l" t="t" r="r" b="b"/>
              <a:pathLst>
                <a:path w="60086" h="8193">
                  <a:moveTo>
                    <a:pt x="56809" y="4097"/>
                  </a:moveTo>
                  <a:lnTo>
                    <a:pt x="4097" y="4097"/>
                  </a:lnTo>
                </a:path>
              </a:pathLst>
            </a:custGeom>
            <a:ln w="19050" cap="flat">
              <a:solidFill>
                <a:schemeClr val="tx1"/>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EE402DB5-224C-4E33-95A6-03C3619FDDA9}"/>
                </a:ext>
              </a:extLst>
            </p:cNvPr>
            <p:cNvSpPr/>
            <p:nvPr/>
          </p:nvSpPr>
          <p:spPr>
            <a:xfrm>
              <a:off x="432048" y="1187004"/>
              <a:ext cx="144709" cy="39468"/>
            </a:xfrm>
            <a:custGeom>
              <a:avLst/>
              <a:gdLst>
                <a:gd name="connsiteX0" fmla="*/ 28131 w 30043"/>
                <a:gd name="connsiteY0" fmla="*/ 4097 h 8193"/>
                <a:gd name="connsiteX1" fmla="*/ 4097 w 30043"/>
                <a:gd name="connsiteY1" fmla="*/ 4097 h 8193"/>
              </a:gdLst>
              <a:ahLst/>
              <a:cxnLst>
                <a:cxn ang="0">
                  <a:pos x="connsiteX0" y="connsiteY0"/>
                </a:cxn>
                <a:cxn ang="0">
                  <a:pos x="connsiteX1" y="connsiteY1"/>
                </a:cxn>
              </a:cxnLst>
              <a:rect l="l" t="t" r="r" b="b"/>
              <a:pathLst>
                <a:path w="30043" h="8193">
                  <a:moveTo>
                    <a:pt x="28131" y="4097"/>
                  </a:moveTo>
                  <a:lnTo>
                    <a:pt x="4097" y="4097"/>
                  </a:lnTo>
                </a:path>
              </a:pathLst>
            </a:custGeom>
            <a:ln w="19050" cap="flat">
              <a:solidFill>
                <a:schemeClr val="tx1"/>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EC61EF0D-4DFA-4BE9-91BF-DC67BAFA48A8}"/>
                </a:ext>
              </a:extLst>
            </p:cNvPr>
            <p:cNvSpPr/>
            <p:nvPr/>
          </p:nvSpPr>
          <p:spPr>
            <a:xfrm>
              <a:off x="308388" y="1317244"/>
              <a:ext cx="315732" cy="39468"/>
            </a:xfrm>
            <a:custGeom>
              <a:avLst/>
              <a:gdLst>
                <a:gd name="connsiteX0" fmla="*/ 61998 w 65548"/>
                <a:gd name="connsiteY0" fmla="*/ 4097 h 8193"/>
                <a:gd name="connsiteX1" fmla="*/ 4097 w 65548"/>
                <a:gd name="connsiteY1" fmla="*/ 4097 h 8193"/>
              </a:gdLst>
              <a:ahLst/>
              <a:cxnLst>
                <a:cxn ang="0">
                  <a:pos x="connsiteX0" y="connsiteY0"/>
                </a:cxn>
                <a:cxn ang="0">
                  <a:pos x="connsiteX1" y="connsiteY1"/>
                </a:cxn>
              </a:cxnLst>
              <a:rect l="l" t="t" r="r" b="b"/>
              <a:pathLst>
                <a:path w="65548" h="8193">
                  <a:moveTo>
                    <a:pt x="61998" y="4097"/>
                  </a:moveTo>
                  <a:lnTo>
                    <a:pt x="4097" y="4097"/>
                  </a:lnTo>
                </a:path>
              </a:pathLst>
            </a:custGeom>
            <a:ln w="19050" cap="flat">
              <a:solidFill>
                <a:schemeClr val="tx1"/>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B73E683F-FA28-435B-A9B1-9AC5C0E0BD1E}"/>
                </a:ext>
              </a:extLst>
            </p:cNvPr>
            <p:cNvSpPr/>
            <p:nvPr/>
          </p:nvSpPr>
          <p:spPr>
            <a:xfrm>
              <a:off x="1892307" y="1448798"/>
              <a:ext cx="710396" cy="513064"/>
            </a:xfrm>
            <a:custGeom>
              <a:avLst/>
              <a:gdLst>
                <a:gd name="connsiteX0" fmla="*/ 36871 w 147485"/>
                <a:gd name="connsiteY0" fmla="*/ 102420 h 106516"/>
                <a:gd name="connsiteX1" fmla="*/ 4097 w 147485"/>
                <a:gd name="connsiteY1" fmla="*/ 102420 h 106516"/>
                <a:gd name="connsiteX2" fmla="*/ 4097 w 147485"/>
                <a:gd name="connsiteY2" fmla="*/ 12290 h 106516"/>
                <a:gd name="connsiteX3" fmla="*/ 12290 w 147485"/>
                <a:gd name="connsiteY3" fmla="*/ 4097 h 106516"/>
                <a:gd name="connsiteX4" fmla="*/ 135195 w 147485"/>
                <a:gd name="connsiteY4" fmla="*/ 4097 h 106516"/>
                <a:gd name="connsiteX5" fmla="*/ 143388 w 147485"/>
                <a:gd name="connsiteY5" fmla="*/ 12290 h 106516"/>
                <a:gd name="connsiteX6" fmla="*/ 143388 w 147485"/>
                <a:gd name="connsiteY6" fmla="*/ 94227 h 106516"/>
                <a:gd name="connsiteX7" fmla="*/ 135195 w 147485"/>
                <a:gd name="connsiteY7" fmla="*/ 102420 h 106516"/>
                <a:gd name="connsiteX8" fmla="*/ 114711 w 147485"/>
                <a:gd name="connsiteY8" fmla="*/ 102420 h 1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485" h="106516">
                  <a:moveTo>
                    <a:pt x="36871" y="102420"/>
                  </a:moveTo>
                  <a:lnTo>
                    <a:pt x="4097" y="102420"/>
                  </a:lnTo>
                  <a:lnTo>
                    <a:pt x="4097" y="12290"/>
                  </a:lnTo>
                  <a:cubicBezTo>
                    <a:pt x="4097" y="7647"/>
                    <a:pt x="7647" y="4097"/>
                    <a:pt x="12290" y="4097"/>
                  </a:cubicBezTo>
                  <a:lnTo>
                    <a:pt x="135195" y="4097"/>
                  </a:lnTo>
                  <a:cubicBezTo>
                    <a:pt x="139838" y="4097"/>
                    <a:pt x="143388" y="7647"/>
                    <a:pt x="143388" y="12290"/>
                  </a:cubicBezTo>
                  <a:lnTo>
                    <a:pt x="143388" y="94227"/>
                  </a:lnTo>
                  <a:cubicBezTo>
                    <a:pt x="143388" y="98870"/>
                    <a:pt x="139838" y="102420"/>
                    <a:pt x="135195" y="102420"/>
                  </a:cubicBezTo>
                  <a:lnTo>
                    <a:pt x="114711" y="102420"/>
                  </a:lnTo>
                </a:path>
              </a:pathLst>
            </a:custGeom>
            <a:noFill/>
            <a:ln w="19050" cap="flat">
              <a:solidFill>
                <a:schemeClr val="tx1"/>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7DC8D8AF-2046-4B7A-8CB1-9B8253D0D991}"/>
                </a:ext>
              </a:extLst>
            </p:cNvPr>
            <p:cNvSpPr/>
            <p:nvPr/>
          </p:nvSpPr>
          <p:spPr>
            <a:xfrm>
              <a:off x="1172702" y="1848722"/>
              <a:ext cx="184177" cy="184177"/>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tx1"/>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FFCF287E-FE97-4A80-88D7-815B4A530629}"/>
                </a:ext>
              </a:extLst>
            </p:cNvPr>
            <p:cNvSpPr/>
            <p:nvPr/>
          </p:nvSpPr>
          <p:spPr>
            <a:xfrm>
              <a:off x="2159361" y="1848722"/>
              <a:ext cx="184177" cy="184177"/>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tx1"/>
              </a:solidFill>
              <a:prstDash val="solid"/>
              <a:round/>
            </a:ln>
          </p:spPr>
          <p:txBody>
            <a:bodyPr rtlCol="0" anchor="ctr"/>
            <a:lstStyle/>
            <a:p>
              <a:endParaRPr lang="en-US" sz="4608"/>
            </a:p>
          </p:txBody>
        </p:sp>
        <p:sp>
          <p:nvSpPr>
            <p:cNvPr id="18" name="Freeform: Shape 17">
              <a:extLst>
                <a:ext uri="{FF2B5EF4-FFF2-40B4-BE49-F238E27FC236}">
                  <a16:creationId xmlns:a16="http://schemas.microsoft.com/office/drawing/2014/main" id="{7553A0B5-D808-40E8-90A3-0D0E03716E3C}"/>
                </a:ext>
              </a:extLst>
            </p:cNvPr>
            <p:cNvSpPr/>
            <p:nvPr/>
          </p:nvSpPr>
          <p:spPr>
            <a:xfrm>
              <a:off x="638589" y="619015"/>
              <a:ext cx="710396" cy="381509"/>
            </a:xfrm>
            <a:custGeom>
              <a:avLst/>
              <a:gdLst>
                <a:gd name="connsiteX0" fmla="*/ 72104 w 147485"/>
                <a:gd name="connsiteY0" fmla="*/ 5121 h 79204"/>
                <a:gd name="connsiteX1" fmla="*/ 4097 w 147485"/>
                <a:gd name="connsiteY1" fmla="*/ 39534 h 79204"/>
                <a:gd name="connsiteX2" fmla="*/ 73743 w 147485"/>
                <a:gd name="connsiteY2" fmla="*/ 75859 h 79204"/>
                <a:gd name="connsiteX3" fmla="*/ 145300 w 147485"/>
                <a:gd name="connsiteY3" fmla="*/ 39534 h 79204"/>
                <a:gd name="connsiteX4" fmla="*/ 79478 w 147485"/>
                <a:gd name="connsiteY4" fmla="*/ 5121 h 79204"/>
                <a:gd name="connsiteX5" fmla="*/ 72104 w 147485"/>
                <a:gd name="connsiteY5" fmla="*/ 5121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85" h="79204">
                  <a:moveTo>
                    <a:pt x="72104" y="5121"/>
                  </a:moveTo>
                  <a:lnTo>
                    <a:pt x="4097" y="39534"/>
                  </a:lnTo>
                  <a:lnTo>
                    <a:pt x="73743" y="75859"/>
                  </a:lnTo>
                  <a:lnTo>
                    <a:pt x="145300" y="39534"/>
                  </a:lnTo>
                  <a:lnTo>
                    <a:pt x="79478" y="5121"/>
                  </a:lnTo>
                  <a:cubicBezTo>
                    <a:pt x="77293" y="3755"/>
                    <a:pt x="74562" y="3755"/>
                    <a:pt x="72104" y="5121"/>
                  </a:cubicBezTo>
                  <a:close/>
                </a:path>
              </a:pathLst>
            </a:custGeom>
            <a:noFill/>
            <a:ln w="19050" cap="flat">
              <a:solidFill>
                <a:schemeClr val="accent1"/>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4A41A2C5-BF6C-4BD3-A964-6794F787403C}"/>
                </a:ext>
              </a:extLst>
            </p:cNvPr>
            <p:cNvSpPr/>
            <p:nvPr/>
          </p:nvSpPr>
          <p:spPr>
            <a:xfrm>
              <a:off x="638589" y="789706"/>
              <a:ext cx="368355" cy="657773"/>
            </a:xfrm>
            <a:custGeom>
              <a:avLst/>
              <a:gdLst>
                <a:gd name="connsiteX0" fmla="*/ 4097 w 76473"/>
                <a:gd name="connsiteY0" fmla="*/ 4097 h 136560"/>
                <a:gd name="connsiteX1" fmla="*/ 4097 w 76473"/>
                <a:gd name="connsiteY1" fmla="*/ 91495 h 136560"/>
                <a:gd name="connsiteX2" fmla="*/ 8467 w 76473"/>
                <a:gd name="connsiteY2" fmla="*/ 98870 h 136560"/>
                <a:gd name="connsiteX3" fmla="*/ 74835 w 76473"/>
                <a:gd name="connsiteY3" fmla="*/ 133010 h 136560"/>
                <a:gd name="connsiteX4" fmla="*/ 74835 w 76473"/>
                <a:gd name="connsiteY4" fmla="*/ 40422 h 136560"/>
                <a:gd name="connsiteX5" fmla="*/ 4097 w 76473"/>
                <a:gd name="connsiteY5" fmla="*/ 4097 h 1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3" h="136560">
                  <a:moveTo>
                    <a:pt x="4097" y="4097"/>
                  </a:moveTo>
                  <a:lnTo>
                    <a:pt x="4097" y="91495"/>
                  </a:lnTo>
                  <a:cubicBezTo>
                    <a:pt x="4097" y="94500"/>
                    <a:pt x="5736" y="97504"/>
                    <a:pt x="8467" y="98870"/>
                  </a:cubicBezTo>
                  <a:lnTo>
                    <a:pt x="74835" y="133010"/>
                  </a:lnTo>
                  <a:lnTo>
                    <a:pt x="74835" y="40422"/>
                  </a:lnTo>
                  <a:lnTo>
                    <a:pt x="4097" y="4097"/>
                  </a:lnTo>
                  <a:close/>
                </a:path>
              </a:pathLst>
            </a:custGeom>
            <a:noFill/>
            <a:ln w="19050" cap="flat">
              <a:solidFill>
                <a:schemeClr val="accent1"/>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87966AF1-6627-4D37-A6FC-CDA880B17E8C}"/>
                </a:ext>
              </a:extLst>
            </p:cNvPr>
            <p:cNvSpPr/>
            <p:nvPr/>
          </p:nvSpPr>
          <p:spPr>
            <a:xfrm>
              <a:off x="979315" y="789706"/>
              <a:ext cx="368355" cy="657773"/>
            </a:xfrm>
            <a:custGeom>
              <a:avLst/>
              <a:gdLst>
                <a:gd name="connsiteX0" fmla="*/ 74835 w 76473"/>
                <a:gd name="connsiteY0" fmla="*/ 4097 h 136560"/>
                <a:gd name="connsiteX1" fmla="*/ 74835 w 76473"/>
                <a:gd name="connsiteY1" fmla="*/ 91495 h 136560"/>
                <a:gd name="connsiteX2" fmla="*/ 70465 w 76473"/>
                <a:gd name="connsiteY2" fmla="*/ 98870 h 136560"/>
                <a:gd name="connsiteX3" fmla="*/ 4097 w 76473"/>
                <a:gd name="connsiteY3" fmla="*/ 132737 h 136560"/>
                <a:gd name="connsiteX4" fmla="*/ 4097 w 76473"/>
                <a:gd name="connsiteY4" fmla="*/ 40422 h 136560"/>
                <a:gd name="connsiteX5" fmla="*/ 74835 w 76473"/>
                <a:gd name="connsiteY5" fmla="*/ 4097 h 1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3" h="136560">
                  <a:moveTo>
                    <a:pt x="74835" y="4097"/>
                  </a:moveTo>
                  <a:lnTo>
                    <a:pt x="74835" y="91495"/>
                  </a:lnTo>
                  <a:cubicBezTo>
                    <a:pt x="74835" y="94500"/>
                    <a:pt x="73196" y="97504"/>
                    <a:pt x="70465" y="98870"/>
                  </a:cubicBezTo>
                  <a:lnTo>
                    <a:pt x="4097" y="132737"/>
                  </a:lnTo>
                  <a:lnTo>
                    <a:pt x="4097" y="40422"/>
                  </a:lnTo>
                  <a:lnTo>
                    <a:pt x="74835" y="4097"/>
                  </a:lnTo>
                  <a:close/>
                </a:path>
              </a:pathLst>
            </a:custGeom>
            <a:noFill/>
            <a:ln w="19050" cap="flat">
              <a:solidFill>
                <a:schemeClr val="accent1"/>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40177566-D82B-492A-B122-98029CC44DBA}"/>
                </a:ext>
              </a:extLst>
            </p:cNvPr>
            <p:cNvSpPr/>
            <p:nvPr/>
          </p:nvSpPr>
          <p:spPr>
            <a:xfrm>
              <a:off x="772774" y="672625"/>
              <a:ext cx="473595" cy="368355"/>
            </a:xfrm>
            <a:custGeom>
              <a:avLst/>
              <a:gdLst>
                <a:gd name="connsiteX0" fmla="*/ 94500 w 98323"/>
                <a:gd name="connsiteY0" fmla="*/ 40422 h 76473"/>
                <a:gd name="connsiteX1" fmla="*/ 23761 w 98323"/>
                <a:gd name="connsiteY1" fmla="*/ 4097 h 76473"/>
                <a:gd name="connsiteX2" fmla="*/ 4097 w 98323"/>
                <a:gd name="connsiteY2" fmla="*/ 13929 h 76473"/>
                <a:gd name="connsiteX3" fmla="*/ 74835 w 98323"/>
                <a:gd name="connsiteY3" fmla="*/ 50254 h 76473"/>
                <a:gd name="connsiteX4" fmla="*/ 74835 w 98323"/>
                <a:gd name="connsiteY4" fmla="*/ 73469 h 76473"/>
                <a:gd name="connsiteX5" fmla="*/ 94500 w 98323"/>
                <a:gd name="connsiteY5" fmla="*/ 62545 h 7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323" h="76473">
                  <a:moveTo>
                    <a:pt x="94500" y="40422"/>
                  </a:moveTo>
                  <a:lnTo>
                    <a:pt x="23761" y="4097"/>
                  </a:lnTo>
                  <a:lnTo>
                    <a:pt x="4097" y="13929"/>
                  </a:lnTo>
                  <a:lnTo>
                    <a:pt x="74835" y="50254"/>
                  </a:lnTo>
                  <a:lnTo>
                    <a:pt x="74835" y="73469"/>
                  </a:lnTo>
                  <a:lnTo>
                    <a:pt x="94500" y="62545"/>
                  </a:lnTo>
                  <a:close/>
                </a:path>
              </a:pathLst>
            </a:custGeom>
            <a:noFill/>
            <a:ln w="19050" cap="flat">
              <a:solidFill>
                <a:schemeClr val="accent1"/>
              </a:solidFill>
              <a:prstDash val="solid"/>
              <a:round/>
            </a:ln>
          </p:spPr>
          <p:txBody>
            <a:bodyPr rtlCol="0" anchor="ctr"/>
            <a:lstStyle/>
            <a:p>
              <a:endParaRPr lang="en-US" sz="4608"/>
            </a:p>
          </p:txBody>
        </p:sp>
        <p:sp>
          <p:nvSpPr>
            <p:cNvPr id="22" name="Freeform: Shape 21">
              <a:extLst>
                <a:ext uri="{FF2B5EF4-FFF2-40B4-BE49-F238E27FC236}">
                  <a16:creationId xmlns:a16="http://schemas.microsoft.com/office/drawing/2014/main" id="{A022B0D4-3992-4A4F-853A-860C3A6E3C05}"/>
                </a:ext>
              </a:extLst>
            </p:cNvPr>
            <p:cNvSpPr/>
            <p:nvPr/>
          </p:nvSpPr>
          <p:spPr>
            <a:xfrm>
              <a:off x="787243" y="1409330"/>
              <a:ext cx="302577" cy="552532"/>
            </a:xfrm>
            <a:custGeom>
              <a:avLst/>
              <a:gdLst>
                <a:gd name="connsiteX0" fmla="*/ 4097 w 62817"/>
                <a:gd name="connsiteY0" fmla="*/ 4097 h 114710"/>
                <a:gd name="connsiteX1" fmla="*/ 4097 w 62817"/>
                <a:gd name="connsiteY1" fmla="*/ 110614 h 114710"/>
                <a:gd name="connsiteX2" fmla="*/ 61452 w 62817"/>
                <a:gd name="connsiteY2" fmla="*/ 110614 h 114710"/>
              </a:gdLst>
              <a:ahLst/>
              <a:cxnLst>
                <a:cxn ang="0">
                  <a:pos x="connsiteX0" y="connsiteY0"/>
                </a:cxn>
                <a:cxn ang="0">
                  <a:pos x="connsiteX1" y="connsiteY1"/>
                </a:cxn>
                <a:cxn ang="0">
                  <a:pos x="connsiteX2" y="connsiteY2"/>
                </a:cxn>
              </a:cxnLst>
              <a:rect l="l" t="t" r="r" b="b"/>
              <a:pathLst>
                <a:path w="62817" h="114710">
                  <a:moveTo>
                    <a:pt x="4097" y="4097"/>
                  </a:moveTo>
                  <a:lnTo>
                    <a:pt x="4097" y="110614"/>
                  </a:lnTo>
                  <a:lnTo>
                    <a:pt x="61452" y="110614"/>
                  </a:lnTo>
                </a:path>
              </a:pathLst>
            </a:custGeom>
            <a:noFill/>
            <a:ln w="19050"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69468F2F-A222-4185-ABB6-A26690266032}"/>
                </a:ext>
              </a:extLst>
            </p:cNvPr>
            <p:cNvSpPr/>
            <p:nvPr/>
          </p:nvSpPr>
          <p:spPr>
            <a:xfrm>
              <a:off x="1398978" y="856803"/>
              <a:ext cx="526218" cy="1091905"/>
            </a:xfrm>
            <a:custGeom>
              <a:avLst/>
              <a:gdLst>
                <a:gd name="connsiteX0" fmla="*/ 8194 w 109248"/>
                <a:gd name="connsiteY0" fmla="*/ 225324 h 226690"/>
                <a:gd name="connsiteX1" fmla="*/ 106517 w 109248"/>
                <a:gd name="connsiteY1" fmla="*/ 225324 h 226690"/>
                <a:gd name="connsiteX2" fmla="*/ 106517 w 109248"/>
                <a:gd name="connsiteY2" fmla="*/ 12290 h 226690"/>
                <a:gd name="connsiteX3" fmla="*/ 98323 w 109248"/>
                <a:gd name="connsiteY3" fmla="*/ 4097 h 226690"/>
                <a:gd name="connsiteX4" fmla="*/ 4097 w 109248"/>
                <a:gd name="connsiteY4" fmla="*/ 4097 h 22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8" h="226690">
                  <a:moveTo>
                    <a:pt x="8194" y="225324"/>
                  </a:moveTo>
                  <a:lnTo>
                    <a:pt x="106517" y="225324"/>
                  </a:lnTo>
                  <a:lnTo>
                    <a:pt x="106517" y="12290"/>
                  </a:lnTo>
                  <a:cubicBezTo>
                    <a:pt x="106517" y="7647"/>
                    <a:pt x="102966" y="4097"/>
                    <a:pt x="98323" y="4097"/>
                  </a:cubicBezTo>
                  <a:lnTo>
                    <a:pt x="4097" y="4097"/>
                  </a:lnTo>
                </a:path>
              </a:pathLst>
            </a:custGeom>
            <a:noFill/>
            <a:ln w="1905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11314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Most ways to move data to the data lake</a:t>
            </a:r>
            <a:br>
              <a:rPr lang="en-US" dirty="0"/>
            </a:br>
            <a:endParaRPr lang="en-US" dirty="0"/>
          </a:p>
        </p:txBody>
      </p:sp>
      <p:sp>
        <p:nvSpPr>
          <p:cNvPr id="39" name="Rectangle 38">
            <a:extLst>
              <a:ext uri="{FF2B5EF4-FFF2-40B4-BE49-F238E27FC236}">
                <a16:creationId xmlns:a16="http://schemas.microsoft.com/office/drawing/2014/main" id="{C11626EC-80F1-4A1B-9A25-AF93A7911D12}"/>
              </a:ext>
            </a:extLst>
          </p:cNvPr>
          <p:cNvSpPr/>
          <p:nvPr/>
        </p:nvSpPr>
        <p:spPr>
          <a:xfrm>
            <a:off x="7952534" y="1974980"/>
            <a:ext cx="6274765" cy="5151154"/>
          </a:xfrm>
          <a:prstGeom prst="rect">
            <a:avLst/>
          </a:prstGeom>
        </p:spPr>
        <p:txBody>
          <a:bodyPr wrap="square">
            <a:spAutoFit/>
          </a:bodyPr>
          <a:lstStyle/>
          <a:p>
            <a:pPr>
              <a:spcBef>
                <a:spcPts val="960"/>
              </a:spcBef>
              <a:spcAft>
                <a:spcPts val="96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movement from </a:t>
            </a:r>
            <a:b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on-premises datacenters</a:t>
            </a:r>
          </a:p>
          <a:p>
            <a:pPr marL="0" lvl="1">
              <a:spcAft>
                <a:spcPts val="960"/>
              </a:spcAft>
              <a:defRPr/>
            </a:pPr>
            <a:r>
              <a:rPr lang="en-US" sz="1920" dirty="0">
                <a:latin typeface="Amazon Ember" charset="0"/>
                <a:ea typeface="Amazon Ember" charset="0"/>
                <a:cs typeface="Amazon Ember" charset="0"/>
              </a:rPr>
              <a:t>Dedicated network connection</a:t>
            </a:r>
          </a:p>
          <a:p>
            <a:pPr marL="0" lvl="1">
              <a:spcAft>
                <a:spcPts val="960"/>
              </a:spcAft>
              <a:defRPr/>
            </a:pPr>
            <a:r>
              <a:rPr lang="en-US" sz="1920" dirty="0">
                <a:latin typeface="Amazon Ember" charset="0"/>
                <a:ea typeface="Amazon Ember" charset="0"/>
                <a:cs typeface="Amazon Ember" charset="0"/>
              </a:rPr>
              <a:t>Secure appliances</a:t>
            </a:r>
          </a:p>
          <a:p>
            <a:pPr marL="0" lvl="1">
              <a:spcAft>
                <a:spcPts val="960"/>
              </a:spcAft>
              <a:defRPr/>
            </a:pPr>
            <a:r>
              <a:rPr lang="en-US" sz="1920" dirty="0">
                <a:latin typeface="Amazon Ember" charset="0"/>
                <a:ea typeface="Amazon Ember" charset="0"/>
                <a:cs typeface="Amazon Ember" charset="0"/>
              </a:rPr>
              <a:t>Ruggedized shipping containers</a:t>
            </a:r>
          </a:p>
          <a:p>
            <a:pPr marL="0" lvl="1">
              <a:spcAft>
                <a:spcPts val="960"/>
              </a:spcAft>
              <a:defRPr/>
            </a:pPr>
            <a:r>
              <a:rPr lang="en-US" sz="1920" dirty="0">
                <a:latin typeface="Amazon Ember" charset="0"/>
                <a:ea typeface="Amazon Ember" charset="0"/>
                <a:cs typeface="Amazon Ember" charset="0"/>
              </a:rPr>
              <a:t>Database migration</a:t>
            </a:r>
          </a:p>
          <a:p>
            <a:pPr marL="0" lvl="1">
              <a:spcAft>
                <a:spcPts val="1920"/>
              </a:spcAft>
              <a:defRPr/>
            </a:pPr>
            <a:r>
              <a:rPr lang="en-US" sz="1920" dirty="0">
                <a:latin typeface="Amazon Ember" charset="0"/>
                <a:ea typeface="Amazon Ember" charset="0"/>
                <a:cs typeface="Amazon Ember" charset="0"/>
              </a:rPr>
              <a:t>Gateway that lets applications write to the cloud</a:t>
            </a:r>
          </a:p>
          <a:p>
            <a:pPr>
              <a:spcBef>
                <a:spcPts val="1920"/>
              </a:spcBef>
              <a:spcAft>
                <a:spcPts val="96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movement from real-time sources</a:t>
            </a:r>
          </a:p>
          <a:p>
            <a:pPr marL="0" lvl="1">
              <a:spcAft>
                <a:spcPts val="960"/>
              </a:spcAft>
              <a:defRPr/>
            </a:pPr>
            <a:r>
              <a:rPr lang="en-US" sz="1920" dirty="0">
                <a:latin typeface="Amazon Ember" charset="0"/>
                <a:ea typeface="Amazon Ember" charset="0"/>
                <a:cs typeface="Amazon Ember" charset="0"/>
              </a:rPr>
              <a:t>Connect devices to AWS</a:t>
            </a:r>
          </a:p>
          <a:p>
            <a:pPr marL="0" lvl="1">
              <a:spcAft>
                <a:spcPts val="960"/>
              </a:spcAft>
              <a:defRPr/>
            </a:pPr>
            <a:r>
              <a:rPr lang="en-US" sz="1920" dirty="0">
                <a:latin typeface="Amazon Ember" charset="0"/>
                <a:ea typeface="Amazon Ember" charset="0"/>
                <a:cs typeface="Amazon Ember" charset="0"/>
              </a:rPr>
              <a:t>Real-time data streams</a:t>
            </a:r>
          </a:p>
          <a:p>
            <a:pPr marL="0" lvl="1">
              <a:spcAft>
                <a:spcPts val="960"/>
              </a:spcAft>
              <a:defRPr/>
            </a:pPr>
            <a:r>
              <a:rPr lang="en-US" sz="1920" dirty="0">
                <a:latin typeface="Amazon Ember" charset="0"/>
                <a:ea typeface="Amazon Ember" charset="0"/>
                <a:cs typeface="Amazon Ember" charset="0"/>
              </a:rPr>
              <a:t>Real-time video streams</a:t>
            </a:r>
          </a:p>
        </p:txBody>
      </p:sp>
      <p:sp>
        <p:nvSpPr>
          <p:cNvPr id="94" name="Amazon Redshift">
            <a:extLst>
              <a:ext uri="{FF2B5EF4-FFF2-40B4-BE49-F238E27FC236}">
                <a16:creationId xmlns:a16="http://schemas.microsoft.com/office/drawing/2014/main" id="{1807DD7D-CD88-4661-A968-A39367A7D6A0}"/>
              </a:ext>
            </a:extLst>
          </p:cNvPr>
          <p:cNvSpPr txBox="1"/>
          <p:nvPr/>
        </p:nvSpPr>
        <p:spPr>
          <a:xfrm>
            <a:off x="4997609" y="5044233"/>
            <a:ext cx="2553397" cy="555988"/>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Data movement from real-time sources</a:t>
            </a:r>
          </a:p>
        </p:txBody>
      </p:sp>
      <p:sp>
        <p:nvSpPr>
          <p:cNvPr id="95" name="Amazon Redshift">
            <a:extLst>
              <a:ext uri="{FF2B5EF4-FFF2-40B4-BE49-F238E27FC236}">
                <a16:creationId xmlns:a16="http://schemas.microsoft.com/office/drawing/2014/main" id="{99E67279-3090-42F6-9B35-1848CE933439}"/>
              </a:ext>
            </a:extLst>
          </p:cNvPr>
          <p:cNvSpPr txBox="1"/>
          <p:nvPr/>
        </p:nvSpPr>
        <p:spPr>
          <a:xfrm>
            <a:off x="1297389" y="5044233"/>
            <a:ext cx="2804954" cy="821895"/>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Data movement from your on-premises datacenters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6" name="Group 4">
            <a:extLst>
              <a:ext uri="{FF2B5EF4-FFF2-40B4-BE49-F238E27FC236}">
                <a16:creationId xmlns:a16="http://schemas.microsoft.com/office/drawing/2014/main" id="{96EF5FF4-C174-4F4F-A853-0DB3FB9C3572}"/>
              </a:ext>
            </a:extLst>
          </p:cNvPr>
          <p:cNvGrpSpPr>
            <a:grpSpLocks noChangeAspect="1"/>
          </p:cNvGrpSpPr>
          <p:nvPr/>
        </p:nvGrpSpPr>
        <p:grpSpPr bwMode="auto">
          <a:xfrm>
            <a:off x="4046910" y="4958865"/>
            <a:ext cx="712597" cy="710408"/>
            <a:chOff x="3261" y="1871"/>
            <a:chExt cx="977" cy="974"/>
          </a:xfrm>
        </p:grpSpPr>
        <p:sp>
          <p:nvSpPr>
            <p:cNvPr id="97" name="Freeform 5">
              <a:extLst>
                <a:ext uri="{FF2B5EF4-FFF2-40B4-BE49-F238E27FC236}">
                  <a16:creationId xmlns:a16="http://schemas.microsoft.com/office/drawing/2014/main" id="{32182F79-F7A9-4DA3-B3F6-1D9647C14312}"/>
                </a:ext>
              </a:extLst>
            </p:cNvPr>
            <p:cNvSpPr>
              <a:spLocks/>
            </p:cNvSpPr>
            <p:nvPr/>
          </p:nvSpPr>
          <p:spPr bwMode="auto">
            <a:xfrm>
              <a:off x="3742" y="1886"/>
              <a:ext cx="489" cy="487"/>
            </a:xfrm>
            <a:custGeom>
              <a:avLst/>
              <a:gdLst>
                <a:gd name="T0" fmla="*/ 0 w 65"/>
                <a:gd name="T1" fmla="*/ 0 h 65"/>
                <a:gd name="T2" fmla="*/ 65 w 65"/>
                <a:gd name="T3" fmla="*/ 65 h 65"/>
              </a:gdLst>
              <a:ahLst/>
              <a:cxnLst>
                <a:cxn ang="0">
                  <a:pos x="T0" y="T1"/>
                </a:cxn>
                <a:cxn ang="0">
                  <a:pos x="T2" y="T3"/>
                </a:cxn>
              </a:cxnLst>
              <a:rect l="0" t="0" r="r" b="b"/>
              <a:pathLst>
                <a:path w="65" h="65">
                  <a:moveTo>
                    <a:pt x="0" y="0"/>
                  </a:moveTo>
                  <a:cubicBezTo>
                    <a:pt x="0" y="0"/>
                    <a:pt x="60" y="0"/>
                    <a:pt x="65"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8" name="Freeform 6">
              <a:extLst>
                <a:ext uri="{FF2B5EF4-FFF2-40B4-BE49-F238E27FC236}">
                  <a16:creationId xmlns:a16="http://schemas.microsoft.com/office/drawing/2014/main" id="{E8A46727-D20C-47BD-90FD-ACC0521AA09D}"/>
                </a:ext>
              </a:extLst>
            </p:cNvPr>
            <p:cNvSpPr>
              <a:spLocks/>
            </p:cNvSpPr>
            <p:nvPr/>
          </p:nvSpPr>
          <p:spPr bwMode="auto">
            <a:xfrm>
              <a:off x="3742" y="2013"/>
              <a:ext cx="361" cy="360"/>
            </a:xfrm>
            <a:custGeom>
              <a:avLst/>
              <a:gdLst>
                <a:gd name="T0" fmla="*/ 0 w 48"/>
                <a:gd name="T1" fmla="*/ 0 h 48"/>
                <a:gd name="T2" fmla="*/ 48 w 48"/>
                <a:gd name="T3" fmla="*/ 48 h 48"/>
              </a:gdLst>
              <a:ahLst/>
              <a:cxnLst>
                <a:cxn ang="0">
                  <a:pos x="T0" y="T1"/>
                </a:cxn>
                <a:cxn ang="0">
                  <a:pos x="T2" y="T3"/>
                </a:cxn>
              </a:cxnLst>
              <a:rect l="0" t="0" r="r" b="b"/>
              <a:pathLst>
                <a:path w="48" h="48">
                  <a:moveTo>
                    <a:pt x="0" y="0"/>
                  </a:moveTo>
                  <a:cubicBezTo>
                    <a:pt x="0" y="0"/>
                    <a:pt x="45" y="0"/>
                    <a:pt x="48" y="48"/>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9" name="Freeform 7">
              <a:extLst>
                <a:ext uri="{FF2B5EF4-FFF2-40B4-BE49-F238E27FC236}">
                  <a16:creationId xmlns:a16="http://schemas.microsoft.com/office/drawing/2014/main" id="{F80B360D-DFA9-4C50-8BDB-42EB9CD4FF67}"/>
                </a:ext>
              </a:extLst>
            </p:cNvPr>
            <p:cNvSpPr>
              <a:spLocks/>
            </p:cNvSpPr>
            <p:nvPr/>
          </p:nvSpPr>
          <p:spPr bwMode="auto">
            <a:xfrm>
              <a:off x="3742" y="2133"/>
              <a:ext cx="241" cy="247"/>
            </a:xfrm>
            <a:custGeom>
              <a:avLst/>
              <a:gdLst>
                <a:gd name="T0" fmla="*/ 0 w 32"/>
                <a:gd name="T1" fmla="*/ 0 h 33"/>
                <a:gd name="T2" fmla="*/ 32 w 32"/>
                <a:gd name="T3" fmla="*/ 33 h 33"/>
              </a:gdLst>
              <a:ahLst/>
              <a:cxnLst>
                <a:cxn ang="0">
                  <a:pos x="T0" y="T1"/>
                </a:cxn>
                <a:cxn ang="0">
                  <a:pos x="T2" y="T3"/>
                </a:cxn>
              </a:cxnLst>
              <a:rect l="0" t="0" r="r" b="b"/>
              <a:pathLst>
                <a:path w="32" h="33">
                  <a:moveTo>
                    <a:pt x="0" y="0"/>
                  </a:moveTo>
                  <a:cubicBezTo>
                    <a:pt x="0" y="0"/>
                    <a:pt x="30" y="0"/>
                    <a:pt x="32" y="33"/>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0" name="Freeform 8">
              <a:extLst>
                <a:ext uri="{FF2B5EF4-FFF2-40B4-BE49-F238E27FC236}">
                  <a16:creationId xmlns:a16="http://schemas.microsoft.com/office/drawing/2014/main" id="{FD1F0C81-EF88-4BAE-AA5A-48A66A86DB99}"/>
                </a:ext>
              </a:extLst>
            </p:cNvPr>
            <p:cNvSpPr>
              <a:spLocks/>
            </p:cNvSpPr>
            <p:nvPr/>
          </p:nvSpPr>
          <p:spPr bwMode="auto">
            <a:xfrm>
              <a:off x="3261" y="1871"/>
              <a:ext cx="977" cy="974"/>
            </a:xfrm>
            <a:custGeom>
              <a:avLst/>
              <a:gdLst>
                <a:gd name="T0" fmla="*/ 50 w 130"/>
                <a:gd name="T1" fmla="*/ 0 h 130"/>
                <a:gd name="T2" fmla="*/ 0 w 130"/>
                <a:gd name="T3" fmla="*/ 64 h 130"/>
                <a:gd name="T4" fmla="*/ 66 w 130"/>
                <a:gd name="T5" fmla="*/ 130 h 130"/>
                <a:gd name="T6" fmla="*/ 130 w 130"/>
                <a:gd name="T7" fmla="*/ 81 h 130"/>
              </a:gdLst>
              <a:ahLst/>
              <a:cxnLst>
                <a:cxn ang="0">
                  <a:pos x="T0" y="T1"/>
                </a:cxn>
                <a:cxn ang="0">
                  <a:pos x="T2" y="T3"/>
                </a:cxn>
                <a:cxn ang="0">
                  <a:pos x="T4" y="T5"/>
                </a:cxn>
                <a:cxn ang="0">
                  <a:pos x="T6" y="T7"/>
                </a:cxn>
              </a:cxnLst>
              <a:rect l="0" t="0" r="r" b="b"/>
              <a:pathLst>
                <a:path w="130" h="130">
                  <a:moveTo>
                    <a:pt x="50" y="0"/>
                  </a:moveTo>
                  <a:cubicBezTo>
                    <a:pt x="21" y="7"/>
                    <a:pt x="0" y="33"/>
                    <a:pt x="0" y="64"/>
                  </a:cubicBezTo>
                  <a:cubicBezTo>
                    <a:pt x="0" y="101"/>
                    <a:pt x="30" y="130"/>
                    <a:pt x="66" y="130"/>
                  </a:cubicBezTo>
                  <a:cubicBezTo>
                    <a:pt x="97" y="130"/>
                    <a:pt x="123" y="109"/>
                    <a:pt x="130" y="81"/>
                  </a:cubicBezTo>
                </a:path>
              </a:pathLst>
            </a:custGeom>
            <a:noFill/>
            <a:ln w="127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1" name="Oval 9">
              <a:extLst>
                <a:ext uri="{FF2B5EF4-FFF2-40B4-BE49-F238E27FC236}">
                  <a16:creationId xmlns:a16="http://schemas.microsoft.com/office/drawing/2014/main" id="{C618F001-163C-4752-AC4D-757C0EF2F8DD}"/>
                </a:ext>
              </a:extLst>
            </p:cNvPr>
            <p:cNvSpPr>
              <a:spLocks noChangeArrowheads="1"/>
            </p:cNvSpPr>
            <p:nvPr/>
          </p:nvSpPr>
          <p:spPr bwMode="auto">
            <a:xfrm>
              <a:off x="3592" y="2245"/>
              <a:ext cx="285" cy="277"/>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2" name="Freeform 10">
              <a:extLst>
                <a:ext uri="{FF2B5EF4-FFF2-40B4-BE49-F238E27FC236}">
                  <a16:creationId xmlns:a16="http://schemas.microsoft.com/office/drawing/2014/main" id="{FFA14D74-258C-4E34-B7DE-C94DBE00C28C}"/>
                </a:ext>
              </a:extLst>
            </p:cNvPr>
            <p:cNvSpPr>
              <a:spLocks/>
            </p:cNvSpPr>
            <p:nvPr/>
          </p:nvSpPr>
          <p:spPr bwMode="auto">
            <a:xfrm>
              <a:off x="3712" y="2328"/>
              <a:ext cx="83" cy="112"/>
            </a:xfrm>
            <a:custGeom>
              <a:avLst/>
              <a:gdLst>
                <a:gd name="T0" fmla="*/ 83 w 83"/>
                <a:gd name="T1" fmla="*/ 52 h 112"/>
                <a:gd name="T2" fmla="*/ 0 w 83"/>
                <a:gd name="T3" fmla="*/ 0 h 112"/>
                <a:gd name="T4" fmla="*/ 0 w 83"/>
                <a:gd name="T5" fmla="*/ 112 h 112"/>
                <a:gd name="T6" fmla="*/ 83 w 83"/>
                <a:gd name="T7" fmla="*/ 52 h 112"/>
              </a:gdLst>
              <a:ahLst/>
              <a:cxnLst>
                <a:cxn ang="0">
                  <a:pos x="T0" y="T1"/>
                </a:cxn>
                <a:cxn ang="0">
                  <a:pos x="T2" y="T3"/>
                </a:cxn>
                <a:cxn ang="0">
                  <a:pos x="T4" y="T5"/>
                </a:cxn>
                <a:cxn ang="0">
                  <a:pos x="T6" y="T7"/>
                </a:cxn>
              </a:cxnLst>
              <a:rect l="0" t="0" r="r" b="b"/>
              <a:pathLst>
                <a:path w="83" h="112">
                  <a:moveTo>
                    <a:pt x="83" y="52"/>
                  </a:moveTo>
                  <a:lnTo>
                    <a:pt x="0" y="0"/>
                  </a:lnTo>
                  <a:lnTo>
                    <a:pt x="0" y="112"/>
                  </a:lnTo>
                  <a:lnTo>
                    <a:pt x="83" y="52"/>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03" name="Group 102">
            <a:extLst>
              <a:ext uri="{FF2B5EF4-FFF2-40B4-BE49-F238E27FC236}">
                <a16:creationId xmlns:a16="http://schemas.microsoft.com/office/drawing/2014/main" id="{32161317-084E-469D-95A7-1E34F211FA3C}"/>
              </a:ext>
            </a:extLst>
          </p:cNvPr>
          <p:cNvGrpSpPr/>
          <p:nvPr/>
        </p:nvGrpSpPr>
        <p:grpSpPr>
          <a:xfrm>
            <a:off x="572802" y="4936983"/>
            <a:ext cx="595411" cy="710408"/>
            <a:chOff x="4019532" y="4218101"/>
            <a:chExt cx="1478757" cy="1764364"/>
          </a:xfrm>
          <a:solidFill>
            <a:schemeClr val="bg1">
              <a:lumMod val="95000"/>
            </a:schemeClr>
          </a:solidFill>
        </p:grpSpPr>
        <p:sp>
          <p:nvSpPr>
            <p:cNvPr id="104" name="Freeform 128">
              <a:extLst>
                <a:ext uri="{FF2B5EF4-FFF2-40B4-BE49-F238E27FC236}">
                  <a16:creationId xmlns:a16="http://schemas.microsoft.com/office/drawing/2014/main" id="{E26F0F80-8EE2-403D-A983-524410D40E86}"/>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270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a:solidFill>
                  <a:srgbClr val="474746"/>
                </a:solidFill>
                <a:latin typeface="Arial"/>
              </a:endParaRPr>
            </a:p>
          </p:txBody>
        </p:sp>
        <p:grpSp>
          <p:nvGrpSpPr>
            <p:cNvPr id="105" name="Group 13">
              <a:extLst>
                <a:ext uri="{FF2B5EF4-FFF2-40B4-BE49-F238E27FC236}">
                  <a16:creationId xmlns:a16="http://schemas.microsoft.com/office/drawing/2014/main" id="{29CEC65F-06B5-421E-8430-7AF24834CC94}"/>
                </a:ext>
              </a:extLst>
            </p:cNvPr>
            <p:cNvGrpSpPr>
              <a:grpSpLocks noChangeAspect="1"/>
            </p:cNvGrpSpPr>
            <p:nvPr/>
          </p:nvGrpSpPr>
          <p:grpSpPr bwMode="auto">
            <a:xfrm>
              <a:off x="4308233" y="4876255"/>
              <a:ext cx="778444" cy="1106210"/>
              <a:chOff x="2822" y="1538"/>
              <a:chExt cx="114" cy="162"/>
            </a:xfrm>
            <a:grpFill/>
          </p:grpSpPr>
          <p:sp>
            <p:nvSpPr>
              <p:cNvPr id="107" name="Freeform 14">
                <a:extLst>
                  <a:ext uri="{FF2B5EF4-FFF2-40B4-BE49-F238E27FC236}">
                    <a16:creationId xmlns:a16="http://schemas.microsoft.com/office/drawing/2014/main" id="{7AEC2F6E-B21E-4498-9B27-A74B530467AF}"/>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08" name="Freeform 15">
                <a:extLst>
                  <a:ext uri="{FF2B5EF4-FFF2-40B4-BE49-F238E27FC236}">
                    <a16:creationId xmlns:a16="http://schemas.microsoft.com/office/drawing/2014/main" id="{090E0FB2-5E86-4537-A91D-6A696A23E5B2}"/>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09" name="Freeform 16">
                <a:extLst>
                  <a:ext uri="{FF2B5EF4-FFF2-40B4-BE49-F238E27FC236}">
                    <a16:creationId xmlns:a16="http://schemas.microsoft.com/office/drawing/2014/main" id="{D9944938-6BE9-4BF1-8059-A9756F2A9837}"/>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10" name="Freeform 17">
                <a:extLst>
                  <a:ext uri="{FF2B5EF4-FFF2-40B4-BE49-F238E27FC236}">
                    <a16:creationId xmlns:a16="http://schemas.microsoft.com/office/drawing/2014/main" id="{44078D1B-002B-4431-B665-04B580B42E46}"/>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11" name="Rectangle 18">
                <a:extLst>
                  <a:ext uri="{FF2B5EF4-FFF2-40B4-BE49-F238E27FC236}">
                    <a16:creationId xmlns:a16="http://schemas.microsoft.com/office/drawing/2014/main" id="{2ACAB384-061A-4B23-B0BF-76BF5BE6F6F4}"/>
                  </a:ext>
                </a:extLst>
              </p:cNvPr>
              <p:cNvSpPr>
                <a:spLocks noChangeArrowheads="1"/>
              </p:cNvSpPr>
              <p:nvPr/>
            </p:nvSpPr>
            <p:spPr bwMode="auto">
              <a:xfrm>
                <a:off x="2888" y="1551"/>
                <a:ext cx="34" cy="18"/>
              </a:xfrm>
              <a:prstGeom prst="rect">
                <a:avLst/>
              </a:pr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cxnSp>
          <p:nvCxnSpPr>
            <p:cNvPr id="106" name="Straight Arrow Connector 105">
              <a:extLst>
                <a:ext uri="{FF2B5EF4-FFF2-40B4-BE49-F238E27FC236}">
                  <a16:creationId xmlns:a16="http://schemas.microsoft.com/office/drawing/2014/main" id="{59626429-B57C-40D2-862F-9F7BCA668F45}"/>
                </a:ext>
              </a:extLst>
            </p:cNvPr>
            <p:cNvCxnSpPr>
              <a:cxnSpLocks/>
            </p:cNvCxnSpPr>
            <p:nvPr/>
          </p:nvCxnSpPr>
          <p:spPr>
            <a:xfrm flipV="1">
              <a:off x="4694040" y="4469712"/>
              <a:ext cx="0" cy="402018"/>
            </a:xfrm>
            <a:prstGeom prst="straightConnector1">
              <a:avLst/>
            </a:prstGeom>
            <a:grpFill/>
            <a:ln w="12700">
              <a:solidFill>
                <a:schemeClr val="tx1"/>
              </a:solidFill>
              <a:tailEnd type="arrow" w="med" len="sm"/>
            </a:ln>
          </p:spPr>
        </p:cxnSp>
      </p:grpSp>
      <p:grpSp>
        <p:nvGrpSpPr>
          <p:cNvPr id="3" name="Group 2">
            <a:extLst>
              <a:ext uri="{FF2B5EF4-FFF2-40B4-BE49-F238E27FC236}">
                <a16:creationId xmlns:a16="http://schemas.microsoft.com/office/drawing/2014/main" id="{6F670484-B9E7-4A03-A9D6-294E4B7B1A55}"/>
              </a:ext>
            </a:extLst>
          </p:cNvPr>
          <p:cNvGrpSpPr/>
          <p:nvPr/>
        </p:nvGrpSpPr>
        <p:grpSpPr>
          <a:xfrm>
            <a:off x="2067709" y="2326283"/>
            <a:ext cx="3566774" cy="1991450"/>
            <a:chOff x="1292318" y="1453927"/>
            <a:chExt cx="2229234" cy="1244656"/>
          </a:xfrm>
        </p:grpSpPr>
        <p:pic>
          <p:nvPicPr>
            <p:cNvPr id="43" name="Picture 42">
              <a:extLst>
                <a:ext uri="{FF2B5EF4-FFF2-40B4-BE49-F238E27FC236}">
                  <a16:creationId xmlns:a16="http://schemas.microsoft.com/office/drawing/2014/main" id="{4D3EC351-3BAF-40CB-9922-8B2787072CFC}"/>
                </a:ext>
              </a:extLst>
            </p:cNvPr>
            <p:cNvPicPr>
              <a:picLocks noChangeAspect="1"/>
            </p:cNvPicPr>
            <p:nvPr/>
          </p:nvPicPr>
          <p:blipFill rotWithShape="1">
            <a:blip r:embed="rId3" cstate="print">
              <a:duotone>
                <a:schemeClr val="accent2">
                  <a:shade val="45000"/>
                  <a:satMod val="135000"/>
                </a:schemeClr>
                <a:prstClr val="white"/>
              </a:duotone>
              <a:lum bright="40000" contrast="-40000"/>
              <a:alphaModFix amt="10000"/>
              <a:extLst>
                <a:ext uri="{28A0092B-C50C-407E-A947-70E740481C1C}">
                  <a14:useLocalDpi xmlns:a14="http://schemas.microsoft.com/office/drawing/2010/main"/>
                </a:ext>
              </a:extLst>
            </a:blip>
            <a:srcRect l="1951" t="-5734" r="6411" b="26646"/>
            <a:stretch/>
          </p:blipFill>
          <p:spPr>
            <a:xfrm>
              <a:off x="1301706" y="1453927"/>
              <a:ext cx="2210460" cy="1244656"/>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a:ln>
              <a:noFill/>
            </a:ln>
          </p:spPr>
        </p:pic>
        <p:sp>
          <p:nvSpPr>
            <p:cNvPr id="44" name="Freeform 523">
              <a:extLst>
                <a:ext uri="{FF2B5EF4-FFF2-40B4-BE49-F238E27FC236}">
                  <a16:creationId xmlns:a16="http://schemas.microsoft.com/office/drawing/2014/main" id="{11CDABC3-B223-41F9-99DA-23E46C79EFE7}"/>
                </a:ext>
              </a:extLst>
            </p:cNvPr>
            <p:cNvSpPr>
              <a:spLocks/>
            </p:cNvSpPr>
            <p:nvPr/>
          </p:nvSpPr>
          <p:spPr bwMode="auto">
            <a:xfrm>
              <a:off x="1294596" y="1490109"/>
              <a:ext cx="2224677" cy="1193668"/>
            </a:xfrm>
            <a:custGeom>
              <a:avLst/>
              <a:gdLst>
                <a:gd name="T0" fmla="*/ 958 w 959"/>
                <a:gd name="T1" fmla="*/ 0 h 508"/>
                <a:gd name="T2" fmla="*/ 959 w 959"/>
                <a:gd name="T3" fmla="*/ 28 h 508"/>
                <a:gd name="T4" fmla="*/ 480 w 959"/>
                <a:gd name="T5" fmla="*/ 508 h 508"/>
                <a:gd name="T6" fmla="*/ 0 w 959"/>
                <a:gd name="T7" fmla="*/ 28 h 508"/>
                <a:gd name="T8" fmla="*/ 1 w 959"/>
                <a:gd name="T9" fmla="*/ 0 h 508"/>
              </a:gdLst>
              <a:ahLst/>
              <a:cxnLst>
                <a:cxn ang="0">
                  <a:pos x="T0" y="T1"/>
                </a:cxn>
                <a:cxn ang="0">
                  <a:pos x="T2" y="T3"/>
                </a:cxn>
                <a:cxn ang="0">
                  <a:pos x="T4" y="T5"/>
                </a:cxn>
                <a:cxn ang="0">
                  <a:pos x="T6" y="T7"/>
                </a:cxn>
                <a:cxn ang="0">
                  <a:pos x="T8" y="T9"/>
                </a:cxn>
              </a:cxnLst>
              <a:rect l="0" t="0" r="r" b="b"/>
              <a:pathLst>
                <a:path w="959" h="508">
                  <a:moveTo>
                    <a:pt x="958" y="0"/>
                  </a:moveTo>
                  <a:cubicBezTo>
                    <a:pt x="959" y="9"/>
                    <a:pt x="959" y="19"/>
                    <a:pt x="959" y="28"/>
                  </a:cubicBezTo>
                  <a:cubicBezTo>
                    <a:pt x="959" y="293"/>
                    <a:pt x="744" y="508"/>
                    <a:pt x="480" y="508"/>
                  </a:cubicBezTo>
                  <a:cubicBezTo>
                    <a:pt x="215" y="508"/>
                    <a:pt x="0" y="293"/>
                    <a:pt x="0" y="28"/>
                  </a:cubicBezTo>
                  <a:cubicBezTo>
                    <a:pt x="0" y="19"/>
                    <a:pt x="1" y="9"/>
                    <a:pt x="1" y="0"/>
                  </a:cubicBezTo>
                </a:path>
              </a:pathLst>
            </a:custGeom>
            <a:solidFill>
              <a:schemeClr val="bg1">
                <a:alpha val="10000"/>
              </a:schemeClr>
            </a:solidFill>
            <a:ln w="19050" cap="rnd">
              <a:solidFill>
                <a:schemeClr val="tx2"/>
              </a:solid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grpSp>
          <p:nvGrpSpPr>
            <p:cNvPr id="45" name="Group 4">
              <a:extLst>
                <a:ext uri="{FF2B5EF4-FFF2-40B4-BE49-F238E27FC236}">
                  <a16:creationId xmlns:a16="http://schemas.microsoft.com/office/drawing/2014/main" id="{9CF98C90-8552-4A6D-A79B-FD27AC33C742}"/>
                </a:ext>
              </a:extLst>
            </p:cNvPr>
            <p:cNvGrpSpPr>
              <a:grpSpLocks noChangeAspect="1"/>
            </p:cNvGrpSpPr>
            <p:nvPr/>
          </p:nvGrpSpPr>
          <p:grpSpPr bwMode="auto">
            <a:xfrm>
              <a:off x="1292318" y="1477781"/>
              <a:ext cx="2229234" cy="204738"/>
              <a:chOff x="2376" y="1409"/>
              <a:chExt cx="562" cy="55"/>
            </a:xfrm>
          </p:grpSpPr>
          <p:sp>
            <p:nvSpPr>
              <p:cNvPr id="46" name="Freeform 5">
                <a:extLst>
                  <a:ext uri="{FF2B5EF4-FFF2-40B4-BE49-F238E27FC236}">
                    <a16:creationId xmlns:a16="http://schemas.microsoft.com/office/drawing/2014/main" id="{4C5CD506-D2E5-40D5-B036-78AD5C401146}"/>
                  </a:ext>
                </a:extLst>
              </p:cNvPr>
              <p:cNvSpPr>
                <a:spLocks/>
              </p:cNvSpPr>
              <p:nvPr/>
            </p:nvSpPr>
            <p:spPr bwMode="auto">
              <a:xfrm>
                <a:off x="2379" y="1409"/>
                <a:ext cx="559" cy="34"/>
              </a:xfrm>
              <a:custGeom>
                <a:avLst/>
                <a:gdLst>
                  <a:gd name="T0" fmla="*/ 0 w 264"/>
                  <a:gd name="T1" fmla="*/ 3 h 15"/>
                  <a:gd name="T2" fmla="*/ 14 w 264"/>
                  <a:gd name="T3" fmla="*/ 8 h 15"/>
                  <a:gd name="T4" fmla="*/ 93 w 264"/>
                  <a:gd name="T5" fmla="*/ 8 h 15"/>
                  <a:gd name="T6" fmla="*/ 93 w 264"/>
                  <a:gd name="T7" fmla="*/ 8 h 15"/>
                  <a:gd name="T8" fmla="*/ 171 w 264"/>
                  <a:gd name="T9" fmla="*/ 8 h 15"/>
                  <a:gd name="T10" fmla="*/ 171 w 264"/>
                  <a:gd name="T11" fmla="*/ 8 h 15"/>
                  <a:gd name="T12" fmla="*/ 249 w 264"/>
                  <a:gd name="T13" fmla="*/ 8 h 15"/>
                  <a:gd name="T14" fmla="*/ 264 w 26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5">
                    <a:moveTo>
                      <a:pt x="0" y="3"/>
                    </a:moveTo>
                    <a:cubicBezTo>
                      <a:pt x="14" y="8"/>
                      <a:pt x="14" y="8"/>
                      <a:pt x="14" y="8"/>
                    </a:cubicBezTo>
                    <a:cubicBezTo>
                      <a:pt x="40" y="15"/>
                      <a:pt x="67" y="15"/>
                      <a:pt x="93" y="8"/>
                    </a:cubicBezTo>
                    <a:cubicBezTo>
                      <a:pt x="93" y="8"/>
                      <a:pt x="93" y="8"/>
                      <a:pt x="93" y="8"/>
                    </a:cubicBezTo>
                    <a:cubicBezTo>
                      <a:pt x="118" y="0"/>
                      <a:pt x="145" y="0"/>
                      <a:pt x="171" y="8"/>
                    </a:cubicBezTo>
                    <a:cubicBezTo>
                      <a:pt x="171" y="8"/>
                      <a:pt x="171" y="8"/>
                      <a:pt x="171" y="8"/>
                    </a:cubicBezTo>
                    <a:cubicBezTo>
                      <a:pt x="196" y="15"/>
                      <a:pt x="223" y="15"/>
                      <a:pt x="249" y="8"/>
                    </a:cubicBezTo>
                    <a:cubicBezTo>
                      <a:pt x="264" y="3"/>
                      <a:pt x="264" y="3"/>
                      <a:pt x="264" y="3"/>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47" name="Freeform 6">
                <a:extLst>
                  <a:ext uri="{FF2B5EF4-FFF2-40B4-BE49-F238E27FC236}">
                    <a16:creationId xmlns:a16="http://schemas.microsoft.com/office/drawing/2014/main" id="{FA89F479-46BC-4209-B688-B353BEDB08AA}"/>
                  </a:ext>
                </a:extLst>
              </p:cNvPr>
              <p:cNvSpPr>
                <a:spLocks/>
              </p:cNvSpPr>
              <p:nvPr/>
            </p:nvSpPr>
            <p:spPr bwMode="auto">
              <a:xfrm>
                <a:off x="2376" y="1429"/>
                <a:ext cx="561" cy="35"/>
              </a:xfrm>
              <a:custGeom>
                <a:avLst/>
                <a:gdLst>
                  <a:gd name="T0" fmla="*/ 0 w 267"/>
                  <a:gd name="T1" fmla="*/ 3 h 15"/>
                  <a:gd name="T2" fmla="*/ 16 w 267"/>
                  <a:gd name="T3" fmla="*/ 8 h 15"/>
                  <a:gd name="T4" fmla="*/ 95 w 267"/>
                  <a:gd name="T5" fmla="*/ 8 h 15"/>
                  <a:gd name="T6" fmla="*/ 95 w 267"/>
                  <a:gd name="T7" fmla="*/ 8 h 15"/>
                  <a:gd name="T8" fmla="*/ 173 w 267"/>
                  <a:gd name="T9" fmla="*/ 8 h 15"/>
                  <a:gd name="T10" fmla="*/ 173 w 267"/>
                  <a:gd name="T11" fmla="*/ 8 h 15"/>
                  <a:gd name="T12" fmla="*/ 251 w 267"/>
                  <a:gd name="T13" fmla="*/ 8 h 15"/>
                  <a:gd name="T14" fmla="*/ 267 w 267"/>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5">
                    <a:moveTo>
                      <a:pt x="0" y="3"/>
                    </a:moveTo>
                    <a:cubicBezTo>
                      <a:pt x="16" y="8"/>
                      <a:pt x="16" y="8"/>
                      <a:pt x="16" y="8"/>
                    </a:cubicBezTo>
                    <a:cubicBezTo>
                      <a:pt x="42" y="15"/>
                      <a:pt x="69" y="15"/>
                      <a:pt x="95" y="8"/>
                    </a:cubicBezTo>
                    <a:cubicBezTo>
                      <a:pt x="95" y="8"/>
                      <a:pt x="95" y="8"/>
                      <a:pt x="95" y="8"/>
                    </a:cubicBezTo>
                    <a:cubicBezTo>
                      <a:pt x="120" y="0"/>
                      <a:pt x="147" y="0"/>
                      <a:pt x="173" y="8"/>
                    </a:cubicBezTo>
                    <a:cubicBezTo>
                      <a:pt x="173" y="8"/>
                      <a:pt x="173" y="8"/>
                      <a:pt x="173" y="8"/>
                    </a:cubicBezTo>
                    <a:cubicBezTo>
                      <a:pt x="198" y="15"/>
                      <a:pt x="225" y="15"/>
                      <a:pt x="251" y="8"/>
                    </a:cubicBezTo>
                    <a:cubicBezTo>
                      <a:pt x="267" y="3"/>
                      <a:pt x="267" y="3"/>
                      <a:pt x="267" y="3"/>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grpSp>
      <p:cxnSp>
        <p:nvCxnSpPr>
          <p:cNvPr id="48" name="Straight Connector 47">
            <a:extLst>
              <a:ext uri="{FF2B5EF4-FFF2-40B4-BE49-F238E27FC236}">
                <a16:creationId xmlns:a16="http://schemas.microsoft.com/office/drawing/2014/main" id="{51DF5CC1-4932-4DC6-814A-77E1009610EC}"/>
              </a:ext>
            </a:extLst>
          </p:cNvPr>
          <p:cNvCxnSpPr>
            <a:cxnSpLocks/>
          </p:cNvCxnSpPr>
          <p:nvPr/>
        </p:nvCxnSpPr>
        <p:spPr>
          <a:xfrm flipH="1">
            <a:off x="2600926" y="4433827"/>
            <a:ext cx="0" cy="276352"/>
          </a:xfrm>
          <a:prstGeom prst="line">
            <a:avLst/>
          </a:prstGeom>
          <a:noFill/>
          <a:ln w="19050" cap="rnd" cmpd="sng" algn="ctr">
            <a:solidFill>
              <a:srgbClr val="FF9600"/>
            </a:solidFill>
            <a:prstDash val="solid"/>
            <a:headEnd type="arrow" w="lg" len="sm"/>
          </a:ln>
          <a:effectLst/>
        </p:spPr>
      </p:cxnSp>
      <p:cxnSp>
        <p:nvCxnSpPr>
          <p:cNvPr id="49" name="Straight Connector 48">
            <a:extLst>
              <a:ext uri="{FF2B5EF4-FFF2-40B4-BE49-F238E27FC236}">
                <a16:creationId xmlns:a16="http://schemas.microsoft.com/office/drawing/2014/main" id="{B6AA6129-9074-4B71-B45B-3C9BB74624AE}"/>
              </a:ext>
            </a:extLst>
          </p:cNvPr>
          <p:cNvCxnSpPr>
            <a:cxnSpLocks/>
          </p:cNvCxnSpPr>
          <p:nvPr/>
        </p:nvCxnSpPr>
        <p:spPr>
          <a:xfrm>
            <a:off x="5086434" y="4433827"/>
            <a:ext cx="0" cy="276352"/>
          </a:xfrm>
          <a:prstGeom prst="line">
            <a:avLst/>
          </a:prstGeom>
          <a:noFill/>
          <a:ln w="19050" cap="rnd" cmpd="sng" algn="ctr">
            <a:solidFill>
              <a:srgbClr val="FF9600"/>
            </a:solidFill>
            <a:prstDash val="solid"/>
            <a:headEnd type="arrow" w="lg" len="sm"/>
          </a:ln>
          <a:effectLst/>
        </p:spPr>
      </p:cxnSp>
      <p:sp>
        <p:nvSpPr>
          <p:cNvPr id="42" name="Amazon Redshift">
            <a:extLst>
              <a:ext uri="{FF2B5EF4-FFF2-40B4-BE49-F238E27FC236}">
                <a16:creationId xmlns:a16="http://schemas.microsoft.com/office/drawing/2014/main" id="{8A97142C-2190-4584-8C5E-6D981EE45C2A}"/>
              </a:ext>
            </a:extLst>
          </p:cNvPr>
          <p:cNvSpPr txBox="1"/>
          <p:nvPr/>
        </p:nvSpPr>
        <p:spPr>
          <a:xfrm>
            <a:off x="2515357" y="3243153"/>
            <a:ext cx="2671482" cy="321658"/>
          </a:xfrm>
          <a:prstGeom prst="rect">
            <a:avLst/>
          </a:prstGeom>
          <a:noFill/>
          <a:ln w="3175">
            <a:miter lim="400000"/>
          </a:ln>
          <a:extLst>
            <a:ext uri="{C572A759-6A51-4108-AA02-DFA0A04FC94B}">
              <ma14:wrappingTextBoxFlag xmlns:ma14="http://schemas.microsoft.com/office/mac/drawingml/2011/main" xmlns="" val="1"/>
            </a:ext>
          </a:extLst>
        </p:spPr>
        <p:txBody>
          <a:bodyPr wrap="square" lIns="11971" tIns="11971" rIns="11971" bIns="11971" anchor="ctr">
            <a:noAutofit/>
          </a:bodyPr>
          <a:lstStyle>
            <a:lvl1pPr defTabSz="831624">
              <a:lnSpc>
                <a:spcPct val="80000"/>
              </a:lnSpc>
              <a:defRPr sz="4400" b="1"/>
            </a:lvl1pPr>
          </a:lstStyle>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Amazon S3</a:t>
            </a:r>
          </a:p>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Amazon Glacier</a:t>
            </a:r>
          </a:p>
          <a:p>
            <a:pPr algn="ctr">
              <a:lnSpc>
                <a:spcPct val="90000"/>
              </a:lnSpc>
              <a:spcBef>
                <a:spcPts val="960"/>
              </a:spcBef>
            </a:pPr>
            <a:r>
              <a:rPr lang="en-US" sz="1920" b="0" dirty="0">
                <a:latin typeface="Amazon Ember" panose="020B0603020204020204" pitchFamily="34" charset="0"/>
                <a:ea typeface="Amazon Ember" panose="020B0603020204020204" pitchFamily="34" charset="0"/>
                <a:cs typeface="Amazon Ember" panose="020B0603020204020204" pitchFamily="34" charset="0"/>
              </a:rPr>
              <a:t>AWS Glue</a:t>
            </a:r>
          </a:p>
        </p:txBody>
      </p:sp>
      <p:cxnSp>
        <p:nvCxnSpPr>
          <p:cNvPr id="34" name="Straight Connector 33">
            <a:extLst>
              <a:ext uri="{FF2B5EF4-FFF2-40B4-BE49-F238E27FC236}">
                <a16:creationId xmlns:a16="http://schemas.microsoft.com/office/drawing/2014/main" id="{500627EB-A439-4760-AE86-A309A5333948}"/>
              </a:ext>
            </a:extLst>
          </p:cNvPr>
          <p:cNvCxnSpPr/>
          <p:nvPr/>
        </p:nvCxnSpPr>
        <p:spPr>
          <a:xfrm flipV="1">
            <a:off x="8107797" y="5176478"/>
            <a:ext cx="5998464" cy="0"/>
          </a:xfrm>
          <a:prstGeom prst="line">
            <a:avLst/>
          </a:prstGeom>
          <a:ln w="158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8" name="Amazon Redshift">
            <a:extLst>
              <a:ext uri="{FF2B5EF4-FFF2-40B4-BE49-F238E27FC236}">
                <a16:creationId xmlns:a16="http://schemas.microsoft.com/office/drawing/2014/main" id="{41CEB77B-3632-1047-A982-3371B08D84FA}"/>
              </a:ext>
            </a:extLst>
          </p:cNvPr>
          <p:cNvSpPr txBox="1"/>
          <p:nvPr/>
        </p:nvSpPr>
        <p:spPr>
          <a:xfrm>
            <a:off x="2825644" y="6300815"/>
            <a:ext cx="2553397" cy="555988"/>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Synchronizing data across environments</a:t>
            </a:r>
          </a:p>
        </p:txBody>
      </p:sp>
      <p:sp>
        <p:nvSpPr>
          <p:cNvPr id="40" name="Amazon Redshift">
            <a:extLst>
              <a:ext uri="{FF2B5EF4-FFF2-40B4-BE49-F238E27FC236}">
                <a16:creationId xmlns:a16="http://schemas.microsoft.com/office/drawing/2014/main" id="{CF05077D-9D25-304E-8501-26BF571994E9}"/>
              </a:ext>
            </a:extLst>
          </p:cNvPr>
          <p:cNvSpPr txBox="1"/>
          <p:nvPr/>
        </p:nvSpPr>
        <p:spPr>
          <a:xfrm>
            <a:off x="2082730" y="1724591"/>
            <a:ext cx="4460627" cy="555988"/>
          </a:xfrm>
          <a:prstGeom prst="rect">
            <a:avLst/>
          </a:prstGeom>
          <a:ln w="3175">
            <a:miter lim="400000"/>
          </a:ln>
          <a:extLst>
            <a:ext uri="{C572A759-6A51-4108-AA02-DFA0A04FC94B}">
              <ma14:wrappingTextBoxFlag xmlns:ma14="http://schemas.microsoft.com/office/mac/drawingml/2011/main" xmlns="" val="1"/>
            </a:ext>
          </a:extLst>
        </p:spPr>
        <p:txBody>
          <a:bodyPr wrap="square" lIns="11971" tIns="11971" rIns="11971" bIns="11971">
            <a:spAutoFit/>
          </a:bodyPr>
          <a:lstStyle>
            <a:lvl1pPr defTabSz="831624">
              <a:lnSpc>
                <a:spcPct val="80000"/>
              </a:lnSpc>
              <a:defRPr sz="4400" b="1"/>
            </a:lvl1pPr>
          </a:lstStyle>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Professional services and partners </a:t>
            </a:r>
          </a:p>
          <a:p>
            <a:pPr>
              <a:lnSpc>
                <a:spcPct val="90000"/>
              </a:lnSpc>
            </a:pPr>
            <a:r>
              <a:rPr lang="en-US" sz="1920" dirty="0">
                <a:latin typeface="Amazon Ember" panose="020B0603020204020204" pitchFamily="34" charset="0"/>
                <a:ea typeface="Amazon Ember" panose="020B0603020204020204" pitchFamily="34" charset="0"/>
                <a:cs typeface="Amazon Ember" panose="020B0603020204020204" pitchFamily="34" charset="0"/>
              </a:rPr>
              <a:t>to help migration</a:t>
            </a:r>
          </a:p>
        </p:txBody>
      </p:sp>
      <p:sp>
        <p:nvSpPr>
          <p:cNvPr id="37" name="Rectangle 36">
            <a:extLst>
              <a:ext uri="{FF2B5EF4-FFF2-40B4-BE49-F238E27FC236}">
                <a16:creationId xmlns:a16="http://schemas.microsoft.com/office/drawing/2014/main" id="{5C20528A-4DB1-48BF-9E3D-E72F79DABEE5}"/>
              </a:ext>
            </a:extLst>
          </p:cNvPr>
          <p:cNvSpPr/>
          <p:nvPr/>
        </p:nvSpPr>
        <p:spPr>
          <a:xfrm>
            <a:off x="12392810" y="207497"/>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movement</a:t>
            </a:r>
          </a:p>
        </p:txBody>
      </p:sp>
      <p:sp>
        <p:nvSpPr>
          <p:cNvPr id="52" name="Rectangle 51">
            <a:extLst>
              <a:ext uri="{FF2B5EF4-FFF2-40B4-BE49-F238E27FC236}">
                <a16:creationId xmlns:a16="http://schemas.microsoft.com/office/drawing/2014/main" id="{FF7560B0-2F61-4C4A-A4AF-3143C77ADC09}"/>
              </a:ext>
            </a:extLst>
          </p:cNvPr>
          <p:cNvSpPr/>
          <p:nvPr/>
        </p:nvSpPr>
        <p:spPr>
          <a:xfrm>
            <a:off x="12319660" y="207497"/>
            <a:ext cx="73150" cy="8495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70020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4F9-6305-AB4F-A841-67D3E62017E7}"/>
              </a:ext>
            </a:extLst>
          </p:cNvPr>
          <p:cNvSpPr>
            <a:spLocks noGrp="1"/>
          </p:cNvSpPr>
          <p:nvPr>
            <p:ph type="title"/>
          </p:nvPr>
        </p:nvSpPr>
        <p:spPr/>
        <p:txBody>
          <a:bodyPr/>
          <a:lstStyle/>
          <a:p>
            <a:r>
              <a:rPr lang="en-US" sz="7200" dirty="0">
                <a:solidFill>
                  <a:schemeClr val="tx1"/>
                </a:solidFill>
              </a:rPr>
              <a:t>Data lake infrastructure </a:t>
            </a:r>
            <a:br>
              <a:rPr lang="en-US" sz="7200" dirty="0">
                <a:solidFill>
                  <a:schemeClr val="tx1"/>
                </a:solidFill>
              </a:rPr>
            </a:br>
            <a:r>
              <a:rPr lang="en-US" sz="7200" dirty="0">
                <a:solidFill>
                  <a:schemeClr val="tx1"/>
                </a:solidFill>
              </a:rPr>
              <a:t>&amp; management services</a:t>
            </a:r>
          </a:p>
        </p:txBody>
      </p:sp>
      <p:grpSp>
        <p:nvGrpSpPr>
          <p:cNvPr id="33" name="Group 32">
            <a:extLst>
              <a:ext uri="{FF2B5EF4-FFF2-40B4-BE49-F238E27FC236}">
                <a16:creationId xmlns:a16="http://schemas.microsoft.com/office/drawing/2014/main" id="{8110A1E5-1264-184C-8AB4-715E949ECDE1}"/>
              </a:ext>
            </a:extLst>
          </p:cNvPr>
          <p:cNvGrpSpPr/>
          <p:nvPr/>
        </p:nvGrpSpPr>
        <p:grpSpPr>
          <a:xfrm>
            <a:off x="634232" y="670560"/>
            <a:ext cx="2960198" cy="2108022"/>
            <a:chOff x="4518519" y="1043540"/>
            <a:chExt cx="3328927" cy="2370602"/>
          </a:xfrm>
        </p:grpSpPr>
        <p:grpSp>
          <p:nvGrpSpPr>
            <p:cNvPr id="34" name="Group 33">
              <a:extLst>
                <a:ext uri="{FF2B5EF4-FFF2-40B4-BE49-F238E27FC236}">
                  <a16:creationId xmlns:a16="http://schemas.microsoft.com/office/drawing/2014/main" id="{F909BB40-DCEE-FE42-8B87-88D85A3A0943}"/>
                </a:ext>
              </a:extLst>
            </p:cNvPr>
            <p:cNvGrpSpPr/>
            <p:nvPr/>
          </p:nvGrpSpPr>
          <p:grpSpPr>
            <a:xfrm>
              <a:off x="4813439" y="1043540"/>
              <a:ext cx="3034007" cy="2191082"/>
              <a:chOff x="8313348" y="827638"/>
              <a:chExt cx="5850050" cy="4224754"/>
            </a:xfrm>
          </p:grpSpPr>
          <p:sp>
            <p:nvSpPr>
              <p:cNvPr id="61" name="Freeform 20">
                <a:extLst>
                  <a:ext uri="{FF2B5EF4-FFF2-40B4-BE49-F238E27FC236}">
                    <a16:creationId xmlns:a16="http://schemas.microsoft.com/office/drawing/2014/main" id="{A80557B0-5962-6944-BE66-99ECFF218C93}"/>
                  </a:ext>
                </a:extLst>
              </p:cNvPr>
              <p:cNvSpPr>
                <a:spLocks/>
              </p:cNvSpPr>
              <p:nvPr/>
            </p:nvSpPr>
            <p:spPr bwMode="auto">
              <a:xfrm>
                <a:off x="9265502" y="2993157"/>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2" name="Oval 21">
                <a:extLst>
                  <a:ext uri="{FF2B5EF4-FFF2-40B4-BE49-F238E27FC236}">
                    <a16:creationId xmlns:a16="http://schemas.microsoft.com/office/drawing/2014/main" id="{B43EA5DE-1C3E-2E4E-8EAF-AAD7B7CE2206}"/>
                  </a:ext>
                </a:extLst>
              </p:cNvPr>
              <p:cNvSpPr>
                <a:spLocks noChangeArrowheads="1"/>
              </p:cNvSpPr>
              <p:nvPr/>
            </p:nvSpPr>
            <p:spPr bwMode="auto">
              <a:xfrm>
                <a:off x="9245219" y="1427011"/>
                <a:ext cx="4021361"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3" name="Freeform 20">
                <a:extLst>
                  <a:ext uri="{FF2B5EF4-FFF2-40B4-BE49-F238E27FC236}">
                    <a16:creationId xmlns:a16="http://schemas.microsoft.com/office/drawing/2014/main" id="{0DA2A92A-F8D6-E042-BACE-3D1161638684}"/>
                  </a:ext>
                </a:extLst>
              </p:cNvPr>
              <p:cNvSpPr>
                <a:spLocks/>
              </p:cNvSpPr>
              <p:nvPr/>
            </p:nvSpPr>
            <p:spPr bwMode="auto">
              <a:xfrm>
                <a:off x="9265501" y="2737129"/>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a:solidFill>
                    <a:srgbClr val="474746"/>
                  </a:solidFill>
                </a:endParaRPr>
              </a:p>
            </p:txBody>
          </p:sp>
          <p:sp>
            <p:nvSpPr>
              <p:cNvPr id="64" name="Rounded Rectangle 30">
                <a:extLst>
                  <a:ext uri="{FF2B5EF4-FFF2-40B4-BE49-F238E27FC236}">
                    <a16:creationId xmlns:a16="http://schemas.microsoft.com/office/drawing/2014/main" id="{82983500-5379-C341-9737-1519870199DA}"/>
                  </a:ext>
                </a:extLst>
              </p:cNvPr>
              <p:cNvSpPr/>
              <p:nvPr/>
            </p:nvSpPr>
            <p:spPr bwMode="auto">
              <a:xfrm>
                <a:off x="8313348" y="827638"/>
                <a:ext cx="5850050" cy="191623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56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5" name="Freeform: Shape 30">
              <a:extLst>
                <a:ext uri="{FF2B5EF4-FFF2-40B4-BE49-F238E27FC236}">
                  <a16:creationId xmlns:a16="http://schemas.microsoft.com/office/drawing/2014/main" id="{AE87269A-81E2-2146-B38E-486739F970CC}"/>
                </a:ext>
              </a:extLst>
            </p:cNvPr>
            <p:cNvSpPr/>
            <p:nvPr/>
          </p:nvSpPr>
          <p:spPr>
            <a:xfrm>
              <a:off x="6890503" y="2467626"/>
              <a:ext cx="375809" cy="732180"/>
            </a:xfrm>
            <a:custGeom>
              <a:avLst/>
              <a:gdLst>
                <a:gd name="connsiteX0" fmla="*/ 182753 w 191676"/>
                <a:gd name="connsiteY0" fmla="*/ 369472 h 373437"/>
                <a:gd name="connsiteX1" fmla="*/ 4957 w 191676"/>
                <a:gd name="connsiteY1" fmla="*/ 369472 h 373437"/>
                <a:gd name="connsiteX2" fmla="*/ 4957 w 191676"/>
                <a:gd name="connsiteY2" fmla="*/ 4957 h 373437"/>
                <a:gd name="connsiteX3" fmla="*/ 186719 w 191676"/>
                <a:gd name="connsiteY3" fmla="*/ 197955 h 373437"/>
              </a:gdLst>
              <a:ahLst/>
              <a:cxnLst>
                <a:cxn ang="0">
                  <a:pos x="connsiteX0" y="connsiteY0"/>
                </a:cxn>
                <a:cxn ang="0">
                  <a:pos x="connsiteX1" y="connsiteY1"/>
                </a:cxn>
                <a:cxn ang="0">
                  <a:pos x="connsiteX2" y="connsiteY2"/>
                </a:cxn>
                <a:cxn ang="0">
                  <a:pos x="connsiteX3" y="connsiteY3"/>
                </a:cxn>
              </a:cxnLst>
              <a:rect l="l" t="t" r="r" b="b"/>
              <a:pathLst>
                <a:path w="191676" h="373437">
                  <a:moveTo>
                    <a:pt x="182753" y="369472"/>
                  </a:moveTo>
                  <a:lnTo>
                    <a:pt x="4957" y="369472"/>
                  </a:lnTo>
                  <a:lnTo>
                    <a:pt x="4957" y="4957"/>
                  </a:lnTo>
                  <a:lnTo>
                    <a:pt x="186719" y="197955"/>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6" name="Freeform: Shape 31">
              <a:extLst>
                <a:ext uri="{FF2B5EF4-FFF2-40B4-BE49-F238E27FC236}">
                  <a16:creationId xmlns:a16="http://schemas.microsoft.com/office/drawing/2014/main" id="{BE28EE2A-18B5-7343-8929-0F5C555C9D3D}"/>
                </a:ext>
              </a:extLst>
            </p:cNvPr>
            <p:cNvSpPr/>
            <p:nvPr/>
          </p:nvSpPr>
          <p:spPr>
            <a:xfrm>
              <a:off x="7455513" y="3068272"/>
              <a:ext cx="123109" cy="129589"/>
            </a:xfrm>
            <a:custGeom>
              <a:avLst/>
              <a:gdLst>
                <a:gd name="connsiteX0" fmla="*/ 4957 w 62790"/>
                <a:gd name="connsiteY0" fmla="*/ 4957 h 66095"/>
                <a:gd name="connsiteX1" fmla="*/ 59816 w 62790"/>
                <a:gd name="connsiteY1" fmla="*/ 63121 h 66095"/>
                <a:gd name="connsiteX2" fmla="*/ 4957 w 62790"/>
                <a:gd name="connsiteY2" fmla="*/ 63121 h 66095"/>
              </a:gdLst>
              <a:ahLst/>
              <a:cxnLst>
                <a:cxn ang="0">
                  <a:pos x="connsiteX0" y="connsiteY0"/>
                </a:cxn>
                <a:cxn ang="0">
                  <a:pos x="connsiteX1" y="connsiteY1"/>
                </a:cxn>
                <a:cxn ang="0">
                  <a:pos x="connsiteX2" y="connsiteY2"/>
                </a:cxn>
              </a:cxnLst>
              <a:rect l="l" t="t" r="r" b="b"/>
              <a:pathLst>
                <a:path w="62790" h="66095">
                  <a:moveTo>
                    <a:pt x="4957" y="4957"/>
                  </a:moveTo>
                  <a:lnTo>
                    <a:pt x="59816" y="63121"/>
                  </a:lnTo>
                  <a:lnTo>
                    <a:pt x="4957" y="63121"/>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7" name="Freeform: Shape 32">
              <a:extLst>
                <a:ext uri="{FF2B5EF4-FFF2-40B4-BE49-F238E27FC236}">
                  <a16:creationId xmlns:a16="http://schemas.microsoft.com/office/drawing/2014/main" id="{2B8EF59B-6ADC-9B47-A540-3050E6956E64}"/>
                </a:ext>
              </a:extLst>
            </p:cNvPr>
            <p:cNvSpPr/>
            <p:nvPr/>
          </p:nvSpPr>
          <p:spPr>
            <a:xfrm>
              <a:off x="7002597" y="2792246"/>
              <a:ext cx="246220" cy="304535"/>
            </a:xfrm>
            <a:custGeom>
              <a:avLst/>
              <a:gdLst>
                <a:gd name="connsiteX0" fmla="*/ 122937 w 125580"/>
                <a:gd name="connsiteY0" fmla="*/ 152349 h 155323"/>
                <a:gd name="connsiteX1" fmla="*/ 4957 w 125580"/>
                <a:gd name="connsiteY1" fmla="*/ 152349 h 155323"/>
                <a:gd name="connsiteX2" fmla="*/ 4957 w 125580"/>
                <a:gd name="connsiteY2" fmla="*/ 4957 h 155323"/>
                <a:gd name="connsiteX3" fmla="*/ 122937 w 125580"/>
                <a:gd name="connsiteY3" fmla="*/ 130208 h 155323"/>
              </a:gdLst>
              <a:ahLst/>
              <a:cxnLst>
                <a:cxn ang="0">
                  <a:pos x="connsiteX0" y="connsiteY0"/>
                </a:cxn>
                <a:cxn ang="0">
                  <a:pos x="connsiteX1" y="connsiteY1"/>
                </a:cxn>
                <a:cxn ang="0">
                  <a:pos x="connsiteX2" y="connsiteY2"/>
                </a:cxn>
                <a:cxn ang="0">
                  <a:pos x="connsiteX3" y="connsiteY3"/>
                </a:cxn>
              </a:cxnLst>
              <a:rect l="l" t="t" r="r" b="b"/>
              <a:pathLst>
                <a:path w="125580" h="155323">
                  <a:moveTo>
                    <a:pt x="122937" y="152349"/>
                  </a:moveTo>
                  <a:lnTo>
                    <a:pt x="4957" y="152349"/>
                  </a:lnTo>
                  <a:lnTo>
                    <a:pt x="4957" y="4957"/>
                  </a:lnTo>
                  <a:lnTo>
                    <a:pt x="122937" y="130208"/>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8" name="Freeform: Shape 33">
              <a:extLst>
                <a:ext uri="{FF2B5EF4-FFF2-40B4-BE49-F238E27FC236}">
                  <a16:creationId xmlns:a16="http://schemas.microsoft.com/office/drawing/2014/main" id="{6680EE05-C3C5-CF43-A270-4B500427A0AD}"/>
                </a:ext>
              </a:extLst>
            </p:cNvPr>
            <p:cNvSpPr/>
            <p:nvPr/>
          </p:nvSpPr>
          <p:spPr>
            <a:xfrm>
              <a:off x="6954650" y="2582961"/>
              <a:ext cx="58315" cy="58315"/>
            </a:xfrm>
            <a:custGeom>
              <a:avLst/>
              <a:gdLst>
                <a:gd name="connsiteX0" fmla="*/ 27430 w 29742"/>
                <a:gd name="connsiteY0" fmla="*/ 4957 h 29742"/>
                <a:gd name="connsiteX1" fmla="*/ 4957 w 29742"/>
                <a:gd name="connsiteY1" fmla="*/ 26438 h 29742"/>
              </a:gdLst>
              <a:ahLst/>
              <a:cxnLst>
                <a:cxn ang="0">
                  <a:pos x="connsiteX0" y="connsiteY0"/>
                </a:cxn>
                <a:cxn ang="0">
                  <a:pos x="connsiteX1" y="connsiteY1"/>
                </a:cxn>
              </a:cxnLst>
              <a:rect l="l" t="t" r="r" b="b"/>
              <a:pathLst>
                <a:path w="29742" h="29742">
                  <a:moveTo>
                    <a:pt x="27430" y="4957"/>
                  </a:moveTo>
                  <a:lnTo>
                    <a:pt x="4957" y="26438"/>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39" name="Freeform: Shape 34">
              <a:extLst>
                <a:ext uri="{FF2B5EF4-FFF2-40B4-BE49-F238E27FC236}">
                  <a16:creationId xmlns:a16="http://schemas.microsoft.com/office/drawing/2014/main" id="{7AFAFDF4-34B9-0240-924E-99C5E95AB8D1}"/>
                </a:ext>
              </a:extLst>
            </p:cNvPr>
            <p:cNvSpPr/>
            <p:nvPr/>
          </p:nvSpPr>
          <p:spPr>
            <a:xfrm>
              <a:off x="7013612" y="2641924"/>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0" name="Freeform: Shape 35">
              <a:extLst>
                <a:ext uri="{FF2B5EF4-FFF2-40B4-BE49-F238E27FC236}">
                  <a16:creationId xmlns:a16="http://schemas.microsoft.com/office/drawing/2014/main" id="{74A39BF2-A07A-7E4E-84CF-6A54B64497F5}"/>
                </a:ext>
              </a:extLst>
            </p:cNvPr>
            <p:cNvSpPr/>
            <p:nvPr/>
          </p:nvSpPr>
          <p:spPr>
            <a:xfrm>
              <a:off x="7066744" y="2702182"/>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1" name="Freeform: Shape 36">
              <a:extLst>
                <a:ext uri="{FF2B5EF4-FFF2-40B4-BE49-F238E27FC236}">
                  <a16:creationId xmlns:a16="http://schemas.microsoft.com/office/drawing/2014/main" id="{01CDA87B-BDD9-B641-A03A-83CDB131F8B7}"/>
                </a:ext>
              </a:extLst>
            </p:cNvPr>
            <p:cNvSpPr/>
            <p:nvPr/>
          </p:nvSpPr>
          <p:spPr>
            <a:xfrm>
              <a:off x="7126355" y="2761794"/>
              <a:ext cx="58315" cy="58315"/>
            </a:xfrm>
            <a:custGeom>
              <a:avLst/>
              <a:gdLst>
                <a:gd name="connsiteX0" fmla="*/ 2743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43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2" name="Freeform: Shape 37">
              <a:extLst>
                <a:ext uri="{FF2B5EF4-FFF2-40B4-BE49-F238E27FC236}">
                  <a16:creationId xmlns:a16="http://schemas.microsoft.com/office/drawing/2014/main" id="{2016AB72-C51C-F340-8BC2-1318D3943117}"/>
                </a:ext>
              </a:extLst>
            </p:cNvPr>
            <p:cNvSpPr/>
            <p:nvPr/>
          </p:nvSpPr>
          <p:spPr>
            <a:xfrm>
              <a:off x="7174303" y="2824644"/>
              <a:ext cx="58315" cy="58315"/>
            </a:xfrm>
            <a:custGeom>
              <a:avLst/>
              <a:gdLst>
                <a:gd name="connsiteX0" fmla="*/ 27760 w 29742"/>
                <a:gd name="connsiteY0" fmla="*/ 4957 h 29742"/>
                <a:gd name="connsiteX1" fmla="*/ 4957 w 29742"/>
                <a:gd name="connsiteY1" fmla="*/ 26769 h 29742"/>
              </a:gdLst>
              <a:ahLst/>
              <a:cxnLst>
                <a:cxn ang="0">
                  <a:pos x="connsiteX0" y="connsiteY0"/>
                </a:cxn>
                <a:cxn ang="0">
                  <a:pos x="connsiteX1" y="connsiteY1"/>
                </a:cxn>
              </a:cxnLst>
              <a:rect l="l" t="t" r="r" b="b"/>
              <a:pathLst>
                <a:path w="29742" h="29742">
                  <a:moveTo>
                    <a:pt x="27760" y="4957"/>
                  </a:moveTo>
                  <a:lnTo>
                    <a:pt x="4957" y="26769"/>
                  </a:lnTo>
                </a:path>
              </a:pathLst>
            </a:custGeom>
            <a:solidFill>
              <a:schemeClr val="bg1">
                <a:lumMod val="95000"/>
              </a:schemeClr>
            </a:solidFill>
            <a:ln w="19050" cap="flat">
              <a:solidFill>
                <a:schemeClr val="accent1"/>
              </a:solidFill>
              <a:prstDash val="solid"/>
              <a:round/>
            </a:ln>
          </p:spPr>
          <p:txBody>
            <a:bodyPr rtlCol="0" anchor="ctr"/>
            <a:lstStyle/>
            <a:p>
              <a:endParaRPr lang="en-US" sz="1680"/>
            </a:p>
          </p:txBody>
        </p:sp>
        <p:sp>
          <p:nvSpPr>
            <p:cNvPr id="43" name="Freeform: Shape 38">
              <a:extLst>
                <a:ext uri="{FF2B5EF4-FFF2-40B4-BE49-F238E27FC236}">
                  <a16:creationId xmlns:a16="http://schemas.microsoft.com/office/drawing/2014/main" id="{B75DF1BE-8867-C646-807E-E27EA858D99B}"/>
                </a:ext>
              </a:extLst>
            </p:cNvPr>
            <p:cNvSpPr/>
            <p:nvPr/>
          </p:nvSpPr>
          <p:spPr>
            <a:xfrm>
              <a:off x="7294173" y="3240626"/>
              <a:ext cx="129589" cy="123109"/>
            </a:xfrm>
            <a:custGeom>
              <a:avLst/>
              <a:gdLst>
                <a:gd name="connsiteX0" fmla="*/ 34370 w 66095"/>
                <a:gd name="connsiteY0" fmla="*/ 59486 h 62790"/>
                <a:gd name="connsiteX1" fmla="*/ 62790 w 66095"/>
                <a:gd name="connsiteY1" fmla="*/ 4957 h 62790"/>
                <a:gd name="connsiteX2" fmla="*/ 4957 w 66095"/>
                <a:gd name="connsiteY2" fmla="*/ 5288 h 62790"/>
                <a:gd name="connsiteX3" fmla="*/ 34370 w 66095"/>
                <a:gd name="connsiteY3" fmla="*/ 59486 h 62790"/>
              </a:gdLst>
              <a:ahLst/>
              <a:cxnLst>
                <a:cxn ang="0">
                  <a:pos x="connsiteX0" y="connsiteY0"/>
                </a:cxn>
                <a:cxn ang="0">
                  <a:pos x="connsiteX1" y="connsiteY1"/>
                </a:cxn>
                <a:cxn ang="0">
                  <a:pos x="connsiteX2" y="connsiteY2"/>
                </a:cxn>
                <a:cxn ang="0">
                  <a:pos x="connsiteX3" y="connsiteY3"/>
                </a:cxn>
              </a:cxnLst>
              <a:rect l="l" t="t" r="r" b="b"/>
              <a:pathLst>
                <a:path w="66095" h="62790">
                  <a:moveTo>
                    <a:pt x="34370" y="59486"/>
                  </a:moveTo>
                  <a:cubicBezTo>
                    <a:pt x="34370" y="59486"/>
                    <a:pt x="57172" y="15863"/>
                    <a:pt x="62790" y="4957"/>
                  </a:cubicBezTo>
                  <a:lnTo>
                    <a:pt x="4957" y="5288"/>
                  </a:lnTo>
                  <a:lnTo>
                    <a:pt x="34370" y="59486"/>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4" name="Freeform: Shape 39">
              <a:extLst>
                <a:ext uri="{FF2B5EF4-FFF2-40B4-BE49-F238E27FC236}">
                  <a16:creationId xmlns:a16="http://schemas.microsoft.com/office/drawing/2014/main" id="{3595174B-027E-8145-A720-A92AE8E1DCB9}"/>
                </a:ext>
              </a:extLst>
            </p:cNvPr>
            <p:cNvSpPr/>
            <p:nvPr/>
          </p:nvSpPr>
          <p:spPr>
            <a:xfrm>
              <a:off x="7288342" y="2464385"/>
              <a:ext cx="136069" cy="790495"/>
            </a:xfrm>
            <a:custGeom>
              <a:avLst/>
              <a:gdLst>
                <a:gd name="connsiteX0" fmla="*/ 6610 w 69399"/>
                <a:gd name="connsiteY0" fmla="*/ 398554 h 403180"/>
                <a:gd name="connsiteX1" fmla="*/ 7931 w 69399"/>
                <a:gd name="connsiteY1" fmla="*/ 401198 h 403180"/>
                <a:gd name="connsiteX2" fmla="*/ 65765 w 69399"/>
                <a:gd name="connsiteY2" fmla="*/ 400867 h 403180"/>
                <a:gd name="connsiteX3" fmla="*/ 67087 w 69399"/>
                <a:gd name="connsiteY3" fmla="*/ 398224 h 403180"/>
                <a:gd name="connsiteX4" fmla="*/ 65434 w 69399"/>
                <a:gd name="connsiteY4" fmla="*/ 4957 h 403180"/>
                <a:gd name="connsiteX5" fmla="*/ 4957 w 69399"/>
                <a:gd name="connsiteY5" fmla="*/ 5288 h 403180"/>
                <a:gd name="connsiteX6" fmla="*/ 6610 w 69399"/>
                <a:gd name="connsiteY6" fmla="*/ 398554 h 40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99" h="403180">
                  <a:moveTo>
                    <a:pt x="6610" y="398554"/>
                  </a:moveTo>
                  <a:lnTo>
                    <a:pt x="7931" y="401198"/>
                  </a:lnTo>
                  <a:lnTo>
                    <a:pt x="65765" y="400867"/>
                  </a:lnTo>
                  <a:cubicBezTo>
                    <a:pt x="66426" y="399215"/>
                    <a:pt x="67087" y="398554"/>
                    <a:pt x="67087" y="398224"/>
                  </a:cubicBezTo>
                  <a:lnTo>
                    <a:pt x="65434" y="4957"/>
                  </a:lnTo>
                  <a:lnTo>
                    <a:pt x="4957" y="5288"/>
                  </a:lnTo>
                  <a:lnTo>
                    <a:pt x="6610" y="398554"/>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5" name="Freeform: Shape 40">
              <a:extLst>
                <a:ext uri="{FF2B5EF4-FFF2-40B4-BE49-F238E27FC236}">
                  <a16:creationId xmlns:a16="http://schemas.microsoft.com/office/drawing/2014/main" id="{501127E8-884A-FD49-A150-2FBD35C6BE63}"/>
                </a:ext>
              </a:extLst>
            </p:cNvPr>
            <p:cNvSpPr/>
            <p:nvPr/>
          </p:nvSpPr>
          <p:spPr>
            <a:xfrm>
              <a:off x="7288158" y="2393467"/>
              <a:ext cx="136069" cy="84233"/>
            </a:xfrm>
            <a:custGeom>
              <a:avLst/>
              <a:gdLst>
                <a:gd name="connsiteX0" fmla="*/ 4978 w 69399"/>
                <a:gd name="connsiteY0" fmla="*/ 5235 h 42961"/>
                <a:gd name="connsiteX1" fmla="*/ 65455 w 69399"/>
                <a:gd name="connsiteY1" fmla="*/ 4978 h 42961"/>
                <a:gd name="connsiteX2" fmla="*/ 65608 w 69399"/>
                <a:gd name="connsiteY2" fmla="*/ 41000 h 42961"/>
                <a:gd name="connsiteX3" fmla="*/ 5131 w 69399"/>
                <a:gd name="connsiteY3" fmla="*/ 41257 h 42961"/>
              </a:gdLst>
              <a:ahLst/>
              <a:cxnLst>
                <a:cxn ang="0">
                  <a:pos x="connsiteX0" y="connsiteY0"/>
                </a:cxn>
                <a:cxn ang="0">
                  <a:pos x="connsiteX1" y="connsiteY1"/>
                </a:cxn>
                <a:cxn ang="0">
                  <a:pos x="connsiteX2" y="connsiteY2"/>
                </a:cxn>
                <a:cxn ang="0">
                  <a:pos x="connsiteX3" y="connsiteY3"/>
                </a:cxn>
              </a:cxnLst>
              <a:rect l="l" t="t" r="r" b="b"/>
              <a:pathLst>
                <a:path w="69399" h="42961">
                  <a:moveTo>
                    <a:pt x="4978" y="5235"/>
                  </a:moveTo>
                  <a:lnTo>
                    <a:pt x="65455" y="4978"/>
                  </a:lnTo>
                  <a:lnTo>
                    <a:pt x="65608" y="41000"/>
                  </a:lnTo>
                  <a:lnTo>
                    <a:pt x="5131" y="41257"/>
                  </a:lnTo>
                  <a:close/>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sp>
          <p:nvSpPr>
            <p:cNvPr id="46" name="Freeform: Shape 41">
              <a:extLst>
                <a:ext uri="{FF2B5EF4-FFF2-40B4-BE49-F238E27FC236}">
                  <a16:creationId xmlns:a16="http://schemas.microsoft.com/office/drawing/2014/main" id="{4319CC91-80AC-BB43-8AE3-8E3C5515730D}"/>
                </a:ext>
              </a:extLst>
            </p:cNvPr>
            <p:cNvSpPr/>
            <p:nvPr/>
          </p:nvSpPr>
          <p:spPr>
            <a:xfrm>
              <a:off x="7406269" y="2465034"/>
              <a:ext cx="77753" cy="375809"/>
            </a:xfrm>
            <a:custGeom>
              <a:avLst/>
              <a:gdLst>
                <a:gd name="connsiteX0" fmla="*/ 4957 w 39657"/>
                <a:gd name="connsiteY0" fmla="*/ 4957 h 191676"/>
                <a:gd name="connsiteX1" fmla="*/ 36022 w 39657"/>
                <a:gd name="connsiteY1" fmla="*/ 5949 h 191676"/>
                <a:gd name="connsiteX2" fmla="*/ 36022 w 39657"/>
                <a:gd name="connsiteY2" fmla="*/ 188702 h 191676"/>
              </a:gdLst>
              <a:ahLst/>
              <a:cxnLst>
                <a:cxn ang="0">
                  <a:pos x="connsiteX0" y="connsiteY0"/>
                </a:cxn>
                <a:cxn ang="0">
                  <a:pos x="connsiteX1" y="connsiteY1"/>
                </a:cxn>
                <a:cxn ang="0">
                  <a:pos x="connsiteX2" y="connsiteY2"/>
                </a:cxn>
              </a:cxnLst>
              <a:rect l="l" t="t" r="r" b="b"/>
              <a:pathLst>
                <a:path w="39657" h="191676">
                  <a:moveTo>
                    <a:pt x="4957" y="4957"/>
                  </a:moveTo>
                  <a:lnTo>
                    <a:pt x="36022" y="5949"/>
                  </a:lnTo>
                  <a:lnTo>
                    <a:pt x="36022" y="188702"/>
                  </a:lnTo>
                </a:path>
              </a:pathLst>
            </a:custGeom>
            <a:solidFill>
              <a:schemeClr val="bg1">
                <a:lumMod val="95000"/>
              </a:schemeClr>
            </a:solidFill>
            <a:ln w="19050" cap="flat">
              <a:solidFill>
                <a:schemeClr val="tx1"/>
              </a:solidFill>
              <a:prstDash val="solid"/>
              <a:round/>
            </a:ln>
          </p:spPr>
          <p:txBody>
            <a:bodyPr rtlCol="0" anchor="ctr"/>
            <a:lstStyle/>
            <a:p>
              <a:endParaRPr lang="en-US" sz="1680"/>
            </a:p>
          </p:txBody>
        </p:sp>
        <p:grpSp>
          <p:nvGrpSpPr>
            <p:cNvPr id="47" name="Group 46">
              <a:extLst>
                <a:ext uri="{FF2B5EF4-FFF2-40B4-BE49-F238E27FC236}">
                  <a16:creationId xmlns:a16="http://schemas.microsoft.com/office/drawing/2014/main" id="{1C8C918A-A256-7744-B4D0-90B3CEC7340F}"/>
                </a:ext>
              </a:extLst>
            </p:cNvPr>
            <p:cNvGrpSpPr/>
            <p:nvPr/>
          </p:nvGrpSpPr>
          <p:grpSpPr>
            <a:xfrm>
              <a:off x="4518519" y="1553025"/>
              <a:ext cx="1167161" cy="963346"/>
              <a:chOff x="3990678" y="436260"/>
              <a:chExt cx="452015" cy="373082"/>
            </a:xfrm>
          </p:grpSpPr>
          <p:sp>
            <p:nvSpPr>
              <p:cNvPr id="54" name="Freeform: Shape 43">
                <a:extLst>
                  <a:ext uri="{FF2B5EF4-FFF2-40B4-BE49-F238E27FC236}">
                    <a16:creationId xmlns:a16="http://schemas.microsoft.com/office/drawing/2014/main" id="{97F4FCB3-DC81-3943-9B4A-849F25B7C736}"/>
                  </a:ext>
                </a:extLst>
              </p:cNvPr>
              <p:cNvSpPr/>
              <p:nvPr/>
            </p:nvSpPr>
            <p:spPr>
              <a:xfrm>
                <a:off x="3990678" y="528028"/>
                <a:ext cx="267658" cy="281314"/>
              </a:xfrm>
              <a:custGeom>
                <a:avLst/>
                <a:gdLst>
                  <a:gd name="connsiteX0" fmla="*/ 228602 w 267658"/>
                  <a:gd name="connsiteY0" fmla="*/ 210849 h 281314"/>
                  <a:gd name="connsiteX1" fmla="*/ 222047 w 267658"/>
                  <a:gd name="connsiteY1" fmla="*/ 198012 h 281314"/>
                  <a:gd name="connsiteX2" fmla="*/ 235430 w 267658"/>
                  <a:gd name="connsiteY2" fmla="*/ 170973 h 281314"/>
                  <a:gd name="connsiteX3" fmla="*/ 249086 w 267658"/>
                  <a:gd name="connsiteY3" fmla="*/ 168515 h 281314"/>
                  <a:gd name="connsiteX4" fmla="*/ 265473 w 267658"/>
                  <a:gd name="connsiteY4" fmla="*/ 133556 h 281314"/>
                  <a:gd name="connsiteX5" fmla="*/ 238707 w 267658"/>
                  <a:gd name="connsiteY5" fmla="*/ 124816 h 281314"/>
                  <a:gd name="connsiteX6" fmla="*/ 228875 w 267658"/>
                  <a:gd name="connsiteY6" fmla="*/ 96138 h 281314"/>
                  <a:gd name="connsiteX7" fmla="*/ 253183 w 267658"/>
                  <a:gd name="connsiteY7" fmla="*/ 60906 h 281314"/>
                  <a:gd name="connsiteX8" fmla="*/ 247447 w 267658"/>
                  <a:gd name="connsiteY8" fmla="*/ 54624 h 281314"/>
                  <a:gd name="connsiteX9" fmla="*/ 241712 w 267658"/>
                  <a:gd name="connsiteY9" fmla="*/ 48342 h 281314"/>
                  <a:gd name="connsiteX10" fmla="*/ 235976 w 267658"/>
                  <a:gd name="connsiteY10" fmla="*/ 42061 h 281314"/>
                  <a:gd name="connsiteX11" fmla="*/ 198012 w 267658"/>
                  <a:gd name="connsiteY11" fmla="*/ 61452 h 281314"/>
                  <a:gd name="connsiteX12" fmla="*/ 170700 w 267658"/>
                  <a:gd name="connsiteY12" fmla="*/ 47796 h 281314"/>
                  <a:gd name="connsiteX13" fmla="*/ 163053 w 267658"/>
                  <a:gd name="connsiteY13" fmla="*/ 5736 h 281314"/>
                  <a:gd name="connsiteX14" fmla="*/ 154586 w 267658"/>
                  <a:gd name="connsiteY14" fmla="*/ 5189 h 281314"/>
                  <a:gd name="connsiteX15" fmla="*/ 146119 w 267658"/>
                  <a:gd name="connsiteY15" fmla="*/ 4643 h 281314"/>
                  <a:gd name="connsiteX16" fmla="*/ 137653 w 267658"/>
                  <a:gd name="connsiteY16" fmla="*/ 4097 h 281314"/>
                  <a:gd name="connsiteX17" fmla="*/ 124543 w 267658"/>
                  <a:gd name="connsiteY17" fmla="*/ 44519 h 281314"/>
                  <a:gd name="connsiteX18" fmla="*/ 95592 w 267658"/>
                  <a:gd name="connsiteY18" fmla="*/ 54351 h 281314"/>
                  <a:gd name="connsiteX19" fmla="*/ 60906 w 267658"/>
                  <a:gd name="connsiteY19" fmla="*/ 30043 h 281314"/>
                  <a:gd name="connsiteX20" fmla="*/ 54624 w 267658"/>
                  <a:gd name="connsiteY20" fmla="*/ 35779 h 281314"/>
                  <a:gd name="connsiteX21" fmla="*/ 48342 w 267658"/>
                  <a:gd name="connsiteY21" fmla="*/ 41514 h 281314"/>
                  <a:gd name="connsiteX22" fmla="*/ 42061 w 267658"/>
                  <a:gd name="connsiteY22" fmla="*/ 47250 h 281314"/>
                  <a:gd name="connsiteX23" fmla="*/ 61179 w 267658"/>
                  <a:gd name="connsiteY23" fmla="*/ 84667 h 281314"/>
                  <a:gd name="connsiteX24" fmla="*/ 47523 w 267658"/>
                  <a:gd name="connsiteY24" fmla="*/ 112253 h 281314"/>
                  <a:gd name="connsiteX25" fmla="*/ 5736 w 267658"/>
                  <a:gd name="connsiteY25" fmla="*/ 119900 h 281314"/>
                  <a:gd name="connsiteX26" fmla="*/ 5189 w 267658"/>
                  <a:gd name="connsiteY26" fmla="*/ 128367 h 281314"/>
                  <a:gd name="connsiteX27" fmla="*/ 4643 w 267658"/>
                  <a:gd name="connsiteY27" fmla="*/ 136833 h 281314"/>
                  <a:gd name="connsiteX28" fmla="*/ 4097 w 267658"/>
                  <a:gd name="connsiteY28" fmla="*/ 145300 h 281314"/>
                  <a:gd name="connsiteX29" fmla="*/ 44792 w 267658"/>
                  <a:gd name="connsiteY29" fmla="*/ 158410 h 281314"/>
                  <a:gd name="connsiteX30" fmla="*/ 54624 w 267658"/>
                  <a:gd name="connsiteY30" fmla="*/ 187361 h 281314"/>
                  <a:gd name="connsiteX31" fmla="*/ 30043 w 267658"/>
                  <a:gd name="connsiteY31" fmla="*/ 222320 h 281314"/>
                  <a:gd name="connsiteX32" fmla="*/ 35779 w 267658"/>
                  <a:gd name="connsiteY32" fmla="*/ 228602 h 281314"/>
                  <a:gd name="connsiteX33" fmla="*/ 41514 w 267658"/>
                  <a:gd name="connsiteY33" fmla="*/ 234884 h 281314"/>
                  <a:gd name="connsiteX34" fmla="*/ 47250 w 267658"/>
                  <a:gd name="connsiteY34" fmla="*/ 241165 h 281314"/>
                  <a:gd name="connsiteX35" fmla="*/ 85214 w 267658"/>
                  <a:gd name="connsiteY35" fmla="*/ 221501 h 281314"/>
                  <a:gd name="connsiteX36" fmla="*/ 112526 w 267658"/>
                  <a:gd name="connsiteY36" fmla="*/ 234884 h 281314"/>
                  <a:gd name="connsiteX37" fmla="*/ 120173 w 267658"/>
                  <a:gd name="connsiteY37" fmla="*/ 276944 h 281314"/>
                  <a:gd name="connsiteX38" fmla="*/ 128640 w 267658"/>
                  <a:gd name="connsiteY38" fmla="*/ 277490 h 281314"/>
                  <a:gd name="connsiteX39" fmla="*/ 137106 w 267658"/>
                  <a:gd name="connsiteY39" fmla="*/ 278037 h 281314"/>
                  <a:gd name="connsiteX40" fmla="*/ 145573 w 267658"/>
                  <a:gd name="connsiteY40" fmla="*/ 278583 h 281314"/>
                  <a:gd name="connsiteX41" fmla="*/ 158683 w 267658"/>
                  <a:gd name="connsiteY41" fmla="*/ 237615 h 281314"/>
                  <a:gd name="connsiteX42" fmla="*/ 187361 w 267658"/>
                  <a:gd name="connsiteY42" fmla="*/ 227782 h 281314"/>
                  <a:gd name="connsiteX43" fmla="*/ 222593 w 267658"/>
                  <a:gd name="connsiteY43" fmla="*/ 252363 h 281314"/>
                  <a:gd name="connsiteX44" fmla="*/ 228875 w 267658"/>
                  <a:gd name="connsiteY44" fmla="*/ 246628 h 281314"/>
                  <a:gd name="connsiteX45" fmla="*/ 232152 w 267658"/>
                  <a:gd name="connsiteY45" fmla="*/ 243623 h 2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7658" h="281314">
                    <a:moveTo>
                      <a:pt x="228602" y="210849"/>
                    </a:moveTo>
                    <a:lnTo>
                      <a:pt x="222047" y="198012"/>
                    </a:lnTo>
                    <a:cubicBezTo>
                      <a:pt x="228056" y="189546"/>
                      <a:pt x="232426" y="180533"/>
                      <a:pt x="235430" y="170973"/>
                    </a:cubicBezTo>
                    <a:lnTo>
                      <a:pt x="249086" y="168515"/>
                    </a:lnTo>
                    <a:moveTo>
                      <a:pt x="265473" y="133556"/>
                    </a:moveTo>
                    <a:lnTo>
                      <a:pt x="238707" y="124816"/>
                    </a:lnTo>
                    <a:cubicBezTo>
                      <a:pt x="237069" y="114984"/>
                      <a:pt x="233791" y="105151"/>
                      <a:pt x="228875" y="96138"/>
                    </a:cubicBezTo>
                    <a:lnTo>
                      <a:pt x="253183" y="60906"/>
                    </a:lnTo>
                    <a:lnTo>
                      <a:pt x="247447" y="54624"/>
                    </a:lnTo>
                    <a:lnTo>
                      <a:pt x="241712" y="48342"/>
                    </a:lnTo>
                    <a:lnTo>
                      <a:pt x="235976" y="42061"/>
                    </a:lnTo>
                    <a:lnTo>
                      <a:pt x="198012" y="61452"/>
                    </a:lnTo>
                    <a:cubicBezTo>
                      <a:pt x="189546" y="55443"/>
                      <a:pt x="180260" y="50800"/>
                      <a:pt x="170700" y="47796"/>
                    </a:cubicBezTo>
                    <a:lnTo>
                      <a:pt x="163053" y="5736"/>
                    </a:lnTo>
                    <a:lnTo>
                      <a:pt x="154586" y="5189"/>
                    </a:lnTo>
                    <a:lnTo>
                      <a:pt x="146119" y="4643"/>
                    </a:lnTo>
                    <a:lnTo>
                      <a:pt x="137653" y="4097"/>
                    </a:lnTo>
                    <a:lnTo>
                      <a:pt x="124543" y="44519"/>
                    </a:lnTo>
                    <a:cubicBezTo>
                      <a:pt x="114437" y="46157"/>
                      <a:pt x="104878" y="49435"/>
                      <a:pt x="95592" y="54351"/>
                    </a:cubicBezTo>
                    <a:lnTo>
                      <a:pt x="60906" y="30043"/>
                    </a:lnTo>
                    <a:lnTo>
                      <a:pt x="54624" y="35779"/>
                    </a:lnTo>
                    <a:lnTo>
                      <a:pt x="48342" y="41514"/>
                    </a:lnTo>
                    <a:lnTo>
                      <a:pt x="42061" y="47250"/>
                    </a:lnTo>
                    <a:lnTo>
                      <a:pt x="61179" y="84667"/>
                    </a:lnTo>
                    <a:cubicBezTo>
                      <a:pt x="55170" y="93134"/>
                      <a:pt x="50527" y="102420"/>
                      <a:pt x="47523" y="112253"/>
                    </a:cubicBezTo>
                    <a:lnTo>
                      <a:pt x="5736" y="119900"/>
                    </a:lnTo>
                    <a:lnTo>
                      <a:pt x="5189" y="128367"/>
                    </a:lnTo>
                    <a:lnTo>
                      <a:pt x="4643" y="136833"/>
                    </a:lnTo>
                    <a:lnTo>
                      <a:pt x="4097" y="145300"/>
                    </a:lnTo>
                    <a:lnTo>
                      <a:pt x="44792" y="158410"/>
                    </a:lnTo>
                    <a:cubicBezTo>
                      <a:pt x="46430" y="168242"/>
                      <a:pt x="49708" y="178075"/>
                      <a:pt x="54624" y="187361"/>
                    </a:cubicBezTo>
                    <a:lnTo>
                      <a:pt x="30043" y="222320"/>
                    </a:lnTo>
                    <a:lnTo>
                      <a:pt x="35779" y="228602"/>
                    </a:lnTo>
                    <a:lnTo>
                      <a:pt x="41514" y="234884"/>
                    </a:lnTo>
                    <a:lnTo>
                      <a:pt x="47250" y="241165"/>
                    </a:lnTo>
                    <a:lnTo>
                      <a:pt x="85214" y="221501"/>
                    </a:lnTo>
                    <a:cubicBezTo>
                      <a:pt x="93680" y="227509"/>
                      <a:pt x="102966" y="231879"/>
                      <a:pt x="112526" y="234884"/>
                    </a:cubicBezTo>
                    <a:lnTo>
                      <a:pt x="120173" y="276944"/>
                    </a:lnTo>
                    <a:lnTo>
                      <a:pt x="128640" y="277490"/>
                    </a:lnTo>
                    <a:lnTo>
                      <a:pt x="137106" y="278037"/>
                    </a:lnTo>
                    <a:lnTo>
                      <a:pt x="145573" y="278583"/>
                    </a:lnTo>
                    <a:lnTo>
                      <a:pt x="158683" y="237615"/>
                    </a:lnTo>
                    <a:cubicBezTo>
                      <a:pt x="168515" y="235976"/>
                      <a:pt x="178075" y="232699"/>
                      <a:pt x="187361" y="227782"/>
                    </a:cubicBezTo>
                    <a:lnTo>
                      <a:pt x="222593" y="252363"/>
                    </a:lnTo>
                    <a:lnTo>
                      <a:pt x="228875" y="246628"/>
                    </a:lnTo>
                    <a:lnTo>
                      <a:pt x="232152" y="243623"/>
                    </a:lnTo>
                  </a:path>
                </a:pathLst>
              </a:custGeom>
              <a:noFill/>
              <a:ln w="19050" cap="flat">
                <a:solidFill>
                  <a:schemeClr val="tx1"/>
                </a:solidFill>
                <a:prstDash val="solid"/>
                <a:round/>
              </a:ln>
            </p:spPr>
            <p:txBody>
              <a:bodyPr rtlCol="0" anchor="ctr"/>
              <a:lstStyle/>
              <a:p>
                <a:endParaRPr lang="en-US" sz="1680"/>
              </a:p>
            </p:txBody>
          </p:sp>
          <p:sp>
            <p:nvSpPr>
              <p:cNvPr id="55" name="Freeform: Shape 44">
                <a:extLst>
                  <a:ext uri="{FF2B5EF4-FFF2-40B4-BE49-F238E27FC236}">
                    <a16:creationId xmlns:a16="http://schemas.microsoft.com/office/drawing/2014/main" id="{79C670AE-5865-734F-9158-EAF0739BE8E2}"/>
                  </a:ext>
                </a:extLst>
              </p:cNvPr>
              <p:cNvSpPr/>
              <p:nvPr/>
            </p:nvSpPr>
            <p:spPr>
              <a:xfrm>
                <a:off x="4073434" y="610511"/>
                <a:ext cx="117442" cy="117442"/>
              </a:xfrm>
              <a:custGeom>
                <a:avLst/>
                <a:gdLst>
                  <a:gd name="connsiteX0" fmla="*/ 113891 w 117441"/>
                  <a:gd name="connsiteY0" fmla="*/ 58994 h 117441"/>
                  <a:gd name="connsiteX1" fmla="*/ 58994 w 117441"/>
                  <a:gd name="connsiteY1" fmla="*/ 113891 h 117441"/>
                  <a:gd name="connsiteX2" fmla="*/ 4097 w 117441"/>
                  <a:gd name="connsiteY2" fmla="*/ 58994 h 117441"/>
                  <a:gd name="connsiteX3" fmla="*/ 58994 w 117441"/>
                  <a:gd name="connsiteY3" fmla="*/ 4097 h 117441"/>
                  <a:gd name="connsiteX4" fmla="*/ 113891 w 117441"/>
                  <a:gd name="connsiteY4" fmla="*/ 58994 h 117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41" h="117441">
                    <a:moveTo>
                      <a:pt x="113891" y="58994"/>
                    </a:moveTo>
                    <a:cubicBezTo>
                      <a:pt x="113891" y="89313"/>
                      <a:pt x="89313" y="113891"/>
                      <a:pt x="58994" y="113891"/>
                    </a:cubicBezTo>
                    <a:cubicBezTo>
                      <a:pt x="28675" y="113891"/>
                      <a:pt x="4097" y="89313"/>
                      <a:pt x="4097" y="58994"/>
                    </a:cubicBezTo>
                    <a:cubicBezTo>
                      <a:pt x="4097" y="28675"/>
                      <a:pt x="28675" y="4097"/>
                      <a:pt x="58994" y="4097"/>
                    </a:cubicBezTo>
                    <a:cubicBezTo>
                      <a:pt x="89313" y="4097"/>
                      <a:pt x="113891" y="28675"/>
                      <a:pt x="113891" y="58994"/>
                    </a:cubicBezTo>
                    <a:close/>
                  </a:path>
                </a:pathLst>
              </a:custGeom>
              <a:noFill/>
              <a:ln w="19050" cap="flat">
                <a:solidFill>
                  <a:schemeClr val="tx1"/>
                </a:solidFill>
                <a:prstDash val="solid"/>
                <a:round/>
              </a:ln>
            </p:spPr>
            <p:txBody>
              <a:bodyPr rtlCol="0" anchor="ctr"/>
              <a:lstStyle/>
              <a:p>
                <a:endParaRPr lang="en-US" sz="1680"/>
              </a:p>
            </p:txBody>
          </p:sp>
          <p:sp>
            <p:nvSpPr>
              <p:cNvPr id="56" name="Freeform: Shape 45">
                <a:extLst>
                  <a:ext uri="{FF2B5EF4-FFF2-40B4-BE49-F238E27FC236}">
                    <a16:creationId xmlns:a16="http://schemas.microsoft.com/office/drawing/2014/main" id="{B3A9207B-B261-7C4B-9B13-F55A17586DE7}"/>
                  </a:ext>
                </a:extLst>
              </p:cNvPr>
              <p:cNvSpPr/>
              <p:nvPr/>
            </p:nvSpPr>
            <p:spPr>
              <a:xfrm>
                <a:off x="4259702" y="436260"/>
                <a:ext cx="182991" cy="166604"/>
              </a:xfrm>
              <a:custGeom>
                <a:avLst/>
                <a:gdLst>
                  <a:gd name="connsiteX0" fmla="*/ 110614 w 182990"/>
                  <a:gd name="connsiteY0" fmla="*/ 151582 h 166603"/>
                  <a:gd name="connsiteX1" fmla="*/ 121539 w 182990"/>
                  <a:gd name="connsiteY1" fmla="*/ 147212 h 166603"/>
                  <a:gd name="connsiteX2" fmla="*/ 144208 w 182990"/>
                  <a:gd name="connsiteY2" fmla="*/ 162780 h 166603"/>
                  <a:gd name="connsiteX3" fmla="*/ 148304 w 182990"/>
                  <a:gd name="connsiteY3" fmla="*/ 159229 h 166603"/>
                  <a:gd name="connsiteX4" fmla="*/ 152401 w 182990"/>
                  <a:gd name="connsiteY4" fmla="*/ 155679 h 166603"/>
                  <a:gd name="connsiteX5" fmla="*/ 156498 w 182990"/>
                  <a:gd name="connsiteY5" fmla="*/ 152128 h 166603"/>
                  <a:gd name="connsiteX6" fmla="*/ 143935 w 182990"/>
                  <a:gd name="connsiteY6" fmla="*/ 127820 h 166603"/>
                  <a:gd name="connsiteX7" fmla="*/ 152401 w 182990"/>
                  <a:gd name="connsiteY7" fmla="*/ 110614 h 166603"/>
                  <a:gd name="connsiteX8" fmla="*/ 179440 w 182990"/>
                  <a:gd name="connsiteY8" fmla="*/ 105698 h 166603"/>
                  <a:gd name="connsiteX9" fmla="*/ 179713 w 182990"/>
                  <a:gd name="connsiteY9" fmla="*/ 100235 h 166603"/>
                  <a:gd name="connsiteX10" fmla="*/ 179986 w 182990"/>
                  <a:gd name="connsiteY10" fmla="*/ 94773 h 166603"/>
                  <a:gd name="connsiteX11" fmla="*/ 180260 w 182990"/>
                  <a:gd name="connsiteY11" fmla="*/ 89310 h 166603"/>
                  <a:gd name="connsiteX12" fmla="*/ 154313 w 182990"/>
                  <a:gd name="connsiteY12" fmla="*/ 80844 h 166603"/>
                  <a:gd name="connsiteX13" fmla="*/ 148031 w 182990"/>
                  <a:gd name="connsiteY13" fmla="*/ 62545 h 166603"/>
                  <a:gd name="connsiteX14" fmla="*/ 163599 w 182990"/>
                  <a:gd name="connsiteY14" fmla="*/ 40149 h 166603"/>
                  <a:gd name="connsiteX15" fmla="*/ 160049 w 182990"/>
                  <a:gd name="connsiteY15" fmla="*/ 36052 h 166603"/>
                  <a:gd name="connsiteX16" fmla="*/ 156498 w 182990"/>
                  <a:gd name="connsiteY16" fmla="*/ 31955 h 166603"/>
                  <a:gd name="connsiteX17" fmla="*/ 152947 w 182990"/>
                  <a:gd name="connsiteY17" fmla="*/ 27858 h 166603"/>
                  <a:gd name="connsiteX18" fmla="*/ 128640 w 182990"/>
                  <a:gd name="connsiteY18" fmla="*/ 40422 h 166603"/>
                  <a:gd name="connsiteX19" fmla="*/ 111160 w 182990"/>
                  <a:gd name="connsiteY19" fmla="*/ 31682 h 166603"/>
                  <a:gd name="connsiteX20" fmla="*/ 106244 w 182990"/>
                  <a:gd name="connsiteY20" fmla="*/ 4916 h 166603"/>
                  <a:gd name="connsiteX21" fmla="*/ 100781 w 182990"/>
                  <a:gd name="connsiteY21" fmla="*/ 4643 h 166603"/>
                  <a:gd name="connsiteX22" fmla="*/ 95319 w 182990"/>
                  <a:gd name="connsiteY22" fmla="*/ 4370 h 166603"/>
                  <a:gd name="connsiteX23" fmla="*/ 89857 w 182990"/>
                  <a:gd name="connsiteY23" fmla="*/ 4097 h 166603"/>
                  <a:gd name="connsiteX24" fmla="*/ 81390 w 182990"/>
                  <a:gd name="connsiteY24" fmla="*/ 30043 h 166603"/>
                  <a:gd name="connsiteX25" fmla="*/ 62818 w 182990"/>
                  <a:gd name="connsiteY25" fmla="*/ 36325 h 166603"/>
                  <a:gd name="connsiteX26" fmla="*/ 40422 w 182990"/>
                  <a:gd name="connsiteY26" fmla="*/ 20757 h 166603"/>
                  <a:gd name="connsiteX27" fmla="*/ 36325 w 182990"/>
                  <a:gd name="connsiteY27" fmla="*/ 24308 h 166603"/>
                  <a:gd name="connsiteX28" fmla="*/ 32228 w 182990"/>
                  <a:gd name="connsiteY28" fmla="*/ 27858 h 166603"/>
                  <a:gd name="connsiteX29" fmla="*/ 28131 w 182990"/>
                  <a:gd name="connsiteY29" fmla="*/ 31409 h 166603"/>
                  <a:gd name="connsiteX30" fmla="*/ 40422 w 182990"/>
                  <a:gd name="connsiteY30" fmla="*/ 55717 h 166603"/>
                  <a:gd name="connsiteX31" fmla="*/ 31682 w 182990"/>
                  <a:gd name="connsiteY31" fmla="*/ 73196 h 166603"/>
                  <a:gd name="connsiteX32" fmla="*/ 4916 w 182990"/>
                  <a:gd name="connsiteY32" fmla="*/ 78112 h 166603"/>
                  <a:gd name="connsiteX33" fmla="*/ 4643 w 182990"/>
                  <a:gd name="connsiteY33" fmla="*/ 83575 h 166603"/>
                  <a:gd name="connsiteX34" fmla="*/ 4370 w 182990"/>
                  <a:gd name="connsiteY34" fmla="*/ 89037 h 166603"/>
                  <a:gd name="connsiteX35" fmla="*/ 4097 w 182990"/>
                  <a:gd name="connsiteY35" fmla="*/ 94500 h 166603"/>
                  <a:gd name="connsiteX36" fmla="*/ 30043 w 182990"/>
                  <a:gd name="connsiteY36" fmla="*/ 102966 h 166603"/>
                  <a:gd name="connsiteX37" fmla="*/ 36325 w 182990"/>
                  <a:gd name="connsiteY37" fmla="*/ 121539 h 166603"/>
                  <a:gd name="connsiteX38" fmla="*/ 20757 w 182990"/>
                  <a:gd name="connsiteY38" fmla="*/ 143935 h 166603"/>
                  <a:gd name="connsiteX39" fmla="*/ 24308 w 182990"/>
                  <a:gd name="connsiteY39" fmla="*/ 148031 h 166603"/>
                  <a:gd name="connsiteX40" fmla="*/ 27858 w 182990"/>
                  <a:gd name="connsiteY40" fmla="*/ 152128 h 166603"/>
                  <a:gd name="connsiteX41" fmla="*/ 31409 w 182990"/>
                  <a:gd name="connsiteY41" fmla="*/ 156225 h 166603"/>
                  <a:gd name="connsiteX42" fmla="*/ 55717 w 182990"/>
                  <a:gd name="connsiteY42" fmla="*/ 14366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2990" h="166603">
                    <a:moveTo>
                      <a:pt x="110614" y="151582"/>
                    </a:moveTo>
                    <a:cubicBezTo>
                      <a:pt x="114437" y="150489"/>
                      <a:pt x="117988" y="148851"/>
                      <a:pt x="121539" y="147212"/>
                    </a:cubicBezTo>
                    <a:lnTo>
                      <a:pt x="144208" y="162780"/>
                    </a:lnTo>
                    <a:lnTo>
                      <a:pt x="148304" y="159229"/>
                    </a:lnTo>
                    <a:lnTo>
                      <a:pt x="152401" y="155679"/>
                    </a:lnTo>
                    <a:lnTo>
                      <a:pt x="156498" y="152128"/>
                    </a:lnTo>
                    <a:lnTo>
                      <a:pt x="143935" y="127820"/>
                    </a:lnTo>
                    <a:cubicBezTo>
                      <a:pt x="147758" y="122358"/>
                      <a:pt x="150489" y="116622"/>
                      <a:pt x="152401" y="110614"/>
                    </a:cubicBezTo>
                    <a:lnTo>
                      <a:pt x="179440" y="105698"/>
                    </a:lnTo>
                    <a:lnTo>
                      <a:pt x="179713" y="100235"/>
                    </a:lnTo>
                    <a:lnTo>
                      <a:pt x="179986" y="94773"/>
                    </a:lnTo>
                    <a:lnTo>
                      <a:pt x="180260" y="89310"/>
                    </a:lnTo>
                    <a:lnTo>
                      <a:pt x="154313" y="80844"/>
                    </a:lnTo>
                    <a:cubicBezTo>
                      <a:pt x="153221" y="74562"/>
                      <a:pt x="151036" y="68280"/>
                      <a:pt x="148031" y="62545"/>
                    </a:cubicBezTo>
                    <a:lnTo>
                      <a:pt x="163599" y="40149"/>
                    </a:lnTo>
                    <a:lnTo>
                      <a:pt x="160049" y="36052"/>
                    </a:lnTo>
                    <a:lnTo>
                      <a:pt x="156498" y="31955"/>
                    </a:lnTo>
                    <a:lnTo>
                      <a:pt x="152947" y="27858"/>
                    </a:lnTo>
                    <a:lnTo>
                      <a:pt x="128640" y="40422"/>
                    </a:lnTo>
                    <a:cubicBezTo>
                      <a:pt x="123177" y="36598"/>
                      <a:pt x="117442" y="33594"/>
                      <a:pt x="111160" y="31682"/>
                    </a:cubicBezTo>
                    <a:lnTo>
                      <a:pt x="106244" y="4916"/>
                    </a:lnTo>
                    <a:lnTo>
                      <a:pt x="100781" y="4643"/>
                    </a:lnTo>
                    <a:lnTo>
                      <a:pt x="95319" y="4370"/>
                    </a:lnTo>
                    <a:lnTo>
                      <a:pt x="89857" y="4097"/>
                    </a:lnTo>
                    <a:lnTo>
                      <a:pt x="81390" y="30043"/>
                    </a:lnTo>
                    <a:cubicBezTo>
                      <a:pt x="75108" y="31136"/>
                      <a:pt x="68826" y="33321"/>
                      <a:pt x="62818" y="36325"/>
                    </a:cubicBezTo>
                    <a:lnTo>
                      <a:pt x="40422" y="20757"/>
                    </a:lnTo>
                    <a:lnTo>
                      <a:pt x="36325" y="24308"/>
                    </a:lnTo>
                    <a:lnTo>
                      <a:pt x="32228" y="27858"/>
                    </a:lnTo>
                    <a:lnTo>
                      <a:pt x="28131" y="31409"/>
                    </a:lnTo>
                    <a:lnTo>
                      <a:pt x="40422" y="55717"/>
                    </a:lnTo>
                    <a:cubicBezTo>
                      <a:pt x="36598" y="61179"/>
                      <a:pt x="33594" y="67188"/>
                      <a:pt x="31682" y="73196"/>
                    </a:cubicBezTo>
                    <a:lnTo>
                      <a:pt x="4916" y="78112"/>
                    </a:lnTo>
                    <a:lnTo>
                      <a:pt x="4643" y="83575"/>
                    </a:lnTo>
                    <a:lnTo>
                      <a:pt x="4370" y="89037"/>
                    </a:lnTo>
                    <a:lnTo>
                      <a:pt x="4097" y="94500"/>
                    </a:lnTo>
                    <a:lnTo>
                      <a:pt x="30043" y="102966"/>
                    </a:lnTo>
                    <a:cubicBezTo>
                      <a:pt x="31136" y="109248"/>
                      <a:pt x="33321" y="115530"/>
                      <a:pt x="36325" y="121539"/>
                    </a:cubicBezTo>
                    <a:lnTo>
                      <a:pt x="20757" y="143935"/>
                    </a:lnTo>
                    <a:lnTo>
                      <a:pt x="24308" y="148031"/>
                    </a:lnTo>
                    <a:lnTo>
                      <a:pt x="27858" y="152128"/>
                    </a:lnTo>
                    <a:lnTo>
                      <a:pt x="31409" y="156225"/>
                    </a:lnTo>
                    <a:lnTo>
                      <a:pt x="55717" y="143661"/>
                    </a:lnTo>
                  </a:path>
                </a:pathLst>
              </a:custGeom>
              <a:noFill/>
              <a:ln w="19050" cap="flat">
                <a:solidFill>
                  <a:schemeClr val="tx1"/>
                </a:solidFill>
                <a:prstDash val="solid"/>
                <a:round/>
              </a:ln>
            </p:spPr>
            <p:txBody>
              <a:bodyPr rtlCol="0" anchor="ctr"/>
              <a:lstStyle/>
              <a:p>
                <a:endParaRPr lang="en-US" sz="1680"/>
              </a:p>
            </p:txBody>
          </p:sp>
          <p:sp>
            <p:nvSpPr>
              <p:cNvPr id="57" name="Freeform: Shape 46">
                <a:extLst>
                  <a:ext uri="{FF2B5EF4-FFF2-40B4-BE49-F238E27FC236}">
                    <a16:creationId xmlns:a16="http://schemas.microsoft.com/office/drawing/2014/main" id="{E4608375-75FC-0D41-B4DD-2212E3E2B9CA}"/>
                  </a:ext>
                </a:extLst>
              </p:cNvPr>
              <p:cNvSpPr/>
              <p:nvPr/>
            </p:nvSpPr>
            <p:spPr>
              <a:xfrm>
                <a:off x="4312961" y="488699"/>
                <a:ext cx="76474" cy="76474"/>
              </a:xfrm>
              <a:custGeom>
                <a:avLst/>
                <a:gdLst>
                  <a:gd name="connsiteX0" fmla="*/ 74016 w 76473"/>
                  <a:gd name="connsiteY0" fmla="*/ 39056 h 76473"/>
                  <a:gd name="connsiteX1" fmla="*/ 39056 w 76473"/>
                  <a:gd name="connsiteY1" fmla="*/ 74016 h 76473"/>
                  <a:gd name="connsiteX2" fmla="*/ 4097 w 76473"/>
                  <a:gd name="connsiteY2" fmla="*/ 39056 h 76473"/>
                  <a:gd name="connsiteX3" fmla="*/ 39056 w 76473"/>
                  <a:gd name="connsiteY3" fmla="*/ 4097 h 76473"/>
                  <a:gd name="connsiteX4" fmla="*/ 74016 w 76473"/>
                  <a:gd name="connsiteY4" fmla="*/ 39056 h 76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3" h="76473">
                    <a:moveTo>
                      <a:pt x="74016" y="39056"/>
                    </a:moveTo>
                    <a:cubicBezTo>
                      <a:pt x="74016" y="58364"/>
                      <a:pt x="58364" y="74016"/>
                      <a:pt x="39056" y="74016"/>
                    </a:cubicBezTo>
                    <a:cubicBezTo>
                      <a:pt x="19749" y="74016"/>
                      <a:pt x="4097" y="58364"/>
                      <a:pt x="4097" y="39056"/>
                    </a:cubicBezTo>
                    <a:cubicBezTo>
                      <a:pt x="4097" y="19749"/>
                      <a:pt x="19749" y="4097"/>
                      <a:pt x="39056" y="4097"/>
                    </a:cubicBezTo>
                    <a:cubicBezTo>
                      <a:pt x="58364" y="4097"/>
                      <a:pt x="74016" y="19749"/>
                      <a:pt x="74016" y="39056"/>
                    </a:cubicBezTo>
                    <a:close/>
                  </a:path>
                </a:pathLst>
              </a:custGeom>
              <a:noFill/>
              <a:ln w="19050" cap="flat">
                <a:solidFill>
                  <a:schemeClr val="tx1"/>
                </a:solidFill>
                <a:prstDash val="solid"/>
                <a:round/>
              </a:ln>
            </p:spPr>
            <p:txBody>
              <a:bodyPr rtlCol="0" anchor="ctr"/>
              <a:lstStyle/>
              <a:p>
                <a:endParaRPr lang="en-US" sz="1680"/>
              </a:p>
            </p:txBody>
          </p:sp>
          <p:sp>
            <p:nvSpPr>
              <p:cNvPr id="58" name="Freeform: Shape 49">
                <a:extLst>
                  <a:ext uri="{FF2B5EF4-FFF2-40B4-BE49-F238E27FC236}">
                    <a16:creationId xmlns:a16="http://schemas.microsoft.com/office/drawing/2014/main" id="{8046EC0F-86D3-2741-A5C8-65FCD77E5445}"/>
                  </a:ext>
                </a:extLst>
              </p:cNvPr>
              <p:cNvSpPr/>
              <p:nvPr/>
            </p:nvSpPr>
            <p:spPr>
              <a:xfrm>
                <a:off x="4116239" y="653316"/>
                <a:ext cx="30043" cy="30043"/>
              </a:xfrm>
              <a:custGeom>
                <a:avLst/>
                <a:gdLst>
                  <a:gd name="connsiteX0" fmla="*/ 31211 w 30043"/>
                  <a:gd name="connsiteY0" fmla="*/ 16189 h 30043"/>
                  <a:gd name="connsiteX1" fmla="*/ 16189 w 30043"/>
                  <a:gd name="connsiteY1" fmla="*/ 31211 h 30043"/>
                  <a:gd name="connsiteX2" fmla="*/ 1168 w 30043"/>
                  <a:gd name="connsiteY2" fmla="*/ 16189 h 30043"/>
                  <a:gd name="connsiteX3" fmla="*/ 16189 w 30043"/>
                  <a:gd name="connsiteY3" fmla="*/ 1168 h 30043"/>
                  <a:gd name="connsiteX4" fmla="*/ 31211 w 30043"/>
                  <a:gd name="connsiteY4" fmla="*/ 16189 h 3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3" h="30043">
                    <a:moveTo>
                      <a:pt x="31211" y="16189"/>
                    </a:moveTo>
                    <a:cubicBezTo>
                      <a:pt x="31211" y="24485"/>
                      <a:pt x="24485" y="31211"/>
                      <a:pt x="16189" y="31211"/>
                    </a:cubicBezTo>
                    <a:cubicBezTo>
                      <a:pt x="7893" y="31211"/>
                      <a:pt x="1168" y="24485"/>
                      <a:pt x="1168" y="16189"/>
                    </a:cubicBezTo>
                    <a:cubicBezTo>
                      <a:pt x="1168" y="7893"/>
                      <a:pt x="7893" y="1168"/>
                      <a:pt x="16189" y="1168"/>
                    </a:cubicBezTo>
                    <a:cubicBezTo>
                      <a:pt x="24485" y="1168"/>
                      <a:pt x="31211" y="7893"/>
                      <a:pt x="31211" y="16189"/>
                    </a:cubicBezTo>
                    <a:close/>
                  </a:path>
                </a:pathLst>
              </a:custGeom>
              <a:noFill/>
              <a:ln w="5429" cap="flat">
                <a:solidFill>
                  <a:schemeClr val="tx1"/>
                </a:solidFill>
                <a:prstDash val="solid"/>
                <a:round/>
              </a:ln>
            </p:spPr>
            <p:txBody>
              <a:bodyPr rtlCol="0" anchor="ctr"/>
              <a:lstStyle/>
              <a:p>
                <a:endParaRPr lang="en-US" sz="1680"/>
              </a:p>
            </p:txBody>
          </p:sp>
          <p:sp>
            <p:nvSpPr>
              <p:cNvPr id="59" name="Freeform: Shape 50">
                <a:extLst>
                  <a:ext uri="{FF2B5EF4-FFF2-40B4-BE49-F238E27FC236}">
                    <a16:creationId xmlns:a16="http://schemas.microsoft.com/office/drawing/2014/main" id="{24A8224B-25A9-E84E-AC23-C63848F1A4AD}"/>
                  </a:ext>
                </a:extLst>
              </p:cNvPr>
              <p:cNvSpPr/>
              <p:nvPr/>
            </p:nvSpPr>
            <p:spPr>
              <a:xfrm>
                <a:off x="4340198" y="515936"/>
                <a:ext cx="21850" cy="21850"/>
              </a:xfrm>
              <a:custGeom>
                <a:avLst/>
                <a:gdLst>
                  <a:gd name="connsiteX0" fmla="*/ 22471 w 21849"/>
                  <a:gd name="connsiteY0" fmla="*/ 11819 h 21849"/>
                  <a:gd name="connsiteX1" fmla="*/ 11819 w 21849"/>
                  <a:gd name="connsiteY1" fmla="*/ 22471 h 21849"/>
                  <a:gd name="connsiteX2" fmla="*/ 1168 w 21849"/>
                  <a:gd name="connsiteY2" fmla="*/ 11819 h 21849"/>
                  <a:gd name="connsiteX3" fmla="*/ 11819 w 21849"/>
                  <a:gd name="connsiteY3" fmla="*/ 1168 h 21849"/>
                  <a:gd name="connsiteX4" fmla="*/ 22471 w 21849"/>
                  <a:gd name="connsiteY4" fmla="*/ 11819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22471" y="11819"/>
                    </a:moveTo>
                    <a:cubicBezTo>
                      <a:pt x="22471" y="17702"/>
                      <a:pt x="17702" y="22471"/>
                      <a:pt x="11819" y="22471"/>
                    </a:cubicBezTo>
                    <a:cubicBezTo>
                      <a:pt x="5937" y="22471"/>
                      <a:pt x="1168" y="17702"/>
                      <a:pt x="1168" y="11819"/>
                    </a:cubicBezTo>
                    <a:cubicBezTo>
                      <a:pt x="1168" y="5937"/>
                      <a:pt x="5937" y="1168"/>
                      <a:pt x="11819" y="1168"/>
                    </a:cubicBezTo>
                    <a:cubicBezTo>
                      <a:pt x="17702" y="1168"/>
                      <a:pt x="22471" y="5937"/>
                      <a:pt x="22471" y="11819"/>
                    </a:cubicBezTo>
                    <a:close/>
                  </a:path>
                </a:pathLst>
              </a:custGeom>
              <a:noFill/>
              <a:ln w="5429" cap="flat">
                <a:solidFill>
                  <a:schemeClr val="tx1"/>
                </a:solidFill>
                <a:prstDash val="solid"/>
                <a:round/>
              </a:ln>
            </p:spPr>
            <p:txBody>
              <a:bodyPr rtlCol="0" anchor="ctr"/>
              <a:lstStyle/>
              <a:p>
                <a:endParaRPr lang="en-US" sz="1680"/>
              </a:p>
            </p:txBody>
          </p:sp>
        </p:grpSp>
        <p:grpSp>
          <p:nvGrpSpPr>
            <p:cNvPr id="48" name="Group 47">
              <a:extLst>
                <a:ext uri="{FF2B5EF4-FFF2-40B4-BE49-F238E27FC236}">
                  <a16:creationId xmlns:a16="http://schemas.microsoft.com/office/drawing/2014/main" id="{F22D55AA-8B58-5A48-8FB5-AA971C9A73A1}"/>
                </a:ext>
              </a:extLst>
            </p:cNvPr>
            <p:cNvGrpSpPr/>
            <p:nvPr/>
          </p:nvGrpSpPr>
          <p:grpSpPr>
            <a:xfrm rot="16200000" flipH="1" flipV="1">
              <a:off x="4809429" y="2791476"/>
              <a:ext cx="591793" cy="653540"/>
              <a:chOff x="7889189" y="2676675"/>
              <a:chExt cx="298591" cy="329746"/>
            </a:xfrm>
          </p:grpSpPr>
          <p:sp>
            <p:nvSpPr>
              <p:cNvPr id="52" name="Freeform: Shape 53">
                <a:extLst>
                  <a:ext uri="{FF2B5EF4-FFF2-40B4-BE49-F238E27FC236}">
                    <a16:creationId xmlns:a16="http://schemas.microsoft.com/office/drawing/2014/main" id="{E87FF88B-A04B-3F46-B01D-433279D44D64}"/>
                  </a:ext>
                </a:extLst>
              </p:cNvPr>
              <p:cNvSpPr/>
              <p:nvPr/>
            </p:nvSpPr>
            <p:spPr>
              <a:xfrm>
                <a:off x="7889189" y="2676675"/>
                <a:ext cx="298591" cy="285608"/>
              </a:xfrm>
              <a:custGeom>
                <a:avLst/>
                <a:gdLst>
                  <a:gd name="connsiteX0" fmla="*/ 4957 w 152018"/>
                  <a:gd name="connsiteY0" fmla="*/ 4957 h 145409"/>
                  <a:gd name="connsiteX1" fmla="*/ 96169 w 152018"/>
                  <a:gd name="connsiteY1" fmla="*/ 4957 h 145409"/>
                  <a:gd name="connsiteX2" fmla="*/ 148384 w 152018"/>
                  <a:gd name="connsiteY2" fmla="*/ 72705 h 145409"/>
                  <a:gd name="connsiteX3" fmla="*/ 148384 w 152018"/>
                  <a:gd name="connsiteY3" fmla="*/ 72705 h 145409"/>
                  <a:gd name="connsiteX4" fmla="*/ 96169 w 152018"/>
                  <a:gd name="connsiteY4" fmla="*/ 140452 h 145409"/>
                  <a:gd name="connsiteX5" fmla="*/ 77001 w 152018"/>
                  <a:gd name="connsiteY5" fmla="*/ 140452 h 14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8" h="145409">
                    <a:moveTo>
                      <a:pt x="4957" y="4957"/>
                    </a:moveTo>
                    <a:lnTo>
                      <a:pt x="96169" y="4957"/>
                    </a:lnTo>
                    <a:cubicBezTo>
                      <a:pt x="124920" y="4957"/>
                      <a:pt x="148384" y="35361"/>
                      <a:pt x="148384" y="72705"/>
                    </a:cubicBezTo>
                    <a:lnTo>
                      <a:pt x="148384" y="72705"/>
                    </a:lnTo>
                    <a:cubicBezTo>
                      <a:pt x="148384" y="110049"/>
                      <a:pt x="124920" y="140452"/>
                      <a:pt x="96169" y="140452"/>
                    </a:cubicBezTo>
                    <a:lnTo>
                      <a:pt x="77001" y="140452"/>
                    </a:lnTo>
                  </a:path>
                </a:pathLst>
              </a:custGeom>
              <a:noFill/>
              <a:ln w="19050" cap="flat">
                <a:solidFill>
                  <a:schemeClr val="accent1"/>
                </a:solidFill>
                <a:custDash>
                  <a:ds d="300000" sp="450000"/>
                </a:custDash>
                <a:round/>
              </a:ln>
            </p:spPr>
            <p:txBody>
              <a:bodyPr rtlCol="0" anchor="ctr"/>
              <a:lstStyle/>
              <a:p>
                <a:endParaRPr lang="en-US" sz="1680"/>
              </a:p>
            </p:txBody>
          </p:sp>
          <p:sp>
            <p:nvSpPr>
              <p:cNvPr id="53" name="Freeform: Shape 54">
                <a:extLst>
                  <a:ext uri="{FF2B5EF4-FFF2-40B4-BE49-F238E27FC236}">
                    <a16:creationId xmlns:a16="http://schemas.microsoft.com/office/drawing/2014/main" id="{8933EA5E-EBEE-B342-A8E9-AD5A801B1F0E}"/>
                  </a:ext>
                </a:extLst>
              </p:cNvPr>
              <p:cNvSpPr/>
              <p:nvPr/>
            </p:nvSpPr>
            <p:spPr>
              <a:xfrm>
                <a:off x="7922943" y="2876599"/>
                <a:ext cx="129822" cy="129822"/>
              </a:xfrm>
              <a:custGeom>
                <a:avLst/>
                <a:gdLst>
                  <a:gd name="connsiteX0" fmla="*/ 63121 w 66095"/>
                  <a:gd name="connsiteY0" fmla="*/ 34039 h 66095"/>
                  <a:gd name="connsiteX1" fmla="*/ 34039 w 66095"/>
                  <a:gd name="connsiteY1" fmla="*/ 63121 h 66095"/>
                  <a:gd name="connsiteX2" fmla="*/ 4957 w 66095"/>
                  <a:gd name="connsiteY2" fmla="*/ 34039 h 66095"/>
                  <a:gd name="connsiteX3" fmla="*/ 34039 w 66095"/>
                  <a:gd name="connsiteY3" fmla="*/ 4957 h 66095"/>
                  <a:gd name="connsiteX4" fmla="*/ 63121 w 66095"/>
                  <a:gd name="connsiteY4" fmla="*/ 34039 h 66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5" h="66095">
                    <a:moveTo>
                      <a:pt x="63121" y="34039"/>
                    </a:moveTo>
                    <a:cubicBezTo>
                      <a:pt x="63121" y="50101"/>
                      <a:pt x="50101" y="63121"/>
                      <a:pt x="34039" y="63121"/>
                    </a:cubicBezTo>
                    <a:cubicBezTo>
                      <a:pt x="17978" y="63121"/>
                      <a:pt x="4957" y="50101"/>
                      <a:pt x="4957" y="34039"/>
                    </a:cubicBezTo>
                    <a:cubicBezTo>
                      <a:pt x="4957" y="17978"/>
                      <a:pt x="17978" y="4957"/>
                      <a:pt x="34039" y="4957"/>
                    </a:cubicBezTo>
                    <a:cubicBezTo>
                      <a:pt x="50101" y="4957"/>
                      <a:pt x="63121" y="17978"/>
                      <a:pt x="63121" y="34039"/>
                    </a:cubicBezTo>
                    <a:close/>
                  </a:path>
                </a:pathLst>
              </a:custGeom>
              <a:noFill/>
              <a:ln w="19050" cap="flat">
                <a:solidFill>
                  <a:schemeClr val="accent1"/>
                </a:solidFill>
                <a:prstDash val="solid"/>
                <a:round/>
              </a:ln>
            </p:spPr>
            <p:txBody>
              <a:bodyPr rtlCol="0" anchor="ctr"/>
              <a:lstStyle/>
              <a:p>
                <a:endParaRPr lang="en-US" sz="1680"/>
              </a:p>
            </p:txBody>
          </p:sp>
        </p:grpSp>
        <p:grpSp>
          <p:nvGrpSpPr>
            <p:cNvPr id="49" name="Group 48">
              <a:extLst>
                <a:ext uri="{FF2B5EF4-FFF2-40B4-BE49-F238E27FC236}">
                  <a16:creationId xmlns:a16="http://schemas.microsoft.com/office/drawing/2014/main" id="{0DA0F163-5A19-3140-BFB5-D6181F93AF42}"/>
                </a:ext>
              </a:extLst>
            </p:cNvPr>
            <p:cNvGrpSpPr/>
            <p:nvPr/>
          </p:nvGrpSpPr>
          <p:grpSpPr>
            <a:xfrm rot="16200000" flipH="1" flipV="1">
              <a:off x="7097568" y="1686843"/>
              <a:ext cx="652550" cy="703832"/>
              <a:chOff x="6556264" y="1733528"/>
              <a:chExt cx="330396" cy="356361"/>
            </a:xfrm>
          </p:grpSpPr>
          <p:sp>
            <p:nvSpPr>
              <p:cNvPr id="50" name="Freeform: Shape 56">
                <a:extLst>
                  <a:ext uri="{FF2B5EF4-FFF2-40B4-BE49-F238E27FC236}">
                    <a16:creationId xmlns:a16="http://schemas.microsoft.com/office/drawing/2014/main" id="{46A60B8C-7983-4942-B02E-66DE3A275761}"/>
                  </a:ext>
                </a:extLst>
              </p:cNvPr>
              <p:cNvSpPr/>
              <p:nvPr/>
            </p:nvSpPr>
            <p:spPr>
              <a:xfrm>
                <a:off x="6556264" y="1778317"/>
                <a:ext cx="240170" cy="311572"/>
              </a:xfrm>
              <a:custGeom>
                <a:avLst/>
                <a:gdLst>
                  <a:gd name="connsiteX0" fmla="*/ 117319 w 122276"/>
                  <a:gd name="connsiteY0" fmla="*/ 4957 h 158628"/>
                  <a:gd name="connsiteX1" fmla="*/ 62790 w 122276"/>
                  <a:gd name="connsiteY1" fmla="*/ 4957 h 158628"/>
                  <a:gd name="connsiteX2" fmla="*/ 4957 w 122276"/>
                  <a:gd name="connsiteY2" fmla="*/ 79975 h 158628"/>
                  <a:gd name="connsiteX3" fmla="*/ 4957 w 122276"/>
                  <a:gd name="connsiteY3" fmla="*/ 79975 h 158628"/>
                  <a:gd name="connsiteX4" fmla="*/ 62790 w 122276"/>
                  <a:gd name="connsiteY4" fmla="*/ 154993 h 158628"/>
                  <a:gd name="connsiteX5" fmla="*/ 99143 w 122276"/>
                  <a:gd name="connsiteY5" fmla="*/ 154993 h 1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76" h="158628">
                    <a:moveTo>
                      <a:pt x="117319" y="4957"/>
                    </a:moveTo>
                    <a:lnTo>
                      <a:pt x="62790" y="4957"/>
                    </a:lnTo>
                    <a:cubicBezTo>
                      <a:pt x="30734" y="4957"/>
                      <a:pt x="4957" y="38666"/>
                      <a:pt x="4957" y="79975"/>
                    </a:cubicBezTo>
                    <a:lnTo>
                      <a:pt x="4957" y="79975"/>
                    </a:lnTo>
                    <a:cubicBezTo>
                      <a:pt x="4957" y="121615"/>
                      <a:pt x="30734" y="154993"/>
                      <a:pt x="62790" y="154993"/>
                    </a:cubicBezTo>
                    <a:lnTo>
                      <a:pt x="99143" y="154993"/>
                    </a:lnTo>
                  </a:path>
                </a:pathLst>
              </a:custGeom>
              <a:noFill/>
              <a:ln w="19050" cap="flat">
                <a:solidFill>
                  <a:schemeClr val="accent1"/>
                </a:solidFill>
                <a:custDash>
                  <a:ds d="300000" sp="450000"/>
                </a:custDash>
                <a:round/>
              </a:ln>
            </p:spPr>
            <p:txBody>
              <a:bodyPr rtlCol="0" anchor="ctr"/>
              <a:lstStyle/>
              <a:p>
                <a:endParaRPr lang="en-US" sz="1680"/>
              </a:p>
            </p:txBody>
          </p:sp>
          <p:sp>
            <p:nvSpPr>
              <p:cNvPr id="51" name="Freeform: Shape 57">
                <a:extLst>
                  <a:ext uri="{FF2B5EF4-FFF2-40B4-BE49-F238E27FC236}">
                    <a16:creationId xmlns:a16="http://schemas.microsoft.com/office/drawing/2014/main" id="{56E80D0F-5489-0343-8088-442D44289004}"/>
                  </a:ext>
                </a:extLst>
              </p:cNvPr>
              <p:cNvSpPr/>
              <p:nvPr/>
            </p:nvSpPr>
            <p:spPr>
              <a:xfrm>
                <a:off x="6782803" y="1733528"/>
                <a:ext cx="103857" cy="103857"/>
              </a:xfrm>
              <a:custGeom>
                <a:avLst/>
                <a:gdLst>
                  <a:gd name="connsiteX0" fmla="*/ 50563 w 52876"/>
                  <a:gd name="connsiteY0" fmla="*/ 27760 h 52876"/>
                  <a:gd name="connsiteX1" fmla="*/ 27760 w 52876"/>
                  <a:gd name="connsiteY1" fmla="*/ 50563 h 52876"/>
                  <a:gd name="connsiteX2" fmla="*/ 4957 w 52876"/>
                  <a:gd name="connsiteY2" fmla="*/ 27760 h 52876"/>
                  <a:gd name="connsiteX3" fmla="*/ 27760 w 52876"/>
                  <a:gd name="connsiteY3" fmla="*/ 4957 h 52876"/>
                  <a:gd name="connsiteX4" fmla="*/ 50563 w 52876"/>
                  <a:gd name="connsiteY4" fmla="*/ 27760 h 5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76" h="52876">
                    <a:moveTo>
                      <a:pt x="50563" y="27760"/>
                    </a:moveTo>
                    <a:cubicBezTo>
                      <a:pt x="50563" y="40354"/>
                      <a:pt x="40354" y="50563"/>
                      <a:pt x="27760" y="50563"/>
                    </a:cubicBezTo>
                    <a:cubicBezTo>
                      <a:pt x="15166" y="50563"/>
                      <a:pt x="4957" y="40354"/>
                      <a:pt x="4957" y="27760"/>
                    </a:cubicBezTo>
                    <a:cubicBezTo>
                      <a:pt x="4957" y="15166"/>
                      <a:pt x="15166" y="4957"/>
                      <a:pt x="27760" y="4957"/>
                    </a:cubicBezTo>
                    <a:cubicBezTo>
                      <a:pt x="40354" y="4957"/>
                      <a:pt x="50563" y="15166"/>
                      <a:pt x="50563" y="27760"/>
                    </a:cubicBezTo>
                    <a:close/>
                  </a:path>
                </a:pathLst>
              </a:custGeom>
              <a:noFill/>
              <a:ln w="19050" cap="flat">
                <a:solidFill>
                  <a:schemeClr val="accent1"/>
                </a:solidFill>
                <a:prstDash val="solid"/>
                <a:round/>
              </a:ln>
            </p:spPr>
            <p:txBody>
              <a:bodyPr rtlCol="0" anchor="ctr"/>
              <a:lstStyle/>
              <a:p>
                <a:endParaRPr lang="en-US" sz="1680"/>
              </a:p>
            </p:txBody>
          </p:sp>
        </p:grpSp>
      </p:grpSp>
      <p:sp>
        <p:nvSpPr>
          <p:cNvPr id="66" name="Rectangle 65">
            <a:extLst>
              <a:ext uri="{FF2B5EF4-FFF2-40B4-BE49-F238E27FC236}">
                <a16:creationId xmlns:a16="http://schemas.microsoft.com/office/drawing/2014/main" id="{CC5D28D3-C214-4BA6-B435-CB4CA1AF3018}"/>
              </a:ext>
            </a:extLst>
          </p:cNvPr>
          <p:cNvSpPr/>
          <p:nvPr/>
        </p:nvSpPr>
        <p:spPr>
          <a:xfrm>
            <a:off x="548640" y="5313682"/>
            <a:ext cx="13533120" cy="1084762"/>
          </a:xfrm>
          <a:prstGeom prst="rect">
            <a:avLst/>
          </a:prstGeom>
          <a:solidFill>
            <a:schemeClr val="bg2"/>
          </a:solidFill>
          <a:ln w="15875">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69" name="TextBox 68">
            <a:extLst>
              <a:ext uri="{FF2B5EF4-FFF2-40B4-BE49-F238E27FC236}">
                <a16:creationId xmlns:a16="http://schemas.microsoft.com/office/drawing/2014/main" id="{A7301795-9B8C-4FAF-894C-FC41875D912F}"/>
              </a:ext>
            </a:extLst>
          </p:cNvPr>
          <p:cNvSpPr txBox="1"/>
          <p:nvPr/>
        </p:nvSpPr>
        <p:spPr>
          <a:xfrm>
            <a:off x="4824933" y="5120121"/>
            <a:ext cx="4980534" cy="387798"/>
          </a:xfrm>
          <a:prstGeom prst="rect">
            <a:avLst/>
          </a:prstGeom>
          <a:solidFill>
            <a:schemeClr val="bg2"/>
          </a:solidFill>
        </p:spPr>
        <p:txBody>
          <a:bodyPr wrap="square" rtlCol="0">
            <a:spAutoFit/>
          </a:bodyPr>
          <a:lstStyle/>
          <a:p>
            <a:pPr lvl="0" algn="ctr">
              <a:defRPr/>
            </a:pPr>
            <a:r>
              <a:rPr lang="en-US" sz="1920" b="1" dirty="0">
                <a:solidFill>
                  <a:schemeClr val="accent4"/>
                </a:solidFill>
                <a:latin typeface="Amazon Ember" panose="02000000000000000000" pitchFamily="2" charset="0"/>
                <a:ea typeface="Amazon Ember" panose="02000000000000000000" pitchFamily="2" charset="0"/>
              </a:rPr>
              <a:t>Data lake infrastructure &amp; management</a:t>
            </a:r>
          </a:p>
        </p:txBody>
      </p:sp>
      <p:grpSp>
        <p:nvGrpSpPr>
          <p:cNvPr id="87" name="Group 86">
            <a:extLst>
              <a:ext uri="{FF2B5EF4-FFF2-40B4-BE49-F238E27FC236}">
                <a16:creationId xmlns:a16="http://schemas.microsoft.com/office/drawing/2014/main" id="{00F9F6DB-1667-4EEB-9C21-20D6EAAAD323}"/>
              </a:ext>
            </a:extLst>
          </p:cNvPr>
          <p:cNvGrpSpPr/>
          <p:nvPr/>
        </p:nvGrpSpPr>
        <p:grpSpPr>
          <a:xfrm>
            <a:off x="3252608" y="5674768"/>
            <a:ext cx="1709536" cy="379234"/>
            <a:chOff x="1994780" y="3579809"/>
            <a:chExt cx="1068460" cy="237021"/>
          </a:xfrm>
        </p:grpSpPr>
        <p:sp>
          <p:nvSpPr>
            <p:cNvPr id="88" name="TextBox 87">
              <a:extLst>
                <a:ext uri="{FF2B5EF4-FFF2-40B4-BE49-F238E27FC236}">
                  <a16:creationId xmlns:a16="http://schemas.microsoft.com/office/drawing/2014/main" id="{00EF8F2A-F2FE-4A35-937A-D37868243D8B}"/>
                </a:ext>
              </a:extLst>
            </p:cNvPr>
            <p:cNvSpPr txBox="1"/>
            <p:nvPr/>
          </p:nvSpPr>
          <p:spPr>
            <a:xfrm>
              <a:off x="2217709" y="3594445"/>
              <a:ext cx="845531"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S3/Glacier</a:t>
              </a:r>
            </a:p>
          </p:txBody>
        </p:sp>
        <p:pic>
          <p:nvPicPr>
            <p:cNvPr id="89" name="Picture 88">
              <a:extLst>
                <a:ext uri="{FF2B5EF4-FFF2-40B4-BE49-F238E27FC236}">
                  <a16:creationId xmlns:a16="http://schemas.microsoft.com/office/drawing/2014/main" id="{2DE071A6-EADA-4F06-BC04-99D98C247E1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994780" y="3579809"/>
              <a:ext cx="237021" cy="237021"/>
            </a:xfrm>
            <a:prstGeom prst="rect">
              <a:avLst/>
            </a:prstGeom>
          </p:spPr>
        </p:pic>
      </p:grpSp>
      <p:grpSp>
        <p:nvGrpSpPr>
          <p:cNvPr id="90" name="Group 89">
            <a:extLst>
              <a:ext uri="{FF2B5EF4-FFF2-40B4-BE49-F238E27FC236}">
                <a16:creationId xmlns:a16="http://schemas.microsoft.com/office/drawing/2014/main" id="{AF626671-E113-4FD9-B491-B8053D0834BB}"/>
              </a:ext>
            </a:extLst>
          </p:cNvPr>
          <p:cNvGrpSpPr/>
          <p:nvPr/>
        </p:nvGrpSpPr>
        <p:grpSpPr>
          <a:xfrm>
            <a:off x="9663858" y="5674768"/>
            <a:ext cx="1508805" cy="379234"/>
            <a:chOff x="6001811" y="3579809"/>
            <a:chExt cx="943003" cy="237021"/>
          </a:xfrm>
        </p:grpSpPr>
        <p:sp>
          <p:nvSpPr>
            <p:cNvPr id="91" name="TextBox 90">
              <a:extLst>
                <a:ext uri="{FF2B5EF4-FFF2-40B4-BE49-F238E27FC236}">
                  <a16:creationId xmlns:a16="http://schemas.microsoft.com/office/drawing/2014/main" id="{31D736F9-5CAA-4D68-B740-7FA19DC4670B}"/>
                </a:ext>
              </a:extLst>
            </p:cNvPr>
            <p:cNvSpPr txBox="1"/>
            <p:nvPr/>
          </p:nvSpPr>
          <p:spPr>
            <a:xfrm>
              <a:off x="6191534" y="3601690"/>
              <a:ext cx="753280" cy="196208"/>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AWS Glue</a:t>
              </a:r>
            </a:p>
          </p:txBody>
        </p:sp>
        <p:pic>
          <p:nvPicPr>
            <p:cNvPr id="92" name="Picture 91">
              <a:extLst>
                <a:ext uri="{FF2B5EF4-FFF2-40B4-BE49-F238E27FC236}">
                  <a16:creationId xmlns:a16="http://schemas.microsoft.com/office/drawing/2014/main" id="{39993042-EAEB-41C9-B7CE-42028077BC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contrast="1000"/>
                      </a14:imgEffect>
                    </a14:imgLayer>
                  </a14:imgProps>
                </a:ext>
                <a:ext uri="{28A0092B-C50C-407E-A947-70E740481C1C}">
                  <a14:useLocalDpi xmlns:a14="http://schemas.microsoft.com/office/drawing/2010/main"/>
                </a:ext>
              </a:extLst>
            </a:blip>
            <a:stretch>
              <a:fillRect/>
            </a:stretch>
          </p:blipFill>
          <p:spPr>
            <a:xfrm>
              <a:off x="6001811" y="3579809"/>
              <a:ext cx="237021" cy="237021"/>
            </a:xfrm>
            <a:prstGeom prst="rect">
              <a:avLst/>
            </a:prstGeom>
          </p:spPr>
        </p:pic>
      </p:grpSp>
      <p:sp>
        <p:nvSpPr>
          <p:cNvPr id="93" name="TextBox 92">
            <a:extLst>
              <a:ext uri="{FF2B5EF4-FFF2-40B4-BE49-F238E27FC236}">
                <a16:creationId xmlns:a16="http://schemas.microsoft.com/office/drawing/2014/main" id="{C2C89973-7DFF-40D8-A225-2160197A7891}"/>
              </a:ext>
            </a:extLst>
          </p:cNvPr>
          <p:cNvSpPr txBox="1"/>
          <p:nvPr/>
        </p:nvSpPr>
        <p:spPr>
          <a:xfrm>
            <a:off x="6966120" y="5629029"/>
            <a:ext cx="1326090" cy="535531"/>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Lake Formation</a:t>
            </a:r>
          </a:p>
        </p:txBody>
      </p:sp>
      <p:grpSp>
        <p:nvGrpSpPr>
          <p:cNvPr id="172" name="Graphic 51">
            <a:extLst>
              <a:ext uri="{FF2B5EF4-FFF2-40B4-BE49-F238E27FC236}">
                <a16:creationId xmlns:a16="http://schemas.microsoft.com/office/drawing/2014/main" id="{4737AA16-0996-4278-84B4-6F6C85BB0C6F}"/>
              </a:ext>
            </a:extLst>
          </p:cNvPr>
          <p:cNvGrpSpPr/>
          <p:nvPr/>
        </p:nvGrpSpPr>
        <p:grpSpPr>
          <a:xfrm>
            <a:off x="6466818" y="5649223"/>
            <a:ext cx="421752" cy="463133"/>
            <a:chOff x="6368968" y="5158329"/>
            <a:chExt cx="421752" cy="463133"/>
          </a:xfrm>
          <a:solidFill>
            <a:schemeClr val="tx1"/>
          </a:solidFill>
        </p:grpSpPr>
        <p:sp>
          <p:nvSpPr>
            <p:cNvPr id="173" name="Freeform: Shape 172">
              <a:extLst>
                <a:ext uri="{FF2B5EF4-FFF2-40B4-BE49-F238E27FC236}">
                  <a16:creationId xmlns:a16="http://schemas.microsoft.com/office/drawing/2014/main" id="{FB32AF49-BE2D-45CE-AE8F-BADE4DB4851C}"/>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74" name="Freeform: Shape 173">
              <a:extLst>
                <a:ext uri="{FF2B5EF4-FFF2-40B4-BE49-F238E27FC236}">
                  <a16:creationId xmlns:a16="http://schemas.microsoft.com/office/drawing/2014/main" id="{E8A91F86-F08C-46EF-90AE-6613985890F9}"/>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75" name="Freeform: Shape 174">
              <a:extLst>
                <a:ext uri="{FF2B5EF4-FFF2-40B4-BE49-F238E27FC236}">
                  <a16:creationId xmlns:a16="http://schemas.microsoft.com/office/drawing/2014/main" id="{75497C2C-EB16-4BBE-99FB-72FAE88F6C9E}"/>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76" name="Freeform: Shape 175">
              <a:extLst>
                <a:ext uri="{FF2B5EF4-FFF2-40B4-BE49-F238E27FC236}">
                  <a16:creationId xmlns:a16="http://schemas.microsoft.com/office/drawing/2014/main" id="{16E21B93-D3AC-4C77-BFC3-43686276A10C}"/>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77" name="Freeform: Shape 176">
              <a:extLst>
                <a:ext uri="{FF2B5EF4-FFF2-40B4-BE49-F238E27FC236}">
                  <a16:creationId xmlns:a16="http://schemas.microsoft.com/office/drawing/2014/main" id="{61F7F7A0-E412-4F0F-BBEB-37F876D2984A}"/>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78" name="Freeform: Shape 177">
              <a:extLst>
                <a:ext uri="{FF2B5EF4-FFF2-40B4-BE49-F238E27FC236}">
                  <a16:creationId xmlns:a16="http://schemas.microsoft.com/office/drawing/2014/main" id="{08E1B872-5423-4E9F-A91D-E505B0F5187C}"/>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79" name="Freeform: Shape 178">
              <a:extLst>
                <a:ext uri="{FF2B5EF4-FFF2-40B4-BE49-F238E27FC236}">
                  <a16:creationId xmlns:a16="http://schemas.microsoft.com/office/drawing/2014/main" id="{68FF794A-3D8A-4087-B9A8-3954D7B11B30}"/>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80" name="Freeform: Shape 179">
              <a:extLst>
                <a:ext uri="{FF2B5EF4-FFF2-40B4-BE49-F238E27FC236}">
                  <a16:creationId xmlns:a16="http://schemas.microsoft.com/office/drawing/2014/main" id="{21276358-E03E-4D47-A427-67627293C4AE}"/>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81" name="Freeform: Shape 180">
              <a:extLst>
                <a:ext uri="{FF2B5EF4-FFF2-40B4-BE49-F238E27FC236}">
                  <a16:creationId xmlns:a16="http://schemas.microsoft.com/office/drawing/2014/main" id="{6B3B1AF3-F360-4298-BD0B-EC2295D9026D}"/>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82" name="Freeform: Shape 181">
              <a:extLst>
                <a:ext uri="{FF2B5EF4-FFF2-40B4-BE49-F238E27FC236}">
                  <a16:creationId xmlns:a16="http://schemas.microsoft.com/office/drawing/2014/main" id="{E91B1E13-2C4C-41D1-BA28-957F8D114BFF}"/>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5728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moving to data lake architectures</a:t>
            </a:r>
            <a:br>
              <a:rPr lang="en-US" dirty="0"/>
            </a:br>
            <a:r>
              <a:rPr lang="en-US" sz="2880" dirty="0"/>
              <a:t>Bringing together the best of both worlds</a:t>
            </a:r>
          </a:p>
        </p:txBody>
      </p:sp>
      <p:sp>
        <p:nvSpPr>
          <p:cNvPr id="3" name="Rectangle 2">
            <a:extLst>
              <a:ext uri="{FF2B5EF4-FFF2-40B4-BE49-F238E27FC236}">
                <a16:creationId xmlns:a16="http://schemas.microsoft.com/office/drawing/2014/main" id="{5B926D0C-5803-4DCF-AB57-3C526A3E274D}"/>
              </a:ext>
            </a:extLst>
          </p:cNvPr>
          <p:cNvSpPr/>
          <p:nvPr/>
        </p:nvSpPr>
        <p:spPr>
          <a:xfrm>
            <a:off x="6732339" y="2615401"/>
            <a:ext cx="8049301" cy="4011355"/>
          </a:xfrm>
          <a:prstGeom prst="rect">
            <a:avLst/>
          </a:prstGeom>
          <a:noFill/>
        </p:spPr>
        <p:txBody>
          <a:bodyPr wrap="square">
            <a:spAutoFit/>
          </a:bodyPr>
          <a:lstStyle/>
          <a:p>
            <a:pPr defTabSz="731520">
              <a:spcBef>
                <a:spcPts val="3840"/>
              </a:spcBef>
              <a:defRPr/>
            </a:pPr>
            <a:r>
              <a:rPr lang="en-US" sz="2560" dirty="0">
                <a:latin typeface="Amazon Ember" charset="0"/>
                <a:ea typeface="Amazon Ember" charset="0"/>
                <a:cs typeface="Amazon Ember" charset="0"/>
              </a:rPr>
              <a:t>Extends or evolves DW architectures</a:t>
            </a:r>
          </a:p>
          <a:p>
            <a:pPr defTabSz="731520">
              <a:spcBef>
                <a:spcPts val="3840"/>
              </a:spcBef>
              <a:defRPr/>
            </a:pPr>
            <a:r>
              <a:rPr lang="en-US" sz="2560" dirty="0">
                <a:latin typeface="Amazon Ember" charset="0"/>
                <a:ea typeface="Amazon Ember" charset="0"/>
                <a:cs typeface="Amazon Ember" charset="0"/>
              </a:rPr>
              <a:t>Store any data in any format</a:t>
            </a:r>
          </a:p>
          <a:p>
            <a:pPr defTabSz="731520">
              <a:spcBef>
                <a:spcPts val="3840"/>
              </a:spcBef>
              <a:defRPr/>
            </a:pPr>
            <a:r>
              <a:rPr lang="en-US" sz="2560" dirty="0">
                <a:latin typeface="Amazon Ember" charset="0"/>
                <a:ea typeface="Amazon Ember" charset="0"/>
                <a:cs typeface="Amazon Ember" charset="0"/>
              </a:rPr>
              <a:t>Durable, available, and exabyte scale</a:t>
            </a:r>
          </a:p>
          <a:p>
            <a:pPr defTabSz="731520">
              <a:spcBef>
                <a:spcPts val="3840"/>
              </a:spcBef>
              <a:defRPr/>
            </a:pPr>
            <a:r>
              <a:rPr lang="en-US" sz="2560" dirty="0">
                <a:latin typeface="Amazon Ember" charset="0"/>
                <a:ea typeface="Amazon Ember" charset="0"/>
                <a:cs typeface="Amazon Ember" charset="0"/>
              </a:rPr>
              <a:t>Secure, compliant, auditable</a:t>
            </a:r>
          </a:p>
          <a:p>
            <a:pPr defTabSz="731520">
              <a:spcBef>
                <a:spcPts val="3840"/>
              </a:spcBef>
              <a:defRPr/>
            </a:pPr>
            <a:r>
              <a:rPr lang="en-US" sz="2560" dirty="0">
                <a:latin typeface="Amazon Ember" charset="0"/>
                <a:ea typeface="Amazon Ember" charset="0"/>
                <a:cs typeface="Amazon Ember" charset="0"/>
              </a:rPr>
              <a:t>Run any type of analytics from DW to Predictive</a:t>
            </a:r>
          </a:p>
        </p:txBody>
      </p:sp>
      <p:cxnSp>
        <p:nvCxnSpPr>
          <p:cNvPr id="4" name="Straight Connector 3">
            <a:extLst>
              <a:ext uri="{FF2B5EF4-FFF2-40B4-BE49-F238E27FC236}">
                <a16:creationId xmlns:a16="http://schemas.microsoft.com/office/drawing/2014/main" id="{CD939B57-183A-426D-B81E-046D18564156}"/>
              </a:ext>
            </a:extLst>
          </p:cNvPr>
          <p:cNvCxnSpPr/>
          <p:nvPr/>
        </p:nvCxnSpPr>
        <p:spPr>
          <a:xfrm flipV="1">
            <a:off x="6883423" y="4198611"/>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DFC1AC3-85F5-4292-9095-5D5B877A5C4C}"/>
              </a:ext>
            </a:extLst>
          </p:cNvPr>
          <p:cNvCxnSpPr/>
          <p:nvPr/>
        </p:nvCxnSpPr>
        <p:spPr>
          <a:xfrm flipV="1">
            <a:off x="6883423" y="5076827"/>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BC83C26-F2EC-4CFD-A3F9-DADA8E1457CD}"/>
              </a:ext>
            </a:extLst>
          </p:cNvPr>
          <p:cNvCxnSpPr/>
          <p:nvPr/>
        </p:nvCxnSpPr>
        <p:spPr>
          <a:xfrm flipV="1">
            <a:off x="6883423" y="5955043"/>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8FD2E65-F1DC-42F1-A8E7-476B05700842}"/>
              </a:ext>
            </a:extLst>
          </p:cNvPr>
          <p:cNvCxnSpPr/>
          <p:nvPr/>
        </p:nvCxnSpPr>
        <p:spPr>
          <a:xfrm flipV="1">
            <a:off x="6883423" y="3320395"/>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5BEB69F-D235-084E-8E36-BCDBACFC0FDE}"/>
              </a:ext>
            </a:extLst>
          </p:cNvPr>
          <p:cNvPicPr>
            <a:picLocks noChangeAspect="1"/>
          </p:cNvPicPr>
          <p:nvPr/>
        </p:nvPicPr>
        <p:blipFill rotWithShape="1">
          <a:blip r:embed="rId3">
            <a:lum contrast="-40000"/>
          </a:blip>
          <a:srcRect l="1951" t="-5734" r="6411" b="26646"/>
          <a:stretch/>
        </p:blipFill>
        <p:spPr>
          <a:xfrm>
            <a:off x="1620067" y="5135890"/>
            <a:ext cx="4007062" cy="2197504"/>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10" name="Freeform 20">
            <a:extLst>
              <a:ext uri="{FF2B5EF4-FFF2-40B4-BE49-F238E27FC236}">
                <a16:creationId xmlns:a16="http://schemas.microsoft.com/office/drawing/2014/main" id="{DA808FCA-D02D-BA46-AA92-D4B37082E47C}"/>
              </a:ext>
            </a:extLst>
          </p:cNvPr>
          <p:cNvSpPr>
            <a:spLocks/>
          </p:cNvSpPr>
          <p:nvPr/>
        </p:nvSpPr>
        <p:spPr bwMode="auto">
          <a:xfrm>
            <a:off x="1646334" y="5274159"/>
            <a:ext cx="3980795"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1" name="Oval 21">
            <a:extLst>
              <a:ext uri="{FF2B5EF4-FFF2-40B4-BE49-F238E27FC236}">
                <a16:creationId xmlns:a16="http://schemas.microsoft.com/office/drawing/2014/main" id="{680BE290-9542-BB4B-BCD5-016E4A42102C}"/>
              </a:ext>
            </a:extLst>
          </p:cNvPr>
          <p:cNvSpPr>
            <a:spLocks noChangeArrowheads="1"/>
          </p:cNvSpPr>
          <p:nvPr/>
        </p:nvSpPr>
        <p:spPr bwMode="auto">
          <a:xfrm>
            <a:off x="1636733" y="3708014"/>
            <a:ext cx="4021360"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2" name="Freeform 20">
            <a:extLst>
              <a:ext uri="{FF2B5EF4-FFF2-40B4-BE49-F238E27FC236}">
                <a16:creationId xmlns:a16="http://schemas.microsoft.com/office/drawing/2014/main" id="{DA808FCA-D02D-BA46-AA92-D4B37082E47C}"/>
              </a:ext>
            </a:extLst>
          </p:cNvPr>
          <p:cNvSpPr>
            <a:spLocks/>
          </p:cNvSpPr>
          <p:nvPr/>
        </p:nvSpPr>
        <p:spPr bwMode="auto">
          <a:xfrm>
            <a:off x="1695101" y="4988871"/>
            <a:ext cx="3890370"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3" name="Rounded Rectangle 12"/>
          <p:cNvSpPr/>
          <p:nvPr/>
        </p:nvSpPr>
        <p:spPr bwMode="auto">
          <a:xfrm>
            <a:off x="1199014" y="3086032"/>
            <a:ext cx="5326741" cy="1916237"/>
          </a:xfrm>
          <a:prstGeom prst="round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6FB301-6CAE-B84C-A37C-4628C285C282}"/>
              </a:ext>
            </a:extLst>
          </p:cNvPr>
          <p:cNvSpPr/>
          <p:nvPr/>
        </p:nvSpPr>
        <p:spPr bwMode="auto">
          <a:xfrm>
            <a:off x="1046864"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FFB989F5-DFC5-0247-8EBA-4CC7C91F8A3D}"/>
              </a:ext>
            </a:extLst>
          </p:cNvPr>
          <p:cNvSpPr/>
          <p:nvPr/>
        </p:nvSpPr>
        <p:spPr bwMode="auto">
          <a:xfrm>
            <a:off x="2981419"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90D1914-9B96-1043-8A3F-014018D823EF}"/>
              </a:ext>
            </a:extLst>
          </p:cNvPr>
          <p:cNvSpPr/>
          <p:nvPr/>
        </p:nvSpPr>
        <p:spPr bwMode="auto">
          <a:xfrm>
            <a:off x="4873965"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03659" y="3557208"/>
            <a:ext cx="1469146"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Data </a:t>
            </a:r>
          </a:p>
          <a:p>
            <a:pPr defTabSz="731520">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sp>
        <p:nvSpPr>
          <p:cNvPr id="18" name="TextBox 17"/>
          <p:cNvSpPr txBox="1"/>
          <p:nvPr/>
        </p:nvSpPr>
        <p:spPr>
          <a:xfrm>
            <a:off x="3028256" y="3557209"/>
            <a:ext cx="1335392" cy="313932"/>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Analytics</a:t>
            </a:r>
          </a:p>
        </p:txBody>
      </p:sp>
      <p:sp>
        <p:nvSpPr>
          <p:cNvPr id="19" name="TextBox 18"/>
          <p:cNvSpPr txBox="1"/>
          <p:nvPr/>
        </p:nvSpPr>
        <p:spPr>
          <a:xfrm>
            <a:off x="4940379" y="3557209"/>
            <a:ext cx="1220054"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Machine Learning</a:t>
            </a:r>
          </a:p>
        </p:txBody>
      </p:sp>
      <p:pic>
        <p:nvPicPr>
          <p:cNvPr id="20" name="Picture 1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363287" y="2615401"/>
            <a:ext cx="560302" cy="560302"/>
          </a:xfrm>
          <a:prstGeom prst="rect">
            <a:avLst/>
          </a:prstGeom>
        </p:spPr>
      </p:pic>
      <p:pic>
        <p:nvPicPr>
          <p:cNvPr id="21" name="Picture 2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30042" y="2618494"/>
            <a:ext cx="557208" cy="557208"/>
          </a:xfrm>
          <a:prstGeom prst="rect">
            <a:avLst/>
          </a:prstGeom>
        </p:spPr>
      </p:pic>
      <p:pic>
        <p:nvPicPr>
          <p:cNvPr id="22" name="Picture 2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05499" y="2702899"/>
            <a:ext cx="487475" cy="495274"/>
          </a:xfrm>
          <a:prstGeom prst="rect">
            <a:avLst/>
          </a:prstGeom>
        </p:spPr>
      </p:pic>
      <p:sp>
        <p:nvSpPr>
          <p:cNvPr id="23" name="Amazon Redshift">
            <a:extLst>
              <a:ext uri="{FF2B5EF4-FFF2-40B4-BE49-F238E27FC236}">
                <a16:creationId xmlns:a16="http://schemas.microsoft.com/office/drawing/2014/main" id="{1807DD7D-CD88-4661-A968-A39367A7D6A0}"/>
              </a:ext>
            </a:extLst>
          </p:cNvPr>
          <p:cNvSpPr txBox="1"/>
          <p:nvPr/>
        </p:nvSpPr>
        <p:spPr>
          <a:xfrm>
            <a:off x="2400498" y="5798083"/>
            <a:ext cx="2544006" cy="325323"/>
          </a:xfrm>
          <a:prstGeom prst="rect">
            <a:avLst/>
          </a:prstGeom>
          <a:ln w="3175">
            <a:miter lim="400000"/>
          </a:ln>
          <a:extLst>
            <a:ext uri="{C572A759-6A51-4108-AA02-DFA0A04FC94B}">
              <ma14:wrappingTextBoxFlag xmlns:ma14="http://schemas.microsoft.com/office/mac/drawingml/2011/main" xmlns="" val="1"/>
            </a:ext>
          </a:extLst>
        </p:spPr>
        <p:txBody>
          <a:bodyPr wrap="square" lIns="7482" tIns="7482" rIns="7482" bIns="7482">
            <a:spAutoFit/>
          </a:bodyPr>
          <a:lstStyle>
            <a:lvl1pPr defTabSz="831624">
              <a:lnSpc>
                <a:spcPct val="80000"/>
              </a:lnSpc>
              <a:defRPr sz="4400" b="1"/>
            </a:lvl1pPr>
          </a:lstStyle>
          <a:p>
            <a:pPr algn="ctr">
              <a:lnSpc>
                <a:spcPct val="90000"/>
              </a:lnSpc>
            </a:pPr>
            <a:r>
              <a:rPr lang="en-US" sz="2240" b="0" dirty="0">
                <a:latin typeface="Amazon Ember" panose="020B0603020204020204" pitchFamily="34" charset="0"/>
                <a:ea typeface="Amazon Ember" panose="020B0603020204020204" pitchFamily="34" charset="0"/>
                <a:cs typeface="Amazon Ember" panose="020B0603020204020204" pitchFamily="34" charset="0"/>
              </a:rPr>
              <a:t>Data lake</a:t>
            </a:r>
          </a:p>
        </p:txBody>
      </p:sp>
      <p:sp>
        <p:nvSpPr>
          <p:cNvPr id="24" name="Left Brace 23"/>
          <p:cNvSpPr/>
          <p:nvPr/>
        </p:nvSpPr>
        <p:spPr>
          <a:xfrm rot="16200000">
            <a:off x="3057938" y="1658490"/>
            <a:ext cx="1046930" cy="5638803"/>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a:p>
        </p:txBody>
      </p:sp>
      <p:sp>
        <p:nvSpPr>
          <p:cNvPr id="25" name="Rectangle 24">
            <a:extLst>
              <a:ext uri="{FF2B5EF4-FFF2-40B4-BE49-F238E27FC236}">
                <a16:creationId xmlns:a16="http://schemas.microsoft.com/office/drawing/2014/main" id="{600B598A-A9B3-CC45-8B83-CC2D7937230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5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D5378238-40F7-E94C-93D4-E89BD2D6865A}"/>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2304607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 on robust data lake infrastructure </a:t>
            </a:r>
            <a:br>
              <a:rPr lang="en-US" dirty="0"/>
            </a:br>
            <a:r>
              <a:rPr lang="en-US" sz="3200" dirty="0"/>
              <a:t>with Amazon S3</a:t>
            </a:r>
            <a:endParaRPr lang="en-US" dirty="0"/>
          </a:p>
        </p:txBody>
      </p:sp>
      <p:sp>
        <p:nvSpPr>
          <p:cNvPr id="7" name="Rectangle 6">
            <a:extLst>
              <a:ext uri="{FF2B5EF4-FFF2-40B4-BE49-F238E27FC236}">
                <a16:creationId xmlns:a16="http://schemas.microsoft.com/office/drawing/2014/main" id="{ADBB5003-2688-C745-935B-0CF74F824B9E}"/>
              </a:ext>
            </a:extLst>
          </p:cNvPr>
          <p:cNvSpPr/>
          <p:nvPr/>
        </p:nvSpPr>
        <p:spPr>
          <a:xfrm>
            <a:off x="538862" y="1983779"/>
            <a:ext cx="5836653" cy="3549690"/>
          </a:xfrm>
          <a:prstGeom prst="rect">
            <a:avLst/>
          </a:prstGeom>
        </p:spPr>
        <p:txBody>
          <a:bodyPr wrap="square">
            <a:spAutoFit/>
          </a:bodyPr>
          <a:lstStyle/>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99.999999999% durability</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Global replication capabilities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Management features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Cost-effective storage classes</a:t>
            </a:r>
          </a:p>
          <a:p>
            <a:pPr>
              <a:spcAft>
                <a:spcPts val="288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Most partner integrations</a:t>
            </a:r>
          </a:p>
        </p:txBody>
      </p:sp>
      <p:sp>
        <p:nvSpPr>
          <p:cNvPr id="13" name="Rectangle 12">
            <a:extLst>
              <a:ext uri="{FF2B5EF4-FFF2-40B4-BE49-F238E27FC236}">
                <a16:creationId xmlns:a16="http://schemas.microsoft.com/office/drawing/2014/main" id="{47B48568-870E-4354-AA9D-EB1267C7F98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5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4" name="Rectangle 13">
            <a:extLst>
              <a:ext uri="{FF2B5EF4-FFF2-40B4-BE49-F238E27FC236}">
                <a16:creationId xmlns:a16="http://schemas.microsoft.com/office/drawing/2014/main" id="{B83CD232-A45E-4AE7-969E-A31133DCCBA9}"/>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85" name="Group 84">
            <a:extLst>
              <a:ext uri="{FF2B5EF4-FFF2-40B4-BE49-F238E27FC236}">
                <a16:creationId xmlns:a16="http://schemas.microsoft.com/office/drawing/2014/main" id="{030E1940-D878-4ADC-95F8-F7030E7F49B1}"/>
              </a:ext>
            </a:extLst>
          </p:cNvPr>
          <p:cNvGrpSpPr/>
          <p:nvPr/>
        </p:nvGrpSpPr>
        <p:grpSpPr>
          <a:xfrm>
            <a:off x="8145253" y="2078611"/>
            <a:ext cx="4420640" cy="3639920"/>
            <a:chOff x="4835112" y="1380713"/>
            <a:chExt cx="3274241" cy="2695987"/>
          </a:xfrm>
        </p:grpSpPr>
        <p:grpSp>
          <p:nvGrpSpPr>
            <p:cNvPr id="3" name="Group 2">
              <a:extLst>
                <a:ext uri="{FF2B5EF4-FFF2-40B4-BE49-F238E27FC236}">
                  <a16:creationId xmlns:a16="http://schemas.microsoft.com/office/drawing/2014/main" id="{6964C26F-84E2-4AD4-A549-8096A047A2D8}"/>
                </a:ext>
              </a:extLst>
            </p:cNvPr>
            <p:cNvGrpSpPr/>
            <p:nvPr/>
          </p:nvGrpSpPr>
          <p:grpSpPr>
            <a:xfrm>
              <a:off x="5159305" y="1380713"/>
              <a:ext cx="1421116" cy="927376"/>
              <a:chOff x="5492252" y="1802988"/>
              <a:chExt cx="1642999" cy="1072170"/>
            </a:xfrm>
          </p:grpSpPr>
          <p:sp>
            <p:nvSpPr>
              <p:cNvPr id="40" name="Freeform: Shape 39">
                <a:extLst>
                  <a:ext uri="{FF2B5EF4-FFF2-40B4-BE49-F238E27FC236}">
                    <a16:creationId xmlns:a16="http://schemas.microsoft.com/office/drawing/2014/main" id="{14CF8ACF-052A-4751-A018-DBF33A75D162}"/>
                  </a:ext>
                </a:extLst>
              </p:cNvPr>
              <p:cNvSpPr/>
              <p:nvPr/>
            </p:nvSpPr>
            <p:spPr>
              <a:xfrm>
                <a:off x="5492252" y="1802988"/>
                <a:ext cx="1042388" cy="1072170"/>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8EE3BFA5-8948-4BAB-B66F-645BD9809CB3}"/>
                  </a:ext>
                </a:extLst>
              </p:cNvPr>
              <p:cNvSpPr/>
              <p:nvPr/>
            </p:nvSpPr>
            <p:spPr>
              <a:xfrm>
                <a:off x="6203059" y="2489972"/>
                <a:ext cx="119129" cy="347464"/>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D90CC826-89D7-418F-A3E7-C24981F9E974}"/>
                  </a:ext>
                </a:extLst>
              </p:cNvPr>
              <p:cNvSpPr/>
              <p:nvPr/>
            </p:nvSpPr>
            <p:spPr>
              <a:xfrm>
                <a:off x="6203059" y="1839722"/>
                <a:ext cx="119129" cy="387171"/>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8DF92CE6-C647-4396-9D53-3EBB792D208B}"/>
                  </a:ext>
                </a:extLst>
              </p:cNvPr>
              <p:cNvSpPr/>
              <p:nvPr/>
            </p:nvSpPr>
            <p:spPr>
              <a:xfrm>
                <a:off x="5728415" y="1839722"/>
                <a:ext cx="119129" cy="992752"/>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1927C14A-0B1B-4B81-B3AE-B5C4EB4D4B76}"/>
                  </a:ext>
                </a:extLst>
              </p:cNvPr>
              <p:cNvSpPr/>
              <p:nvPr/>
            </p:nvSpPr>
            <p:spPr>
              <a:xfrm>
                <a:off x="5492252" y="2343045"/>
                <a:ext cx="684998" cy="29781"/>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22B19FE2-23C5-4F74-9B0D-9B2B210D13C2}"/>
                  </a:ext>
                </a:extLst>
              </p:cNvPr>
              <p:cNvSpPr/>
              <p:nvPr/>
            </p:nvSpPr>
            <p:spPr>
              <a:xfrm>
                <a:off x="6013444" y="1802988"/>
                <a:ext cx="29781" cy="1072170"/>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1765313E-DDE4-452A-B4C9-4117F9B1CF78}"/>
                  </a:ext>
                </a:extLst>
              </p:cNvPr>
              <p:cNvSpPr/>
              <p:nvPr/>
            </p:nvSpPr>
            <p:spPr>
              <a:xfrm>
                <a:off x="5535932" y="2015810"/>
                <a:ext cx="913330" cy="138984"/>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7E39324C-F28D-49D6-95CE-A44FC00F6FD9}"/>
                  </a:ext>
                </a:extLst>
              </p:cNvPr>
              <p:cNvSpPr/>
              <p:nvPr/>
            </p:nvSpPr>
            <p:spPr>
              <a:xfrm>
                <a:off x="5540895" y="2544572"/>
                <a:ext cx="972896" cy="138984"/>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endParaRPr lang="en-US" sz="4608"/>
              </a:p>
            </p:txBody>
          </p:sp>
          <p:sp>
            <p:nvSpPr>
              <p:cNvPr id="48" name="Freeform: Shape 47">
                <a:extLst>
                  <a:ext uri="{FF2B5EF4-FFF2-40B4-BE49-F238E27FC236}">
                    <a16:creationId xmlns:a16="http://schemas.microsoft.com/office/drawing/2014/main" id="{7FD76861-CB9D-4353-9701-5D12064096B5}"/>
                  </a:ext>
                </a:extLst>
              </p:cNvPr>
              <p:cNvSpPr/>
              <p:nvPr/>
            </p:nvSpPr>
            <p:spPr>
              <a:xfrm>
                <a:off x="6589240" y="2420480"/>
                <a:ext cx="79421" cy="208476"/>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chemeClr val="accent1"/>
                </a:solidFill>
                <a:prstDash val="solid"/>
                <a:round/>
              </a:ln>
            </p:spPr>
            <p:txBody>
              <a:bodyPr rtlCol="0" anchor="ctr"/>
              <a:lstStyle/>
              <a:p>
                <a:endParaRPr lang="en-US" sz="4608"/>
              </a:p>
            </p:txBody>
          </p:sp>
          <p:sp>
            <p:nvSpPr>
              <p:cNvPr id="49" name="Freeform: Shape 48">
                <a:extLst>
                  <a:ext uri="{FF2B5EF4-FFF2-40B4-BE49-F238E27FC236}">
                    <a16:creationId xmlns:a16="http://schemas.microsoft.com/office/drawing/2014/main" id="{7F66065E-9B7F-40B8-89E2-7CDC825EE61A}"/>
                  </a:ext>
                </a:extLst>
              </p:cNvPr>
              <p:cNvSpPr/>
              <p:nvPr/>
            </p:nvSpPr>
            <p:spPr>
              <a:xfrm>
                <a:off x="6356935" y="2338082"/>
                <a:ext cx="258116" cy="29781"/>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chemeClr val="accent1"/>
                </a:solidFill>
                <a:prstDash val="solid"/>
                <a:round/>
              </a:ln>
            </p:spPr>
            <p:txBody>
              <a:bodyPr rtlCol="0" anchor="ctr"/>
              <a:lstStyle/>
              <a:p>
                <a:endParaRPr lang="en-US" sz="4608"/>
              </a:p>
            </p:txBody>
          </p:sp>
          <p:sp>
            <p:nvSpPr>
              <p:cNvPr id="50" name="Freeform: Shape 49">
                <a:extLst>
                  <a:ext uri="{FF2B5EF4-FFF2-40B4-BE49-F238E27FC236}">
                    <a16:creationId xmlns:a16="http://schemas.microsoft.com/office/drawing/2014/main" id="{3ACA5DCF-6E0D-4071-A8A1-0D0F4BF804AE}"/>
                  </a:ext>
                </a:extLst>
              </p:cNvPr>
              <p:cNvSpPr/>
              <p:nvPr/>
            </p:nvSpPr>
            <p:spPr>
              <a:xfrm>
                <a:off x="6525704" y="1991612"/>
                <a:ext cx="138984" cy="258116"/>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chemeClr val="accent1"/>
                </a:solidFill>
                <a:prstDash val="solid"/>
                <a:round/>
              </a:ln>
            </p:spPr>
            <p:txBody>
              <a:bodyPr rtlCol="0" anchor="ctr"/>
              <a:lstStyle/>
              <a:p>
                <a:endParaRPr lang="en-US" sz="4608"/>
              </a:p>
            </p:txBody>
          </p:sp>
          <p:sp>
            <p:nvSpPr>
              <p:cNvPr id="51" name="Freeform: Shape 50">
                <a:extLst>
                  <a:ext uri="{FF2B5EF4-FFF2-40B4-BE49-F238E27FC236}">
                    <a16:creationId xmlns:a16="http://schemas.microsoft.com/office/drawing/2014/main" id="{FEBB4828-E64B-4369-A63D-6461B70549F3}"/>
                  </a:ext>
                </a:extLst>
              </p:cNvPr>
              <p:cNvSpPr/>
              <p:nvPr/>
            </p:nvSpPr>
            <p:spPr>
              <a:xfrm>
                <a:off x="6736167" y="2102801"/>
                <a:ext cx="119129" cy="148914"/>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chemeClr val="accent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37A2CA57-F4AD-4218-96E2-BEBF42BD6AE3}"/>
                  </a:ext>
                </a:extLst>
              </p:cNvPr>
              <p:cNvSpPr/>
              <p:nvPr/>
            </p:nvSpPr>
            <p:spPr>
              <a:xfrm>
                <a:off x="6580304" y="2215974"/>
                <a:ext cx="238261" cy="238261"/>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chemeClr val="accent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854710A2-B25F-45EF-80C8-82698ED30774}"/>
                  </a:ext>
                </a:extLst>
              </p:cNvPr>
              <p:cNvSpPr/>
              <p:nvPr/>
            </p:nvSpPr>
            <p:spPr>
              <a:xfrm>
                <a:off x="6241776" y="2285466"/>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AE4681A5-AA2D-48AA-BA1E-C61669818268}"/>
                  </a:ext>
                </a:extLst>
              </p:cNvPr>
              <p:cNvSpPr/>
              <p:nvPr/>
            </p:nvSpPr>
            <p:spPr>
              <a:xfrm>
                <a:off x="6440326" y="1876453"/>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8B4EAD1D-9EA5-457B-9F33-FB32C3D754C7}"/>
                  </a:ext>
                </a:extLst>
              </p:cNvPr>
              <p:cNvSpPr/>
              <p:nvPr/>
            </p:nvSpPr>
            <p:spPr>
              <a:xfrm>
                <a:off x="6774884" y="2372827"/>
                <a:ext cx="248187" cy="158840"/>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chemeClr val="accent1"/>
                </a:solidFill>
                <a:prstDash val="solid"/>
                <a:round/>
              </a:ln>
            </p:spPr>
            <p:txBody>
              <a:bodyPr rtlCol="0" anchor="ctr"/>
              <a:lstStyle/>
              <a:p>
                <a:endParaRPr lang="en-US" sz="4608"/>
              </a:p>
            </p:txBody>
          </p:sp>
          <p:sp>
            <p:nvSpPr>
              <p:cNvPr id="56" name="Freeform: Shape 55">
                <a:extLst>
                  <a:ext uri="{FF2B5EF4-FFF2-40B4-BE49-F238E27FC236}">
                    <a16:creationId xmlns:a16="http://schemas.microsoft.com/office/drawing/2014/main" id="{C1C57643-8BCD-4804-A4F2-8CC9DB6A96B4}"/>
                  </a:ext>
                </a:extLst>
              </p:cNvPr>
              <p:cNvSpPr/>
              <p:nvPr/>
            </p:nvSpPr>
            <p:spPr>
              <a:xfrm>
                <a:off x="6996267" y="2483023"/>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7" name="Freeform: Shape 56">
                <a:extLst>
                  <a:ext uri="{FF2B5EF4-FFF2-40B4-BE49-F238E27FC236}">
                    <a16:creationId xmlns:a16="http://schemas.microsoft.com/office/drawing/2014/main" id="{86C056D0-F298-4C74-8F27-A0970BFDE54A}"/>
                  </a:ext>
                </a:extLst>
              </p:cNvPr>
              <p:cNvSpPr/>
              <p:nvPr/>
            </p:nvSpPr>
            <p:spPr>
              <a:xfrm>
                <a:off x="6513791" y="2606125"/>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sp>
            <p:nvSpPr>
              <p:cNvPr id="58" name="Freeform: Shape 57">
                <a:extLst>
                  <a:ext uri="{FF2B5EF4-FFF2-40B4-BE49-F238E27FC236}">
                    <a16:creationId xmlns:a16="http://schemas.microsoft.com/office/drawing/2014/main" id="{F9CCEA63-FB7D-4663-A3DE-4B7E4F4A2D20}"/>
                  </a:ext>
                </a:extLst>
              </p:cNvPr>
              <p:cNvSpPr/>
              <p:nvPr/>
            </p:nvSpPr>
            <p:spPr>
              <a:xfrm>
                <a:off x="6806652" y="1999554"/>
                <a:ext cx="138984" cy="138984"/>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accent1"/>
                </a:solidFill>
                <a:prstDash val="solid"/>
                <a:round/>
              </a:ln>
            </p:spPr>
            <p:txBody>
              <a:bodyPr rtlCol="0" anchor="ctr"/>
              <a:lstStyle/>
              <a:p>
                <a:endParaRPr lang="en-US" sz="4608"/>
              </a:p>
            </p:txBody>
          </p:sp>
        </p:grpSp>
        <p:grpSp>
          <p:nvGrpSpPr>
            <p:cNvPr id="59" name="Graphic 190">
              <a:extLst>
                <a:ext uri="{FF2B5EF4-FFF2-40B4-BE49-F238E27FC236}">
                  <a16:creationId xmlns:a16="http://schemas.microsoft.com/office/drawing/2014/main" id="{5B4D2787-5120-44DE-BE86-CD72C8F5CA8F}"/>
                </a:ext>
              </a:extLst>
            </p:cNvPr>
            <p:cNvGrpSpPr/>
            <p:nvPr/>
          </p:nvGrpSpPr>
          <p:grpSpPr>
            <a:xfrm>
              <a:off x="6300991" y="1559628"/>
              <a:ext cx="1808362" cy="1808362"/>
              <a:chOff x="6982603" y="4250234"/>
              <a:chExt cx="643689" cy="643689"/>
            </a:xfrm>
          </p:grpSpPr>
          <p:sp>
            <p:nvSpPr>
              <p:cNvPr id="60" name="Freeform: Shape 59">
                <a:extLst>
                  <a:ext uri="{FF2B5EF4-FFF2-40B4-BE49-F238E27FC236}">
                    <a16:creationId xmlns:a16="http://schemas.microsoft.com/office/drawing/2014/main" id="{3F183EA2-6D60-48D9-B8E3-602CAC312A92}"/>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endParaRPr lang="en-US" sz="4608"/>
              </a:p>
            </p:txBody>
          </p:sp>
          <p:sp>
            <p:nvSpPr>
              <p:cNvPr id="61" name="Freeform: Shape 60">
                <a:extLst>
                  <a:ext uri="{FF2B5EF4-FFF2-40B4-BE49-F238E27FC236}">
                    <a16:creationId xmlns:a16="http://schemas.microsoft.com/office/drawing/2014/main" id="{CB4621A9-01B2-4273-B8C7-8A1281647BE9}"/>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accent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0053A9CC-0887-4436-A686-552E2A1DA7FB}"/>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C8402DFA-D252-4402-95C4-8B7ECD25A3D8}"/>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accent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41B5464B-56CB-4AB6-99A1-D998CB2AD28E}"/>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8795CEEE-C118-47B6-B7DF-F804D9B0032E}"/>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84BC2741-AE8B-42EC-8914-EC60BFD7F8A3}"/>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endParaRPr lang="en-US" sz="4608"/>
              </a:p>
            </p:txBody>
          </p:sp>
        </p:grpSp>
        <p:grpSp>
          <p:nvGrpSpPr>
            <p:cNvPr id="84" name="Group 83">
              <a:extLst>
                <a:ext uri="{FF2B5EF4-FFF2-40B4-BE49-F238E27FC236}">
                  <a16:creationId xmlns:a16="http://schemas.microsoft.com/office/drawing/2014/main" id="{61678154-ADAA-4075-A69E-60BFA7098BF7}"/>
                </a:ext>
              </a:extLst>
            </p:cNvPr>
            <p:cNvGrpSpPr/>
            <p:nvPr/>
          </p:nvGrpSpPr>
          <p:grpSpPr>
            <a:xfrm>
              <a:off x="4835112" y="2980326"/>
              <a:ext cx="1600798" cy="1096374"/>
              <a:chOff x="3718806" y="3201173"/>
              <a:chExt cx="1683711" cy="1153160"/>
            </a:xfrm>
          </p:grpSpPr>
          <p:sp>
            <p:nvSpPr>
              <p:cNvPr id="83" name="Freeform: Shape 82">
                <a:extLst>
                  <a:ext uri="{FF2B5EF4-FFF2-40B4-BE49-F238E27FC236}">
                    <a16:creationId xmlns:a16="http://schemas.microsoft.com/office/drawing/2014/main" id="{A892755B-3D2F-4FDA-9AE8-4ECC80C0B06D}"/>
                  </a:ext>
                </a:extLst>
              </p:cNvPr>
              <p:cNvSpPr/>
              <p:nvPr/>
            </p:nvSpPr>
            <p:spPr>
              <a:xfrm>
                <a:off x="3944108" y="3430111"/>
                <a:ext cx="1247642" cy="569312"/>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9050" cap="flat">
                <a:solidFill>
                  <a:schemeClr val="accent1"/>
                </a:solidFill>
                <a:prstDash val="solid"/>
                <a:miter/>
              </a:ln>
            </p:spPr>
            <p:txBody>
              <a:bodyPr rtlCol="0" anchor="ctr"/>
              <a:lstStyle/>
              <a:p>
                <a:endParaRPr lang="en-US" sz="4608"/>
              </a:p>
            </p:txBody>
          </p:sp>
          <p:sp>
            <p:nvSpPr>
              <p:cNvPr id="72" name="Freeform: Shape 71">
                <a:extLst>
                  <a:ext uri="{FF2B5EF4-FFF2-40B4-BE49-F238E27FC236}">
                    <a16:creationId xmlns:a16="http://schemas.microsoft.com/office/drawing/2014/main" id="{DE612119-F280-44BC-9602-B5DE38BC0B4B}"/>
                  </a:ext>
                </a:extLst>
              </p:cNvPr>
              <p:cNvSpPr/>
              <p:nvPr/>
            </p:nvSpPr>
            <p:spPr>
              <a:xfrm>
                <a:off x="3718806" y="4208978"/>
                <a:ext cx="1683711" cy="145355"/>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9050" cap="flat">
                <a:solidFill>
                  <a:schemeClr val="tx1"/>
                </a:solidFill>
                <a:prstDash val="solid"/>
                <a:round/>
              </a:ln>
            </p:spPr>
            <p:txBody>
              <a:bodyPr rtlCol="0" anchor="ctr"/>
              <a:lstStyle/>
              <a:p>
                <a:endParaRPr lang="en-US" sz="4608"/>
              </a:p>
            </p:txBody>
          </p:sp>
          <p:sp>
            <p:nvSpPr>
              <p:cNvPr id="73" name="Freeform: Shape 72">
                <a:extLst>
                  <a:ext uri="{FF2B5EF4-FFF2-40B4-BE49-F238E27FC236}">
                    <a16:creationId xmlns:a16="http://schemas.microsoft.com/office/drawing/2014/main" id="{E4B95B45-07F4-440E-B319-8F08B68684F5}"/>
                  </a:ext>
                </a:extLst>
              </p:cNvPr>
              <p:cNvSpPr/>
              <p:nvPr/>
            </p:nvSpPr>
            <p:spPr>
              <a:xfrm>
                <a:off x="3948955" y="3278696"/>
                <a:ext cx="1235527" cy="860026"/>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9050" cap="flat">
                <a:solidFill>
                  <a:schemeClr val="tx1"/>
                </a:solidFill>
                <a:prstDash val="solid"/>
                <a:round/>
              </a:ln>
            </p:spPr>
            <p:txBody>
              <a:bodyPr rtlCol="0" anchor="ctr"/>
              <a:lstStyle/>
              <a:p>
                <a:endParaRPr lang="en-US" sz="4608"/>
              </a:p>
            </p:txBody>
          </p:sp>
          <p:sp>
            <p:nvSpPr>
              <p:cNvPr id="74" name="Freeform: Shape 73">
                <a:extLst>
                  <a:ext uri="{FF2B5EF4-FFF2-40B4-BE49-F238E27FC236}">
                    <a16:creationId xmlns:a16="http://schemas.microsoft.com/office/drawing/2014/main" id="{555C77A0-72F2-4B60-B52D-4DBACFE3F408}"/>
                  </a:ext>
                </a:extLst>
              </p:cNvPr>
              <p:cNvSpPr/>
              <p:nvPr/>
            </p:nvSpPr>
            <p:spPr>
              <a:xfrm>
                <a:off x="3862953" y="3201173"/>
                <a:ext cx="1405112" cy="1029608"/>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9050" cap="flat">
                <a:solidFill>
                  <a:schemeClr val="tx1"/>
                </a:solidFill>
                <a:prstDash val="solid"/>
                <a:round/>
              </a:ln>
            </p:spPr>
            <p:txBody>
              <a:bodyPr rtlCol="0" anchor="ctr"/>
              <a:lstStyle/>
              <a:p>
                <a:endParaRPr lang="en-US" sz="4608"/>
              </a:p>
            </p:txBody>
          </p:sp>
        </p:grpSp>
      </p:grpSp>
    </p:spTree>
    <p:extLst>
      <p:ext uri="{BB962C8B-B14F-4D97-AF65-F5344CB8AC3E}">
        <p14:creationId xmlns:p14="http://schemas.microsoft.com/office/powerpoint/2010/main" val="2359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2E1FF4B-ADBA-4A7F-BA2F-F17521BD8E09}"/>
              </a:ext>
            </a:extLst>
          </p:cNvPr>
          <p:cNvSpPr/>
          <p:nvPr/>
        </p:nvSpPr>
        <p:spPr>
          <a:xfrm>
            <a:off x="0" y="4846319"/>
            <a:ext cx="14630400" cy="33832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Georgia Pacific uses AWS to save </a:t>
            </a:r>
            <a:br>
              <a:rPr lang="en-US" dirty="0"/>
            </a:br>
            <a:r>
              <a:rPr lang="en-US" dirty="0"/>
              <a:t>millions of dollars annually </a:t>
            </a:r>
            <a:endParaRPr lang="en-US" sz="2240" dirty="0"/>
          </a:p>
        </p:txBody>
      </p:sp>
      <p:grpSp>
        <p:nvGrpSpPr>
          <p:cNvPr id="4" name="Group 3">
            <a:extLst>
              <a:ext uri="{FF2B5EF4-FFF2-40B4-BE49-F238E27FC236}">
                <a16:creationId xmlns:a16="http://schemas.microsoft.com/office/drawing/2014/main" id="{A793735B-3A50-404D-84A2-9668F6DB1B16}"/>
              </a:ext>
            </a:extLst>
          </p:cNvPr>
          <p:cNvGrpSpPr/>
          <p:nvPr/>
        </p:nvGrpSpPr>
        <p:grpSpPr>
          <a:xfrm>
            <a:off x="538861" y="2043371"/>
            <a:ext cx="4383338" cy="1974797"/>
            <a:chOff x="336788" y="1456011"/>
            <a:chExt cx="2739586" cy="1234248"/>
          </a:xfrm>
        </p:grpSpPr>
        <p:sp>
          <p:nvSpPr>
            <p:cNvPr id="32" name="Rectangle 31">
              <a:extLst>
                <a:ext uri="{FF2B5EF4-FFF2-40B4-BE49-F238E27FC236}">
                  <a16:creationId xmlns:a16="http://schemas.microsoft.com/office/drawing/2014/main" id="{C4FAED38-852D-4926-9F49-54BEF2228369}"/>
                </a:ext>
              </a:extLst>
            </p:cNvPr>
            <p:cNvSpPr/>
            <p:nvPr/>
          </p:nvSpPr>
          <p:spPr>
            <a:xfrm>
              <a:off x="336790"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Challenge</a:t>
              </a:r>
            </a:p>
          </p:txBody>
        </p:sp>
        <p:sp>
          <p:nvSpPr>
            <p:cNvPr id="35" name="Rectangle 34">
              <a:extLst>
                <a:ext uri="{FF2B5EF4-FFF2-40B4-BE49-F238E27FC236}">
                  <a16:creationId xmlns:a16="http://schemas.microsoft.com/office/drawing/2014/main" id="{B1BFC903-49E7-47DB-868A-8674A76F5532}"/>
                </a:ext>
              </a:extLst>
            </p:cNvPr>
            <p:cNvSpPr/>
            <p:nvPr/>
          </p:nvSpPr>
          <p:spPr>
            <a:xfrm>
              <a:off x="336788"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80" dirty="0">
                  <a:solidFill>
                    <a:schemeClr val="tx1"/>
                  </a:solidFill>
                  <a:latin typeface="Amazon Ember Regular"/>
                  <a:ea typeface="Amazon Ember" panose="020B0603020204020204" pitchFamily="34" charset="0"/>
                  <a:cs typeface="Amazon Ember" panose="020B0603020204020204" pitchFamily="34" charset="0"/>
                </a:rPr>
                <a:t>Georgia-Pacific wanted to gain new insights from manufacturing data collected at paper production plants, but it relied on disparate sources to analyze data on material quality, moisture, temperature, and other features.</a:t>
              </a:r>
            </a:p>
          </p:txBody>
        </p:sp>
      </p:grpSp>
      <p:grpSp>
        <p:nvGrpSpPr>
          <p:cNvPr id="5" name="Group 4">
            <a:extLst>
              <a:ext uri="{FF2B5EF4-FFF2-40B4-BE49-F238E27FC236}">
                <a16:creationId xmlns:a16="http://schemas.microsoft.com/office/drawing/2014/main" id="{7CB68438-AEA3-42A1-A34A-8B745DF9546B}"/>
              </a:ext>
            </a:extLst>
          </p:cNvPr>
          <p:cNvGrpSpPr/>
          <p:nvPr/>
        </p:nvGrpSpPr>
        <p:grpSpPr>
          <a:xfrm>
            <a:off x="5108481" y="2043371"/>
            <a:ext cx="4383338" cy="1974797"/>
            <a:chOff x="3192801" y="1456011"/>
            <a:chExt cx="2739586" cy="1234248"/>
          </a:xfrm>
        </p:grpSpPr>
        <p:sp>
          <p:nvSpPr>
            <p:cNvPr id="33" name="Rectangle 32">
              <a:extLst>
                <a:ext uri="{FF2B5EF4-FFF2-40B4-BE49-F238E27FC236}">
                  <a16:creationId xmlns:a16="http://schemas.microsoft.com/office/drawing/2014/main" id="{B0DBF0A1-CBDF-4D2A-9790-A20E5F92BFB2}"/>
                </a:ext>
              </a:extLst>
            </p:cNvPr>
            <p:cNvSpPr/>
            <p:nvPr/>
          </p:nvSpPr>
          <p:spPr>
            <a:xfrm>
              <a:off x="3192803"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Solution</a:t>
              </a:r>
            </a:p>
          </p:txBody>
        </p:sp>
        <p:sp>
          <p:nvSpPr>
            <p:cNvPr id="36" name="Rectangle 35">
              <a:extLst>
                <a:ext uri="{FF2B5EF4-FFF2-40B4-BE49-F238E27FC236}">
                  <a16:creationId xmlns:a16="http://schemas.microsoft.com/office/drawing/2014/main" id="{E7BE521B-4027-40D7-B4E0-939A121E1A20}"/>
                </a:ext>
              </a:extLst>
            </p:cNvPr>
            <p:cNvSpPr/>
            <p:nvPr/>
          </p:nvSpPr>
          <p:spPr>
            <a:xfrm>
              <a:off x="3192801"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02"/>
              <a:r>
                <a:rPr lang="en-US" sz="1680" dirty="0">
                  <a:solidFill>
                    <a:schemeClr val="tx1"/>
                  </a:solidFill>
                  <a:latin typeface="Amazon Ember Regular"/>
                </a:rPr>
                <a:t>Georgia-Pacific uses an AWS advanced analytics solution, featuring an Amazon S3 data lake, Amazon Kinesis, and Amazon </a:t>
              </a:r>
              <a:r>
                <a:rPr lang="en-US" sz="1680" dirty="0" err="1">
                  <a:solidFill>
                    <a:schemeClr val="tx1"/>
                  </a:solidFill>
                  <a:latin typeface="Amazon Ember Regular"/>
                </a:rPr>
                <a:t>SageMaker</a:t>
              </a:r>
              <a:r>
                <a:rPr lang="en-US" sz="1680" dirty="0">
                  <a:solidFill>
                    <a:schemeClr val="tx1"/>
                  </a:solidFill>
                  <a:latin typeface="Amazon Ember Regular"/>
                </a:rPr>
                <a:t>, to collect and analyze data from equipment at manufacturing facilities across </a:t>
              </a:r>
              <a:br>
                <a:rPr lang="en-US" sz="1680" dirty="0">
                  <a:solidFill>
                    <a:schemeClr val="tx1"/>
                  </a:solidFill>
                  <a:latin typeface="Amazon Ember Regular"/>
                </a:rPr>
              </a:br>
              <a:r>
                <a:rPr lang="en-US" sz="1680" dirty="0">
                  <a:solidFill>
                    <a:schemeClr val="tx1"/>
                  </a:solidFill>
                  <a:latin typeface="Amazon Ember Regular"/>
                </a:rPr>
                <a:t>North America. </a:t>
              </a:r>
            </a:p>
          </p:txBody>
        </p:sp>
      </p:grpSp>
      <p:grpSp>
        <p:nvGrpSpPr>
          <p:cNvPr id="6" name="Group 5">
            <a:extLst>
              <a:ext uri="{FF2B5EF4-FFF2-40B4-BE49-F238E27FC236}">
                <a16:creationId xmlns:a16="http://schemas.microsoft.com/office/drawing/2014/main" id="{8DE2A297-C17C-4914-9807-283A48EB6AB8}"/>
              </a:ext>
            </a:extLst>
          </p:cNvPr>
          <p:cNvGrpSpPr/>
          <p:nvPr/>
        </p:nvGrpSpPr>
        <p:grpSpPr>
          <a:xfrm>
            <a:off x="9678102" y="2043371"/>
            <a:ext cx="4383338" cy="1974797"/>
            <a:chOff x="6048814" y="1456011"/>
            <a:chExt cx="2739586" cy="1234248"/>
          </a:xfrm>
        </p:grpSpPr>
        <p:sp>
          <p:nvSpPr>
            <p:cNvPr id="34" name="Rectangle 33">
              <a:extLst>
                <a:ext uri="{FF2B5EF4-FFF2-40B4-BE49-F238E27FC236}">
                  <a16:creationId xmlns:a16="http://schemas.microsoft.com/office/drawing/2014/main" id="{815EB447-9905-4F10-8FAC-F2BE153FC966}"/>
                </a:ext>
              </a:extLst>
            </p:cNvPr>
            <p:cNvSpPr/>
            <p:nvPr/>
          </p:nvSpPr>
          <p:spPr>
            <a:xfrm>
              <a:off x="6048816" y="1456011"/>
              <a:ext cx="250299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rgbClr val="FF9900"/>
                  </a:solidFill>
                  <a:latin typeface="Amazon Ember Regular"/>
                  <a:ea typeface="Amazon Ember Heavy" panose="020B0803020204020204" pitchFamily="34" charset="0"/>
                  <a:cs typeface="Amazon Ember Heavy" panose="020B0803020204020204" pitchFamily="34" charset="0"/>
                </a:rPr>
                <a:t>Benefits</a:t>
              </a:r>
            </a:p>
          </p:txBody>
        </p:sp>
        <p:sp>
          <p:nvSpPr>
            <p:cNvPr id="37" name="Rectangle 36">
              <a:extLst>
                <a:ext uri="{FF2B5EF4-FFF2-40B4-BE49-F238E27FC236}">
                  <a16:creationId xmlns:a16="http://schemas.microsoft.com/office/drawing/2014/main" id="{6FAF374B-CF82-4EE3-80A2-73AB0C1C8F00}"/>
                </a:ext>
              </a:extLst>
            </p:cNvPr>
            <p:cNvSpPr/>
            <p:nvPr/>
          </p:nvSpPr>
          <p:spPr>
            <a:xfrm>
              <a:off x="6048814" y="1849981"/>
              <a:ext cx="2739586" cy="840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marL="269240" indent="-269240">
                <a:buFont typeface="Arial" panose="020B0604020202020204" pitchFamily="34" charset="0"/>
                <a:buChar char="•"/>
              </a:pPr>
              <a:r>
                <a:rPr lang="en-US" sz="1680" dirty="0">
                  <a:solidFill>
                    <a:schemeClr val="tx1"/>
                  </a:solidFill>
                  <a:latin typeface="Amazon Ember Regular"/>
                </a:rPr>
                <a:t>Boosts profits by millions of dollars</a:t>
              </a:r>
            </a:p>
            <a:p>
              <a:pPr marL="269240" indent="-269240">
                <a:buFont typeface="Arial" panose="020B0604020202020204" pitchFamily="34" charset="0"/>
                <a:buChar char="•"/>
              </a:pPr>
              <a:r>
                <a:rPr lang="en-US" sz="1680" dirty="0">
                  <a:solidFill>
                    <a:schemeClr val="tx1"/>
                  </a:solidFill>
                  <a:latin typeface="Amazon Ember Regular"/>
                </a:rPr>
                <a:t>Predicts equipment failure 60–90 days </a:t>
              </a:r>
              <a:br>
                <a:rPr lang="en-US" sz="1680" dirty="0">
                  <a:solidFill>
                    <a:schemeClr val="tx1"/>
                  </a:solidFill>
                  <a:latin typeface="Amazon Ember Regular"/>
                </a:rPr>
              </a:br>
              <a:r>
                <a:rPr lang="en-US" sz="1680" dirty="0">
                  <a:solidFill>
                    <a:schemeClr val="tx1"/>
                  </a:solidFill>
                  <a:latin typeface="Amazon Ember Regular"/>
                </a:rPr>
                <a:t>in advance</a:t>
              </a:r>
            </a:p>
            <a:p>
              <a:pPr marL="269240" indent="-269240">
                <a:buFont typeface="Arial" panose="020B0604020202020204" pitchFamily="34" charset="0"/>
                <a:buChar char="•"/>
              </a:pPr>
              <a:r>
                <a:rPr lang="en-US" sz="1680" dirty="0">
                  <a:solidFill>
                    <a:schemeClr val="tx1"/>
                  </a:solidFill>
                  <a:latin typeface="Amazon Ember Regular"/>
                </a:rPr>
                <a:t>Runs more production lines in a predictable manner</a:t>
              </a:r>
            </a:p>
            <a:p>
              <a:pPr marL="269240" indent="-269240">
                <a:buFont typeface="Arial" panose="020B0604020202020204" pitchFamily="34" charset="0"/>
                <a:buChar char="•"/>
              </a:pPr>
              <a:r>
                <a:rPr lang="en-US" sz="1680" dirty="0">
                  <a:solidFill>
                    <a:schemeClr val="tx1"/>
                  </a:solidFill>
                  <a:latin typeface="Amazon Ember Regular"/>
                </a:rPr>
                <a:t>Ensures highest quality products</a:t>
              </a:r>
            </a:p>
          </p:txBody>
        </p:sp>
      </p:grpSp>
      <p:sp>
        <p:nvSpPr>
          <p:cNvPr id="40" name="TextBox 39">
            <a:extLst>
              <a:ext uri="{FF2B5EF4-FFF2-40B4-BE49-F238E27FC236}">
                <a16:creationId xmlns:a16="http://schemas.microsoft.com/office/drawing/2014/main" id="{84EC8514-2177-4953-80E6-B4E19657BBF2}"/>
              </a:ext>
            </a:extLst>
          </p:cNvPr>
          <p:cNvSpPr txBox="1"/>
          <p:nvPr/>
        </p:nvSpPr>
        <p:spPr>
          <a:xfrm>
            <a:off x="7315201" y="6640388"/>
            <a:ext cx="6278613" cy="683264"/>
          </a:xfrm>
          <a:prstGeom prst="rect">
            <a:avLst/>
          </a:prstGeom>
          <a:noFill/>
        </p:spPr>
        <p:txBody>
          <a:bodyPr wrap="square" rtlCol="0">
            <a:spAutoFit/>
          </a:bodyPr>
          <a:lstStyle/>
          <a:p>
            <a:pPr algn="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Steve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Bakalar</a:t>
            </a: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Vice President of IT/Digital Transformation </a:t>
            </a:r>
          </a:p>
        </p:txBody>
      </p:sp>
      <p:sp>
        <p:nvSpPr>
          <p:cNvPr id="42" name="Title 1">
            <a:extLst>
              <a:ext uri="{FF2B5EF4-FFF2-40B4-BE49-F238E27FC236}">
                <a16:creationId xmlns:a16="http://schemas.microsoft.com/office/drawing/2014/main" id="{F54BAD77-5069-462D-B561-33616FB911A5}"/>
              </a:ext>
            </a:extLst>
          </p:cNvPr>
          <p:cNvSpPr txBox="1">
            <a:spLocks/>
          </p:cNvSpPr>
          <p:nvPr/>
        </p:nvSpPr>
        <p:spPr>
          <a:xfrm>
            <a:off x="966643" y="5287076"/>
            <a:ext cx="12681328" cy="1255138"/>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2560" dirty="0"/>
              <a:t>We are using AWS data analysis technologies to predict... precisely how fast converting lines should run to avoid tearing. </a:t>
            </a:r>
            <a:r>
              <a:rPr lang="en-US" sz="2560" dirty="0">
                <a:solidFill>
                  <a:schemeClr val="accent1"/>
                </a:solidFill>
              </a:rPr>
              <a:t>By reducing paper tears, we have increased profits by millions of dollars for one production line.</a:t>
            </a:r>
            <a:endParaRPr lang="en-US" sz="2560" dirty="0"/>
          </a:p>
        </p:txBody>
      </p:sp>
      <p:sp>
        <p:nvSpPr>
          <p:cNvPr id="44" name="TextBox 43">
            <a:extLst>
              <a:ext uri="{FF2B5EF4-FFF2-40B4-BE49-F238E27FC236}">
                <a16:creationId xmlns:a16="http://schemas.microsoft.com/office/drawing/2014/main" id="{DD276CAD-AFA9-46A4-9DEB-79A5956947C8}"/>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5" name="Rectangle 24">
            <a:extLst>
              <a:ext uri="{FF2B5EF4-FFF2-40B4-BE49-F238E27FC236}">
                <a16:creationId xmlns:a16="http://schemas.microsoft.com/office/drawing/2014/main" id="{DF1499D3-597B-49D3-AC22-771A05223D3F}"/>
              </a:ext>
            </a:extLst>
          </p:cNvPr>
          <p:cNvSpPr/>
          <p:nvPr/>
        </p:nvSpPr>
        <p:spPr>
          <a:xfrm>
            <a:off x="256735" y="4747577"/>
            <a:ext cx="809837" cy="1865126"/>
          </a:xfrm>
          <a:prstGeom prst="rect">
            <a:avLst/>
          </a:prstGeom>
        </p:spPr>
        <p:txBody>
          <a:bodyPr wrap="none">
            <a:spAutoFit/>
          </a:bodyPr>
          <a:lstStyle/>
          <a:p>
            <a:pPr>
              <a:defRPr/>
            </a:pPr>
            <a:r>
              <a:rPr lang="en-US" sz="11520" dirty="0">
                <a:solidFill>
                  <a:schemeClr val="bg2"/>
                </a:solidFill>
                <a:latin typeface="Amazon Ember Regular" charset="0"/>
                <a:cs typeface="Amazon Ember Regular" charset="0"/>
              </a:rPr>
              <a:t>“</a:t>
            </a:r>
            <a:endParaRPr lang="en-US" sz="10560" dirty="0">
              <a:solidFill>
                <a:schemeClr val="bg2"/>
              </a:solidFill>
              <a:latin typeface="Arial"/>
            </a:endParaRPr>
          </a:p>
        </p:txBody>
      </p:sp>
      <p:sp>
        <p:nvSpPr>
          <p:cNvPr id="26" name="Rectangle 25">
            <a:extLst>
              <a:ext uri="{FF2B5EF4-FFF2-40B4-BE49-F238E27FC236}">
                <a16:creationId xmlns:a16="http://schemas.microsoft.com/office/drawing/2014/main" id="{D33DC119-7F91-412C-9103-1C1AC055E6A2}"/>
              </a:ext>
            </a:extLst>
          </p:cNvPr>
          <p:cNvSpPr/>
          <p:nvPr/>
        </p:nvSpPr>
        <p:spPr>
          <a:xfrm>
            <a:off x="10219995" y="5845491"/>
            <a:ext cx="809837" cy="1865126"/>
          </a:xfrm>
          <a:prstGeom prst="rect">
            <a:avLst/>
          </a:prstGeom>
        </p:spPr>
        <p:txBody>
          <a:bodyPr wrap="none">
            <a:spAutoFit/>
          </a:bodyPr>
          <a:lstStyle/>
          <a:p>
            <a:pPr>
              <a:defRPr/>
            </a:pPr>
            <a:r>
              <a:rPr lang="en-US" sz="11520" dirty="0">
                <a:solidFill>
                  <a:schemeClr val="bg2"/>
                </a:solidFill>
                <a:latin typeface="Amazon Ember Regular" charset="0"/>
                <a:cs typeface="Amazon Ember Regular" charset="0"/>
              </a:rPr>
              <a:t>”</a:t>
            </a:r>
            <a:endParaRPr lang="en-US" sz="9600" dirty="0">
              <a:solidFill>
                <a:schemeClr val="bg2"/>
              </a:solidFill>
              <a:latin typeface="Arial"/>
            </a:endParaRPr>
          </a:p>
        </p:txBody>
      </p:sp>
      <p:grpSp>
        <p:nvGrpSpPr>
          <p:cNvPr id="3" name="Group 2">
            <a:extLst>
              <a:ext uri="{FF2B5EF4-FFF2-40B4-BE49-F238E27FC236}">
                <a16:creationId xmlns:a16="http://schemas.microsoft.com/office/drawing/2014/main" id="{693EF386-47BE-4002-9AA9-66866A99F0D3}"/>
              </a:ext>
            </a:extLst>
          </p:cNvPr>
          <p:cNvGrpSpPr/>
          <p:nvPr/>
        </p:nvGrpSpPr>
        <p:grpSpPr>
          <a:xfrm>
            <a:off x="12029440" y="287022"/>
            <a:ext cx="2048256" cy="883781"/>
            <a:chOff x="12029440" y="287022"/>
            <a:chExt cx="2048256" cy="883781"/>
          </a:xfrm>
        </p:grpSpPr>
        <p:pic>
          <p:nvPicPr>
            <p:cNvPr id="19" name="Picture 18" descr="A close up of a sign&#10;&#10;Description automatically generated">
              <a:extLst>
                <a:ext uri="{FF2B5EF4-FFF2-40B4-BE49-F238E27FC236}">
                  <a16:creationId xmlns:a16="http://schemas.microsoft.com/office/drawing/2014/main" id="{891FB3B7-BB87-4390-9C20-7AA554D7C5D1}"/>
                </a:ext>
              </a:extLst>
            </p:cNvPr>
            <p:cNvPicPr>
              <a:picLocks noChangeAspect="1"/>
            </p:cNvPicPr>
            <p:nvPr/>
          </p:nvPicPr>
          <p:blipFill>
            <a:blip r:embed="rId3"/>
            <a:stretch>
              <a:fillRect/>
            </a:stretch>
          </p:blipFill>
          <p:spPr>
            <a:xfrm>
              <a:off x="12029440" y="287022"/>
              <a:ext cx="2048256" cy="883781"/>
            </a:xfrm>
            <a:prstGeom prst="rect">
              <a:avLst/>
            </a:prstGeom>
          </p:spPr>
        </p:pic>
        <p:pic>
          <p:nvPicPr>
            <p:cNvPr id="20" name="Picture 19" descr="A close up of a sign&#10;&#10;Description automatically generated">
              <a:extLst>
                <a:ext uri="{FF2B5EF4-FFF2-40B4-BE49-F238E27FC236}">
                  <a16:creationId xmlns:a16="http://schemas.microsoft.com/office/drawing/2014/main" id="{9AF43D43-991B-4947-A0C4-BCDEBAECF9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contrast="100000"/>
                      </a14:imgEffect>
                    </a14:imgLayer>
                  </a14:imgProps>
                </a:ext>
              </a:extLst>
            </a:blip>
            <a:srcRect t="65470"/>
            <a:stretch/>
          </p:blipFill>
          <p:spPr>
            <a:xfrm>
              <a:off x="12029440" y="865632"/>
              <a:ext cx="2048256" cy="305171"/>
            </a:xfrm>
            <a:prstGeom prst="rect">
              <a:avLst/>
            </a:prstGeom>
          </p:spPr>
        </p:pic>
      </p:grpSp>
      <p:pic>
        <p:nvPicPr>
          <p:cNvPr id="22" name="Picture 21">
            <a:extLst>
              <a:ext uri="{FF2B5EF4-FFF2-40B4-BE49-F238E27FC236}">
                <a16:creationId xmlns:a16="http://schemas.microsoft.com/office/drawing/2014/main" id="{CAFA23C1-3EED-4711-AA5F-602ABB2AA1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3086" y="7532963"/>
            <a:ext cx="705048" cy="423029"/>
          </a:xfrm>
          <a:prstGeom prst="rect">
            <a:avLst/>
          </a:prstGeom>
        </p:spPr>
      </p:pic>
    </p:spTree>
    <p:extLst>
      <p:ext uri="{BB962C8B-B14F-4D97-AF65-F5344CB8AC3E}">
        <p14:creationId xmlns:p14="http://schemas.microsoft.com/office/powerpoint/2010/main" val="39708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Serverless ETL and data integration</a:t>
            </a:r>
            <a:br>
              <a:rPr lang="en-US" dirty="0"/>
            </a:br>
            <a:r>
              <a:rPr lang="en-US" sz="2560" dirty="0">
                <a:solidFill>
                  <a:schemeClr val="accent1"/>
                </a:solidFill>
              </a:rPr>
              <a:t>with AWS Glue</a:t>
            </a:r>
          </a:p>
        </p:txBody>
      </p:sp>
      <p:sp>
        <p:nvSpPr>
          <p:cNvPr id="7" name="Rectangle 6">
            <a:extLst>
              <a:ext uri="{FF2B5EF4-FFF2-40B4-BE49-F238E27FC236}">
                <a16:creationId xmlns:a16="http://schemas.microsoft.com/office/drawing/2014/main" id="{ADBB5003-2688-C745-935B-0CF74F824B9E}"/>
              </a:ext>
            </a:extLst>
          </p:cNvPr>
          <p:cNvSpPr/>
          <p:nvPr/>
        </p:nvSpPr>
        <p:spPr>
          <a:xfrm>
            <a:off x="544668" y="1898809"/>
            <a:ext cx="6142354" cy="5400453"/>
          </a:xfrm>
          <a:prstGeom prst="rect">
            <a:avLst/>
          </a:prstGeom>
        </p:spPr>
        <p:txBody>
          <a:bodyPr wrap="square">
            <a:spAutoFit/>
          </a:bodyPr>
          <a:lstStyle/>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Serverless provisioning, configuration, and scaling to run your ETL jobs on Apache Spark and Python</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Pay only for the resources used for jobs</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Crawl your data sources, identify data formats and suggest schemas and transformations </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Automates the effort in building, maintaining and running ETL jobs</a:t>
            </a:r>
          </a:p>
          <a:p>
            <a:pPr>
              <a:spcAft>
                <a:spcPts val="1920"/>
              </a:spcAft>
            </a:pPr>
            <a:r>
              <a:rPr lang="en-US" sz="2560" dirty="0">
                <a:latin typeface="Amazon Ember" panose="020B0603020204020204" pitchFamily="34" charset="0"/>
                <a:ea typeface="Amazon Ember" panose="020B0603020204020204" pitchFamily="34" charset="0"/>
                <a:cs typeface="Amazon Ember" panose="020B0603020204020204" pitchFamily="34" charset="0"/>
              </a:rPr>
              <a:t>Coming soon—faster job start-up times (under 2 minutes)</a:t>
            </a:r>
          </a:p>
        </p:txBody>
      </p:sp>
      <p:pic>
        <p:nvPicPr>
          <p:cNvPr id="2050" name="Picture 2" descr="product-page-diagram_Glue_Unified-View-of-Data-Across-Multiple-Data-Stores">
            <a:extLst>
              <a:ext uri="{FF2B5EF4-FFF2-40B4-BE49-F238E27FC236}">
                <a16:creationId xmlns:a16="http://schemas.microsoft.com/office/drawing/2014/main" id="{270F0F11-0DDE-604B-B1F5-68CB187BE4E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3753" t="3316" r="3753" b="3316"/>
          <a:stretch/>
        </p:blipFill>
        <p:spPr bwMode="auto">
          <a:xfrm>
            <a:off x="7287472" y="2061368"/>
            <a:ext cx="6786880" cy="3301738"/>
          </a:xfrm>
          <a:prstGeom prst="rect">
            <a:avLst/>
          </a:prstGeom>
          <a:noFill/>
          <a:ln w="47625">
            <a:solidFill>
              <a:srgbClr val="E6ECEF"/>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437AB77-5DA3-41BB-84B7-82CB9C3E36D8}"/>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1" name="Rectangle 10">
            <a:extLst>
              <a:ext uri="{FF2B5EF4-FFF2-40B4-BE49-F238E27FC236}">
                <a16:creationId xmlns:a16="http://schemas.microsoft.com/office/drawing/2014/main" id="{6407967B-0517-4233-8F7A-CFA9433C36F1}"/>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92860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E2155F-A328-4309-830C-160F4C307C61}"/>
              </a:ext>
            </a:extLst>
          </p:cNvPr>
          <p:cNvSpPr>
            <a:spLocks noGrp="1"/>
          </p:cNvSpPr>
          <p:nvPr>
            <p:ph type="title"/>
          </p:nvPr>
        </p:nvSpPr>
        <p:spPr>
          <a:xfrm>
            <a:off x="538862" y="183898"/>
            <a:ext cx="14296637" cy="872307"/>
          </a:xfrm>
        </p:spPr>
        <p:txBody>
          <a:bodyPr/>
          <a:lstStyle/>
          <a:p>
            <a:r>
              <a:rPr lang="en-US" dirty="0"/>
              <a:t>AWS Glue</a:t>
            </a:r>
            <a:b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3200" dirty="0"/>
              <a:t> </a:t>
            </a:r>
          </a:p>
        </p:txBody>
      </p:sp>
      <p:sp>
        <p:nvSpPr>
          <p:cNvPr id="29" name="Rectangle 28">
            <a:extLst>
              <a:ext uri="{FF2B5EF4-FFF2-40B4-BE49-F238E27FC236}">
                <a16:creationId xmlns:a16="http://schemas.microsoft.com/office/drawing/2014/main" id="{44BF0D77-EE91-404D-A4F7-8397775EC578}"/>
              </a:ext>
            </a:extLst>
          </p:cNvPr>
          <p:cNvSpPr/>
          <p:nvPr/>
        </p:nvSpPr>
        <p:spPr bwMode="auto">
          <a:xfrm>
            <a:off x="-17114" y="4242402"/>
            <a:ext cx="14647514" cy="25694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AF582837-6440-4105-A0D1-C4844FD04601}"/>
              </a:ext>
            </a:extLst>
          </p:cNvPr>
          <p:cNvCxnSpPr>
            <a:cxnSpLocks/>
          </p:cNvCxnSpPr>
          <p:nvPr/>
        </p:nvCxnSpPr>
        <p:spPr>
          <a:xfrm>
            <a:off x="1" y="6817062"/>
            <a:ext cx="14647514" cy="0"/>
          </a:xfrm>
          <a:prstGeom prst="line">
            <a:avLst/>
          </a:prstGeom>
          <a:noFill/>
          <a:ln w="25400" cap="rnd" cmpd="sng" algn="ctr">
            <a:gradFill flip="none" rotWithShape="1">
              <a:gsLst>
                <a:gs pos="0">
                  <a:schemeClr val="accent1"/>
                </a:gs>
                <a:gs pos="100000">
                  <a:schemeClr val="accent3"/>
                </a:gs>
              </a:gsLst>
              <a:lin ang="0" scaled="1"/>
              <a:tileRect/>
            </a:gradFill>
            <a:prstDash val="solid"/>
            <a:headEnd type="none" w="med" len="sm"/>
            <a:tailEnd w="lg" len="sm"/>
          </a:ln>
          <a:effectLst/>
        </p:spPr>
      </p:cxnSp>
      <p:cxnSp>
        <p:nvCxnSpPr>
          <p:cNvPr id="31" name="Straight Connector 30">
            <a:extLst>
              <a:ext uri="{FF2B5EF4-FFF2-40B4-BE49-F238E27FC236}">
                <a16:creationId xmlns:a16="http://schemas.microsoft.com/office/drawing/2014/main" id="{ECE025E9-F8A0-4D48-8881-DEF2CC078D54}"/>
              </a:ext>
            </a:extLst>
          </p:cNvPr>
          <p:cNvCxnSpPr>
            <a:cxnSpLocks/>
          </p:cNvCxnSpPr>
          <p:nvPr/>
        </p:nvCxnSpPr>
        <p:spPr>
          <a:xfrm>
            <a:off x="1" y="4257739"/>
            <a:ext cx="14647514" cy="0"/>
          </a:xfrm>
          <a:prstGeom prst="line">
            <a:avLst/>
          </a:prstGeom>
          <a:noFill/>
          <a:ln w="25400" cap="rnd" cmpd="sng" algn="ctr">
            <a:gradFill flip="none" rotWithShape="1">
              <a:gsLst>
                <a:gs pos="0">
                  <a:schemeClr val="accent1"/>
                </a:gs>
                <a:gs pos="100000">
                  <a:schemeClr val="accent3"/>
                </a:gs>
              </a:gsLst>
              <a:lin ang="0" scaled="1"/>
              <a:tileRect/>
            </a:gradFill>
            <a:prstDash val="solid"/>
            <a:headEnd type="none" w="med" len="sm"/>
            <a:tailEnd w="lg" len="sm"/>
          </a:ln>
          <a:effectLst/>
        </p:spPr>
      </p:cxnSp>
      <p:grpSp>
        <p:nvGrpSpPr>
          <p:cNvPr id="2" name="Group 1"/>
          <p:cNvGrpSpPr/>
          <p:nvPr/>
        </p:nvGrpSpPr>
        <p:grpSpPr>
          <a:xfrm>
            <a:off x="510246" y="2433009"/>
            <a:ext cx="4026090" cy="4335912"/>
            <a:chOff x="510246" y="2433007"/>
            <a:chExt cx="4026089" cy="4335912"/>
          </a:xfrm>
        </p:grpSpPr>
        <p:sp>
          <p:nvSpPr>
            <p:cNvPr id="42" name="TextBox 41"/>
            <p:cNvSpPr txBox="1"/>
            <p:nvPr/>
          </p:nvSpPr>
          <p:spPr>
            <a:xfrm>
              <a:off x="510246" y="2433007"/>
              <a:ext cx="3848860" cy="369332"/>
            </a:xfrm>
            <a:prstGeom prst="rect">
              <a:avLst/>
            </a:prstGeom>
            <a:noFill/>
          </p:spPr>
          <p:txBody>
            <a:bodyPr wrap="square" rtlCol="0">
              <a:spAutoFit/>
            </a:bodyPr>
            <a:lstStyle/>
            <a:p>
              <a:pPr algn="ctr" defTabSz="731502"/>
              <a:r>
                <a:rPr lang="en-US" sz="1800" b="1" dirty="0">
                  <a:ea typeface="Amazon Ember" panose="02000000000000000000" pitchFamily="2" charset="0"/>
                </a:rPr>
                <a:t>Less hassle</a:t>
              </a:r>
            </a:p>
          </p:txBody>
        </p:sp>
        <p:sp useBgFill="1">
          <p:nvSpPr>
            <p:cNvPr id="45" name="TextBox 44"/>
            <p:cNvSpPr txBox="1"/>
            <p:nvPr/>
          </p:nvSpPr>
          <p:spPr>
            <a:xfrm>
              <a:off x="598627" y="5568590"/>
              <a:ext cx="3937708" cy="1200329"/>
            </a:xfrm>
            <a:prstGeom prst="rect">
              <a:avLst/>
            </a:prstGeom>
          </p:spPr>
          <p:txBody>
            <a:bodyPr wrap="square" rtlCol="0">
              <a:spAutoFit/>
            </a:bodyPr>
            <a:lstStyle/>
            <a:p>
              <a:pPr algn="ctr" defTabSz="731502"/>
              <a:r>
                <a:rPr lang="en-US" sz="1800" dirty="0">
                  <a:ea typeface="Amazon Ember" panose="02000000000000000000" pitchFamily="2" charset="0"/>
                </a:rPr>
                <a:t>Integrated across AWS: supports Aurora, RDS, Redshift, S3, and common database engines in your VPC running on EC2</a:t>
              </a:r>
            </a:p>
          </p:txBody>
        </p:sp>
        <p:sp>
          <p:nvSpPr>
            <p:cNvPr id="50" name="Oval 49">
              <a:extLst>
                <a:ext uri="{FF2B5EF4-FFF2-40B4-BE49-F238E27FC236}">
                  <a16:creationId xmlns:a16="http://schemas.microsoft.com/office/drawing/2014/main" id="{3A741B79-B277-4D18-80F3-D8B6BD5B7CEE}"/>
                </a:ext>
              </a:extLst>
            </p:cNvPr>
            <p:cNvSpPr/>
            <p:nvPr/>
          </p:nvSpPr>
          <p:spPr bwMode="auto">
            <a:xfrm>
              <a:off x="1638747" y="3485237"/>
              <a:ext cx="1545007" cy="1545004"/>
            </a:xfrm>
            <a:prstGeom prst="ellipse">
              <a:avLst/>
            </a:prstGeom>
            <a:solidFill>
              <a:srgbClr val="00000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grpSp>
        <p:nvGrpSpPr>
          <p:cNvPr id="4" name="Group 3"/>
          <p:cNvGrpSpPr/>
          <p:nvPr/>
        </p:nvGrpSpPr>
        <p:grpSpPr>
          <a:xfrm>
            <a:off x="5450737" y="2421481"/>
            <a:ext cx="4045963" cy="3793442"/>
            <a:chOff x="5450735" y="2421479"/>
            <a:chExt cx="4045963" cy="3793441"/>
          </a:xfrm>
        </p:grpSpPr>
        <p:sp>
          <p:nvSpPr>
            <p:cNvPr id="43" name="TextBox 42"/>
            <p:cNvSpPr txBox="1"/>
            <p:nvPr/>
          </p:nvSpPr>
          <p:spPr>
            <a:xfrm>
              <a:off x="5591805" y="2421479"/>
              <a:ext cx="3688125" cy="369332"/>
            </a:xfrm>
            <a:prstGeom prst="rect">
              <a:avLst/>
            </a:prstGeom>
            <a:noFill/>
          </p:spPr>
          <p:txBody>
            <a:bodyPr wrap="square" rtlCol="0">
              <a:spAutoFit/>
            </a:bodyPr>
            <a:lstStyle/>
            <a:p>
              <a:pPr algn="ctr" defTabSz="731502"/>
              <a:r>
                <a:rPr lang="en-US" sz="1800" b="1" dirty="0" err="1">
                  <a:ea typeface="Amazon Ember" panose="02000000000000000000" pitchFamily="2" charset="0"/>
                </a:rPr>
                <a:t>Serverless</a:t>
              </a:r>
              <a:endParaRPr lang="en-US" sz="1800" b="1" dirty="0">
                <a:ea typeface="Amazon Ember" panose="02000000000000000000" pitchFamily="2" charset="0"/>
              </a:endParaRPr>
            </a:p>
          </p:txBody>
        </p:sp>
        <p:sp>
          <p:nvSpPr>
            <p:cNvPr id="46" name="TextBox 45"/>
            <p:cNvSpPr txBox="1"/>
            <p:nvPr/>
          </p:nvSpPr>
          <p:spPr>
            <a:xfrm>
              <a:off x="5450735" y="5568589"/>
              <a:ext cx="4045963" cy="646331"/>
            </a:xfrm>
            <a:prstGeom prst="rect">
              <a:avLst/>
            </a:prstGeom>
            <a:noFill/>
          </p:spPr>
          <p:txBody>
            <a:bodyPr wrap="square" rtlCol="0">
              <a:spAutoFit/>
            </a:bodyPr>
            <a:lstStyle/>
            <a:p>
              <a:pPr algn="ctr" defTabSz="731502"/>
              <a:r>
                <a:rPr lang="en-US" sz="1800" dirty="0" err="1">
                  <a:ea typeface="Amazon Ember" panose="02000000000000000000" pitchFamily="2" charset="0"/>
                </a:rPr>
                <a:t>Serverless</a:t>
              </a:r>
              <a:r>
                <a:rPr lang="en-US" sz="1800" dirty="0">
                  <a:ea typeface="Amazon Ember" panose="02000000000000000000" pitchFamily="2" charset="0"/>
                </a:rPr>
                <a:t>: no infrastructure to provision or manage</a:t>
              </a:r>
            </a:p>
          </p:txBody>
        </p:sp>
        <p:sp>
          <p:nvSpPr>
            <p:cNvPr id="49" name="Oval 48">
              <a:extLst>
                <a:ext uri="{FF2B5EF4-FFF2-40B4-BE49-F238E27FC236}">
                  <a16:creationId xmlns:a16="http://schemas.microsoft.com/office/drawing/2014/main" id="{D860B981-52F5-45AA-9D7A-E1E61B33AE45}"/>
                </a:ext>
              </a:extLst>
            </p:cNvPr>
            <p:cNvSpPr/>
            <p:nvPr/>
          </p:nvSpPr>
          <p:spPr bwMode="auto">
            <a:xfrm>
              <a:off x="6609595" y="3485237"/>
              <a:ext cx="1545007" cy="1545004"/>
            </a:xfrm>
            <a:prstGeom prst="ellipse">
              <a:avLst/>
            </a:prstGeom>
            <a:solidFill>
              <a:schemeClr val="bg1"/>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grpSp>
        <p:nvGrpSpPr>
          <p:cNvPr id="5" name="Group 4"/>
          <p:cNvGrpSpPr/>
          <p:nvPr/>
        </p:nvGrpSpPr>
        <p:grpSpPr>
          <a:xfrm>
            <a:off x="10376636" y="2421482"/>
            <a:ext cx="4009058" cy="4070439"/>
            <a:chOff x="10376635" y="2421481"/>
            <a:chExt cx="4009057" cy="4070439"/>
          </a:xfrm>
        </p:grpSpPr>
        <p:sp>
          <p:nvSpPr>
            <p:cNvPr id="44" name="TextBox 43"/>
            <p:cNvSpPr txBox="1"/>
            <p:nvPr/>
          </p:nvSpPr>
          <p:spPr>
            <a:xfrm>
              <a:off x="10376635" y="2421481"/>
              <a:ext cx="3907780" cy="369332"/>
            </a:xfrm>
            <a:prstGeom prst="rect">
              <a:avLst/>
            </a:prstGeom>
            <a:noFill/>
          </p:spPr>
          <p:txBody>
            <a:bodyPr wrap="square" rtlCol="0">
              <a:spAutoFit/>
            </a:bodyPr>
            <a:lstStyle/>
            <a:p>
              <a:pPr algn="ctr" defTabSz="731502"/>
              <a:r>
                <a:rPr lang="en-US" sz="1800" b="1" dirty="0">
                  <a:ea typeface="Amazon Ember" panose="02000000000000000000" pitchFamily="2" charset="0"/>
                </a:rPr>
                <a:t>More power</a:t>
              </a:r>
            </a:p>
          </p:txBody>
        </p:sp>
        <p:sp>
          <p:nvSpPr>
            <p:cNvPr id="47" name="TextBox 46"/>
            <p:cNvSpPr txBox="1"/>
            <p:nvPr/>
          </p:nvSpPr>
          <p:spPr>
            <a:xfrm>
              <a:off x="10411097" y="5568590"/>
              <a:ext cx="3974595" cy="923330"/>
            </a:xfrm>
            <a:prstGeom prst="rect">
              <a:avLst/>
            </a:prstGeom>
            <a:noFill/>
          </p:spPr>
          <p:txBody>
            <a:bodyPr wrap="square" rtlCol="0">
              <a:spAutoFit/>
            </a:bodyPr>
            <a:lstStyle/>
            <a:p>
              <a:pPr algn="ctr" defTabSz="731502"/>
              <a:r>
                <a:rPr lang="en-US" sz="1800" dirty="0">
                  <a:ea typeface="Amazon Ember" panose="02000000000000000000" pitchFamily="2" charset="0"/>
                </a:rPr>
                <a:t>Automatically generates the code to execute your data transformations and loading processes</a:t>
              </a:r>
            </a:p>
          </p:txBody>
        </p:sp>
        <p:sp>
          <p:nvSpPr>
            <p:cNvPr id="48" name="Oval 47">
              <a:extLst>
                <a:ext uri="{FF2B5EF4-FFF2-40B4-BE49-F238E27FC236}">
                  <a16:creationId xmlns:a16="http://schemas.microsoft.com/office/drawing/2014/main" id="{E6D1FCF6-487C-4834-9278-9F9BD5C96B94}"/>
                </a:ext>
              </a:extLst>
            </p:cNvPr>
            <p:cNvSpPr/>
            <p:nvPr/>
          </p:nvSpPr>
          <p:spPr bwMode="auto">
            <a:xfrm>
              <a:off x="11580445" y="3485237"/>
              <a:ext cx="1545007" cy="1545004"/>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p:txBody>
        </p:sp>
      </p:grpSp>
      <p:sp>
        <p:nvSpPr>
          <p:cNvPr id="34" name="Content Placeholder 2"/>
          <p:cNvSpPr txBox="1">
            <a:spLocks/>
          </p:cNvSpPr>
          <p:nvPr/>
        </p:nvSpPr>
        <p:spPr>
          <a:xfrm>
            <a:off x="535226" y="1307346"/>
            <a:ext cx="13984225" cy="68326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Aft>
                <a:spcPts val="600"/>
              </a:spcAft>
            </a:pPr>
            <a:r>
              <a:rPr lang="en-US" sz="2800" dirty="0"/>
              <a:t>Simple, flexible, and cost-effective ETL &amp; Data Catalog</a:t>
            </a:r>
            <a:endParaRPr lang="en-US" sz="2800" dirty="0">
              <a:solidFill>
                <a:schemeClr val="tx1"/>
              </a:solidFill>
            </a:endParaRPr>
          </a:p>
        </p:txBody>
      </p:sp>
      <p:pic>
        <p:nvPicPr>
          <p:cNvPr id="35" name="Picture 3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52941" y="3954664"/>
            <a:ext cx="674384" cy="575474"/>
          </a:xfrm>
          <a:prstGeom prst="rect">
            <a:avLst/>
          </a:prstGeom>
        </p:spPr>
      </p:pic>
      <p:grpSp>
        <p:nvGrpSpPr>
          <p:cNvPr id="36" name="Group 35"/>
          <p:cNvGrpSpPr/>
          <p:nvPr/>
        </p:nvGrpSpPr>
        <p:grpSpPr>
          <a:xfrm>
            <a:off x="7490950" y="4211021"/>
            <a:ext cx="327293" cy="346174"/>
            <a:chOff x="480140" y="3068407"/>
            <a:chExt cx="408587" cy="408586"/>
          </a:xfrm>
          <a:solidFill>
            <a:srgbClr val="282828"/>
          </a:solidFill>
        </p:grpSpPr>
        <p:sp>
          <p:nvSpPr>
            <p:cNvPr id="40" name="Cross 39">
              <a:extLst>
                <a:ext uri="{FF2B5EF4-FFF2-40B4-BE49-F238E27FC236}">
                  <a16:creationId xmlns:a16="http://schemas.microsoft.com/office/drawing/2014/main" id="{79C6539D-00CE-4023-ADFA-F1E2BD6BE0AE}"/>
                </a:ext>
              </a:extLst>
            </p:cNvPr>
            <p:cNvSpPr/>
            <p:nvPr/>
          </p:nvSpPr>
          <p:spPr>
            <a:xfrm rot="18900000">
              <a:off x="480140" y="3068407"/>
              <a:ext cx="408587" cy="408586"/>
            </a:xfrm>
            <a:prstGeom prst="plus">
              <a:avLst>
                <a:gd name="adj" fmla="val 29717"/>
              </a:avLst>
            </a:prstGeom>
            <a:grpFill/>
            <a:ln>
              <a:solidFill>
                <a:schemeClr val="accent5"/>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51" name="Rectangle 50"/>
            <p:cNvSpPr/>
            <p:nvPr/>
          </p:nvSpPr>
          <p:spPr>
            <a:xfrm rot="18967199">
              <a:off x="611502" y="3094476"/>
              <a:ext cx="135016" cy="365760"/>
            </a:xfrm>
            <a:prstGeom prst="rect">
              <a:avLst/>
            </a:prstGeom>
            <a:grpFill/>
            <a:ln>
              <a:solidFill>
                <a:schemeClr val="accent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pic>
        <p:nvPicPr>
          <p:cNvPr id="52" name="Picture 51"/>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951923" y="3791329"/>
            <a:ext cx="965506" cy="965506"/>
          </a:xfrm>
          <a:prstGeom prst="rect">
            <a:avLst/>
          </a:prstGeom>
        </p:spPr>
      </p:pic>
      <p:pic>
        <p:nvPicPr>
          <p:cNvPr id="53" name="Graphic 91">
            <a:extLst>
              <a:ext uri="{FF2B5EF4-FFF2-40B4-BE49-F238E27FC236}">
                <a16:creationId xmlns:a16="http://schemas.microsoft.com/office/drawing/2014/main" id="{AD205598-A7F7-4ED0-A810-8A8A135F4C13}"/>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90682" y="3911619"/>
            <a:ext cx="615427" cy="769282"/>
          </a:xfrm>
          <a:prstGeom prst="rect">
            <a:avLst/>
          </a:prstGeom>
        </p:spPr>
      </p:pic>
      <p:sp>
        <p:nvSpPr>
          <p:cNvPr id="25" name="Rectangle 24">
            <a:extLst>
              <a:ext uri="{FF2B5EF4-FFF2-40B4-BE49-F238E27FC236}">
                <a16:creationId xmlns:a16="http://schemas.microsoft.com/office/drawing/2014/main" id="{E0D6E3C0-ECFD-1545-8486-B6FE4A174CA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73113C39-E4D5-3C45-AF76-3B3CB2F794DE}"/>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5455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2" presetClass="entr" presetSubtype="8" fill="hold"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73A295C-10AC-4DD3-A5C4-2A26C5DAB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9224" y="318267"/>
            <a:ext cx="2042491" cy="556768"/>
          </a:xfrm>
          <a:prstGeom prst="rect">
            <a:avLst/>
          </a:prstGeom>
        </p:spPr>
      </p:pic>
      <p:sp>
        <p:nvSpPr>
          <p:cNvPr id="38" name="Rectangle 37">
            <a:extLst>
              <a:ext uri="{FF2B5EF4-FFF2-40B4-BE49-F238E27FC236}">
                <a16:creationId xmlns:a16="http://schemas.microsoft.com/office/drawing/2014/main" id="{D2E1FF4B-ADBA-4A7F-BA2F-F17521BD8E09}"/>
              </a:ext>
            </a:extLst>
          </p:cNvPr>
          <p:cNvSpPr/>
          <p:nvPr/>
        </p:nvSpPr>
        <p:spPr>
          <a:xfrm>
            <a:off x="0" y="4846319"/>
            <a:ext cx="14630400" cy="33832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ALICE uses AWS Glue to solve complex</a:t>
            </a:r>
            <a:br>
              <a:rPr lang="en-US" dirty="0"/>
            </a:br>
            <a:r>
              <a:rPr lang="en-US" dirty="0"/>
              <a:t>data migration challenges</a:t>
            </a:r>
            <a:endParaRPr lang="en-US" sz="2240" dirty="0"/>
          </a:p>
        </p:txBody>
      </p:sp>
      <p:sp>
        <p:nvSpPr>
          <p:cNvPr id="32" name="Rectangle 31">
            <a:extLst>
              <a:ext uri="{FF2B5EF4-FFF2-40B4-BE49-F238E27FC236}">
                <a16:creationId xmlns:a16="http://schemas.microsoft.com/office/drawing/2014/main" id="{C4FAED38-852D-4926-9F49-54BEF2228369}"/>
              </a:ext>
            </a:extLst>
          </p:cNvPr>
          <p:cNvSpPr/>
          <p:nvPr/>
        </p:nvSpPr>
        <p:spPr>
          <a:xfrm>
            <a:off x="538864"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Challenge</a:t>
            </a:r>
          </a:p>
        </p:txBody>
      </p:sp>
      <p:sp>
        <p:nvSpPr>
          <p:cNvPr id="35" name="Rectangle 34">
            <a:extLst>
              <a:ext uri="{FF2B5EF4-FFF2-40B4-BE49-F238E27FC236}">
                <a16:creationId xmlns:a16="http://schemas.microsoft.com/office/drawing/2014/main" id="{B1BFC903-49E7-47DB-868A-8674A76F5532}"/>
              </a:ext>
            </a:extLst>
          </p:cNvPr>
          <p:cNvSpPr/>
          <p:nvPr/>
        </p:nvSpPr>
        <p:spPr>
          <a:xfrm>
            <a:off x="538861"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lvl="0"/>
            <a:r>
              <a:rPr lang="en-US" sz="1680" dirty="0">
                <a:solidFill>
                  <a:schemeClr val="tx1"/>
                </a:solidFill>
                <a:latin typeface="Amazon Ember Regular"/>
                <a:ea typeface="Amazon Ember" panose="020B0603020204020204" pitchFamily="34" charset="0"/>
                <a:cs typeface="Amazon Ember" panose="020B0603020204020204" pitchFamily="34" charset="0"/>
              </a:rPr>
              <a:t>ALICE acquired a large competitor, </a:t>
            </a:r>
            <a:r>
              <a:rPr lang="en-US" sz="1680" dirty="0" err="1">
                <a:solidFill>
                  <a:schemeClr val="tx1"/>
                </a:solidFill>
                <a:latin typeface="Amazon Ember Regular"/>
                <a:ea typeface="Amazon Ember" panose="020B0603020204020204" pitchFamily="34" charset="0"/>
                <a:cs typeface="Amazon Ember" panose="020B0603020204020204" pitchFamily="34" charset="0"/>
              </a:rPr>
              <a:t>GoConcierge</a:t>
            </a:r>
            <a:r>
              <a:rPr lang="en-US" sz="1680" dirty="0">
                <a:solidFill>
                  <a:schemeClr val="tx1"/>
                </a:solidFill>
                <a:latin typeface="Amazon Ember Regular"/>
                <a:ea typeface="Amazon Ember" panose="020B0603020204020204" pitchFamily="34" charset="0"/>
                <a:cs typeface="Amazon Ember" panose="020B0603020204020204" pitchFamily="34" charset="0"/>
              </a:rPr>
              <a:t> with a global customer base of over 1k hotels. Their challenge was to upgrade their customers without getting in the way of their operation. They needed a technology that was highly versatile and flexible in transforming one data structure into another.</a:t>
            </a:r>
          </a:p>
        </p:txBody>
      </p:sp>
      <p:sp>
        <p:nvSpPr>
          <p:cNvPr id="33" name="Rectangle 32">
            <a:extLst>
              <a:ext uri="{FF2B5EF4-FFF2-40B4-BE49-F238E27FC236}">
                <a16:creationId xmlns:a16="http://schemas.microsoft.com/office/drawing/2014/main" id="{B0DBF0A1-CBDF-4D2A-9790-A20E5F92BFB2}"/>
              </a:ext>
            </a:extLst>
          </p:cNvPr>
          <p:cNvSpPr/>
          <p:nvPr/>
        </p:nvSpPr>
        <p:spPr>
          <a:xfrm>
            <a:off x="5108484"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Solution</a:t>
            </a:r>
          </a:p>
        </p:txBody>
      </p:sp>
      <p:sp>
        <p:nvSpPr>
          <p:cNvPr id="36" name="Rectangle 35">
            <a:extLst>
              <a:ext uri="{FF2B5EF4-FFF2-40B4-BE49-F238E27FC236}">
                <a16:creationId xmlns:a16="http://schemas.microsoft.com/office/drawing/2014/main" id="{E7BE521B-4027-40D7-B4E0-939A121E1A20}"/>
              </a:ext>
            </a:extLst>
          </p:cNvPr>
          <p:cNvSpPr/>
          <p:nvPr/>
        </p:nvSpPr>
        <p:spPr>
          <a:xfrm>
            <a:off x="5108481"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731502"/>
            <a:r>
              <a:rPr lang="en-US" sz="1680" dirty="0">
                <a:solidFill>
                  <a:schemeClr val="tx1"/>
                </a:solidFill>
                <a:latin typeface="Amazon Ember Regular"/>
              </a:rPr>
              <a:t>The ALICE architecture leverages AWS Glue to load the data from the source database, transform it into the target data model, and to build new foreign keys for re-establishing the relationship within data set and between data set. </a:t>
            </a:r>
          </a:p>
        </p:txBody>
      </p:sp>
      <p:sp>
        <p:nvSpPr>
          <p:cNvPr id="34" name="Rectangle 33">
            <a:extLst>
              <a:ext uri="{FF2B5EF4-FFF2-40B4-BE49-F238E27FC236}">
                <a16:creationId xmlns:a16="http://schemas.microsoft.com/office/drawing/2014/main" id="{815EB447-9905-4F10-8FAC-F2BE153FC966}"/>
              </a:ext>
            </a:extLst>
          </p:cNvPr>
          <p:cNvSpPr/>
          <p:nvPr/>
        </p:nvSpPr>
        <p:spPr>
          <a:xfrm>
            <a:off x="9678105" y="1738571"/>
            <a:ext cx="4004784"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b" anchorCtr="0" forceAA="0" compatLnSpc="1">
            <a:prstTxWarp prst="textNoShape">
              <a:avLst/>
            </a:prstTxWarp>
            <a:noAutofit/>
          </a:bodyPr>
          <a:lstStyle/>
          <a:p>
            <a:pPr>
              <a:defRPr/>
            </a:pPr>
            <a:r>
              <a:rPr lang="en-US" sz="2240" dirty="0">
                <a:solidFill>
                  <a:schemeClr val="accent1"/>
                </a:solidFill>
                <a:latin typeface="Amazon Ember Regular"/>
                <a:ea typeface="Amazon Ember Heavy" panose="020B0803020204020204" pitchFamily="34" charset="0"/>
                <a:cs typeface="Amazon Ember Heavy" panose="020B0803020204020204" pitchFamily="34" charset="0"/>
              </a:rPr>
              <a:t>Benefits</a:t>
            </a:r>
          </a:p>
        </p:txBody>
      </p:sp>
      <p:sp>
        <p:nvSpPr>
          <p:cNvPr id="37" name="Rectangle 36">
            <a:extLst>
              <a:ext uri="{FF2B5EF4-FFF2-40B4-BE49-F238E27FC236}">
                <a16:creationId xmlns:a16="http://schemas.microsoft.com/office/drawing/2014/main" id="{6FAF374B-CF82-4EE3-80A2-73AB0C1C8F00}"/>
              </a:ext>
            </a:extLst>
          </p:cNvPr>
          <p:cNvSpPr/>
          <p:nvPr/>
        </p:nvSpPr>
        <p:spPr>
          <a:xfrm>
            <a:off x="9678102" y="2368923"/>
            <a:ext cx="4383338" cy="1344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lvl="0"/>
            <a:r>
              <a:rPr lang="en-US" sz="1680" dirty="0">
                <a:solidFill>
                  <a:schemeClr val="tx1"/>
                </a:solidFill>
                <a:latin typeface="Amazon Ember Regular"/>
              </a:rPr>
              <a:t>They have migrated over 500 properties, and it continues to be stable. An average hotel takes one hour to run end-to-end. Glue made this all a very simple process and has been at the foundation of successfully upgrading our customers </a:t>
            </a:r>
            <a:br>
              <a:rPr lang="en-US" sz="1680" dirty="0">
                <a:solidFill>
                  <a:schemeClr val="tx1"/>
                </a:solidFill>
                <a:latin typeface="Amazon Ember Regular"/>
              </a:rPr>
            </a:br>
            <a:r>
              <a:rPr lang="en-US" sz="1680" dirty="0">
                <a:solidFill>
                  <a:schemeClr val="tx1"/>
                </a:solidFill>
                <a:latin typeface="Amazon Ember Regular"/>
              </a:rPr>
              <a:t>to the ALICE platform.</a:t>
            </a:r>
          </a:p>
        </p:txBody>
      </p:sp>
      <p:sp>
        <p:nvSpPr>
          <p:cNvPr id="40" name="TextBox 39">
            <a:extLst>
              <a:ext uri="{FF2B5EF4-FFF2-40B4-BE49-F238E27FC236}">
                <a16:creationId xmlns:a16="http://schemas.microsoft.com/office/drawing/2014/main" id="{84EC8514-2177-4953-80E6-B4E19657BBF2}"/>
              </a:ext>
            </a:extLst>
          </p:cNvPr>
          <p:cNvSpPr txBox="1"/>
          <p:nvPr/>
        </p:nvSpPr>
        <p:spPr>
          <a:xfrm>
            <a:off x="7315201" y="6640387"/>
            <a:ext cx="6278613" cy="683264"/>
          </a:xfrm>
          <a:prstGeom prst="rect">
            <a:avLst/>
          </a:prstGeom>
          <a:noFill/>
        </p:spPr>
        <p:txBody>
          <a:bodyPr wrap="square" rtlCol="0">
            <a:spAutoFit/>
          </a:bodyPr>
          <a:lstStyle/>
          <a:p>
            <a:pPr algn="r">
              <a:defRPr/>
            </a:pP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Michael </a:t>
            </a:r>
            <a:r>
              <a:rPr lang="en-US" sz="1920" b="1" dirty="0" err="1">
                <a:solidFill>
                  <a:srgbClr val="FF9900"/>
                </a:solidFill>
                <a:latin typeface="Amazon Ember" panose="020B0603020204020204" pitchFamily="34" charset="0"/>
                <a:ea typeface="Amazon Ember" panose="020B0603020204020204" pitchFamily="34" charset="0"/>
                <a:cs typeface="Amazon Ember" panose="020B0603020204020204" pitchFamily="34" charset="0"/>
              </a:rPr>
              <a:t>Dreikorn</a:t>
            </a: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t>
            </a:r>
            <a:b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br>
            <a:r>
              <a:rPr lang="en-US" sz="192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Tech Lead</a:t>
            </a:r>
          </a:p>
        </p:txBody>
      </p:sp>
      <p:sp>
        <p:nvSpPr>
          <p:cNvPr id="42" name="Title 1">
            <a:extLst>
              <a:ext uri="{FF2B5EF4-FFF2-40B4-BE49-F238E27FC236}">
                <a16:creationId xmlns:a16="http://schemas.microsoft.com/office/drawing/2014/main" id="{F54BAD77-5069-462D-B561-33616FB911A5}"/>
              </a:ext>
            </a:extLst>
          </p:cNvPr>
          <p:cNvSpPr txBox="1">
            <a:spLocks/>
          </p:cNvSpPr>
          <p:nvPr/>
        </p:nvSpPr>
        <p:spPr>
          <a:xfrm>
            <a:off x="966643" y="5287076"/>
            <a:ext cx="12681328" cy="1255138"/>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t>It is amazing how seamlessly Glue jobs can be integrated into a technology landscape.</a:t>
            </a:r>
          </a:p>
        </p:txBody>
      </p:sp>
      <p:sp>
        <p:nvSpPr>
          <p:cNvPr id="44" name="TextBox 43">
            <a:extLst>
              <a:ext uri="{FF2B5EF4-FFF2-40B4-BE49-F238E27FC236}">
                <a16:creationId xmlns:a16="http://schemas.microsoft.com/office/drawing/2014/main" id="{DD276CAD-AFA9-46A4-9DEB-79A5956947C8}"/>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5" name="Rectangle 24">
            <a:extLst>
              <a:ext uri="{FF2B5EF4-FFF2-40B4-BE49-F238E27FC236}">
                <a16:creationId xmlns:a16="http://schemas.microsoft.com/office/drawing/2014/main" id="{DF1499D3-597B-49D3-AC22-771A05223D3F}"/>
              </a:ext>
            </a:extLst>
          </p:cNvPr>
          <p:cNvSpPr/>
          <p:nvPr/>
        </p:nvSpPr>
        <p:spPr>
          <a:xfrm>
            <a:off x="256735" y="4747577"/>
            <a:ext cx="809837" cy="1865126"/>
          </a:xfrm>
          <a:prstGeom prst="rect">
            <a:avLst/>
          </a:prstGeom>
        </p:spPr>
        <p:txBody>
          <a:bodyPr wrap="none">
            <a:spAutoFit/>
          </a:bodyPr>
          <a:lstStyle/>
          <a:p>
            <a:pPr>
              <a:defRPr/>
            </a:pPr>
            <a:r>
              <a:rPr lang="en-US" sz="11520" dirty="0">
                <a:solidFill>
                  <a:schemeClr val="bg1"/>
                </a:solidFill>
                <a:latin typeface="Amazon Ember Regular" charset="0"/>
                <a:cs typeface="Amazon Ember Regular" charset="0"/>
              </a:rPr>
              <a:t>“</a:t>
            </a:r>
            <a:endParaRPr lang="en-US" sz="10560" dirty="0">
              <a:solidFill>
                <a:schemeClr val="bg1"/>
              </a:solidFill>
              <a:latin typeface="Arial"/>
            </a:endParaRPr>
          </a:p>
        </p:txBody>
      </p:sp>
      <p:sp>
        <p:nvSpPr>
          <p:cNvPr id="26" name="Rectangle 25">
            <a:extLst>
              <a:ext uri="{FF2B5EF4-FFF2-40B4-BE49-F238E27FC236}">
                <a16:creationId xmlns:a16="http://schemas.microsoft.com/office/drawing/2014/main" id="{D33DC119-7F91-412C-9103-1C1AC055E6A2}"/>
              </a:ext>
            </a:extLst>
          </p:cNvPr>
          <p:cNvSpPr/>
          <p:nvPr/>
        </p:nvSpPr>
        <p:spPr>
          <a:xfrm>
            <a:off x="9806527" y="5829589"/>
            <a:ext cx="809837" cy="1865126"/>
          </a:xfrm>
          <a:prstGeom prst="rect">
            <a:avLst/>
          </a:prstGeom>
        </p:spPr>
        <p:txBody>
          <a:bodyPr wrap="none">
            <a:spAutoFit/>
          </a:bodyPr>
          <a:lstStyle/>
          <a:p>
            <a:pPr>
              <a:defRPr/>
            </a:pPr>
            <a:r>
              <a:rPr lang="en-US" sz="11520" dirty="0">
                <a:solidFill>
                  <a:schemeClr val="bg1"/>
                </a:solidFill>
                <a:latin typeface="Amazon Ember Regular" charset="0"/>
                <a:cs typeface="Amazon Ember Regular" charset="0"/>
              </a:rPr>
              <a:t>”</a:t>
            </a:r>
            <a:endParaRPr lang="en-US" sz="9600" dirty="0">
              <a:solidFill>
                <a:schemeClr val="bg1"/>
              </a:solidFill>
              <a:latin typeface="Arial"/>
            </a:endParaRPr>
          </a:p>
        </p:txBody>
      </p:sp>
      <p:pic>
        <p:nvPicPr>
          <p:cNvPr id="21" name="Picture 20">
            <a:extLst>
              <a:ext uri="{FF2B5EF4-FFF2-40B4-BE49-F238E27FC236}">
                <a16:creationId xmlns:a16="http://schemas.microsoft.com/office/drawing/2014/main" id="{B43FDBA8-0A13-48CD-9AD4-29C9161EF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3086" y="7532963"/>
            <a:ext cx="705048" cy="423029"/>
          </a:xfrm>
          <a:prstGeom prst="rect">
            <a:avLst/>
          </a:prstGeom>
        </p:spPr>
      </p:pic>
    </p:spTree>
    <p:extLst>
      <p:ext uri="{BB962C8B-B14F-4D97-AF65-F5344CB8AC3E}">
        <p14:creationId xmlns:p14="http://schemas.microsoft.com/office/powerpoint/2010/main" val="110714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F5DA45-D365-9548-81C5-34725A386F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27018" y="1373731"/>
            <a:ext cx="9603382" cy="48016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F48299-38E1-49B8-A481-2756DA03367B}"/>
              </a:ext>
            </a:extLst>
          </p:cNvPr>
          <p:cNvSpPr txBox="1"/>
          <p:nvPr/>
        </p:nvSpPr>
        <p:spPr>
          <a:xfrm>
            <a:off x="2" y="-2"/>
            <a:ext cx="5120664" cy="8229601"/>
          </a:xfrm>
          <a:prstGeom prst="rect">
            <a:avLst/>
          </a:prstGeom>
          <a:solidFill>
            <a:schemeClr val="tx1"/>
          </a:solidFill>
        </p:spPr>
        <p:txBody>
          <a:bodyPr wrap="square" lIns="585216" tIns="2048256" rIns="438912" bIns="234086" rtlCol="0">
            <a:noAutofit/>
          </a:bodyPr>
          <a:lstStyle/>
          <a:p>
            <a:pPr>
              <a:spcBef>
                <a:spcPts val="1800"/>
              </a:spcBef>
              <a:defRPr/>
            </a:pPr>
            <a:endParaRPr lang="en-US" sz="1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93647" y="1025446"/>
            <a:ext cx="4933371" cy="650050"/>
          </a:xfrm>
          <a:prstGeom prst="rect">
            <a:avLst/>
          </a:prstGeom>
          <a:noFill/>
        </p:spPr>
        <p:txBody>
          <a:bodyPr wrap="square" lIns="182880" tIns="146304" rIns="182880" bIns="146304" rtlCol="0">
            <a:spAutoFit/>
          </a:bodyPr>
          <a:lstStyle/>
          <a:p>
            <a:pPr algn="ctr" defTabSz="1097213">
              <a:lnSpc>
                <a:spcPct val="90000"/>
              </a:lnSpc>
              <a:spcAft>
                <a:spcPts val="600"/>
              </a:spcAft>
              <a:defRPr/>
            </a:pPr>
            <a:r>
              <a:rPr lang="en-US" sz="256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Healthcare Data Lake</a:t>
            </a:r>
          </a:p>
        </p:txBody>
      </p:sp>
      <p:sp>
        <p:nvSpPr>
          <p:cNvPr id="3" name="Rectangle 2">
            <a:extLst>
              <a:ext uri="{FF2B5EF4-FFF2-40B4-BE49-F238E27FC236}">
                <a16:creationId xmlns:a16="http://schemas.microsoft.com/office/drawing/2014/main" id="{A7188507-13C0-234F-B4B1-1297B336506E}"/>
              </a:ext>
            </a:extLst>
          </p:cNvPr>
          <p:cNvSpPr/>
          <p:nvPr/>
        </p:nvSpPr>
        <p:spPr>
          <a:xfrm>
            <a:off x="187270" y="1705285"/>
            <a:ext cx="4839749" cy="5811847"/>
          </a:xfrm>
          <a:prstGeom prst="rect">
            <a:avLst/>
          </a:prstGeom>
        </p:spPr>
        <p:txBody>
          <a:bodyPr wrap="square">
            <a:spAutoFit/>
          </a:bodyPr>
          <a:lstStyle/>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Build a new hospital information system to house the hospital’s sensitive patient and administrative data</a:t>
            </a:r>
          </a:p>
          <a:p>
            <a:pPr marL="274320" indent="-274320">
              <a:spcBef>
                <a:spcPts val="400"/>
              </a:spcBef>
              <a:buFont typeface="Arial" panose="020B0604020202020204" pitchFamily="34" charset="0"/>
              <a:buChar char="•"/>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Retire legacy hospital information system comprised of electronic patient record and other administrative systems </a:t>
            </a:r>
            <a:endPar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marL="274320" indent="-274320">
              <a:spcBef>
                <a:spcPts val="400"/>
              </a:spcBef>
              <a:buFont typeface="Arial" panose="020B0604020202020204" pitchFamily="34" charset="0"/>
              <a:buChar char="•"/>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Legacy on-premises system was not readily accessible and useable</a:t>
            </a:r>
            <a:endPar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De-silo the data to unlock future possibilities</a:t>
            </a:r>
          </a:p>
          <a:p>
            <a:pPr marL="274320" indent="-274320">
              <a:spcBef>
                <a:spcPts val="400"/>
              </a:spcBef>
              <a:buFont typeface="Arial" panose="020B0604020202020204" pitchFamily="34" charset="0"/>
              <a:buChar char="•"/>
              <a:defRPr/>
            </a:pPr>
            <a:endParaRPr lang="en-US" sz="1600" b="1" spc="2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4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Built a data lake on AWS along with an implementation partner, Deloitte</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Migrated 3 TB of data, including patient data</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Retired nearly 27 applications</a:t>
            </a:r>
          </a:p>
          <a:p>
            <a:pPr marL="274320" indent="-274320">
              <a:spcBef>
                <a:spcPts val="400"/>
              </a:spcBef>
              <a:buFont typeface="Arial" panose="020B0604020202020204" pitchFamily="34" charset="0"/>
              <a:buChar char="•"/>
              <a:defRPr/>
            </a:pPr>
            <a:r>
              <a:rPr lang="en-US" sz="1600" dirty="0">
                <a:solidFill>
                  <a:srgbClr val="222F3D"/>
                </a:solidFill>
                <a:latin typeface="Amazon Ember" panose="020B0603020204020204" pitchFamily="34" charset="0"/>
                <a:ea typeface="Amazon Ember" panose="020B0603020204020204" pitchFamily="34" charset="0"/>
                <a:cs typeface="Amazon Ember" panose="020B0603020204020204" pitchFamily="34" charset="0"/>
              </a:rPr>
              <a:t>PHIPA compliant</a:t>
            </a:r>
          </a:p>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SERVICES USED</a:t>
            </a:r>
          </a:p>
          <a:p>
            <a:pPr>
              <a:spcBef>
                <a:spcPts val="400"/>
              </a:spcBef>
              <a:defRPr/>
            </a:pPr>
            <a:r>
              <a:rPr lang="en-US" sz="16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Amazon S3, Amazon S3 Glacier, AWS Glue, AWS Database Migration Service (DMS)</a:t>
            </a:r>
          </a:p>
        </p:txBody>
      </p:sp>
      <p:sp>
        <p:nvSpPr>
          <p:cNvPr id="2" name="AutoShape 4" descr="Grand River Hospital Advancing Exceptional Care">
            <a:extLst>
              <a:ext uri="{FF2B5EF4-FFF2-40B4-BE49-F238E27FC236}">
                <a16:creationId xmlns:a16="http://schemas.microsoft.com/office/drawing/2014/main" id="{0A7F910B-EDE2-6148-998A-99A13CC73D67}"/>
              </a:ext>
            </a:extLst>
          </p:cNvPr>
          <p:cNvSpPr>
            <a:spLocks noChangeAspect="1" noChangeArrowheads="1"/>
          </p:cNvSpPr>
          <p:nvPr/>
        </p:nvSpPr>
        <p:spPr bwMode="auto">
          <a:xfrm>
            <a:off x="7071360" y="3870960"/>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pic>
        <p:nvPicPr>
          <p:cNvPr id="1032" name="Picture 8" descr="Image result for Grand River Hospital logo">
            <a:extLst>
              <a:ext uri="{FF2B5EF4-FFF2-40B4-BE49-F238E27FC236}">
                <a16:creationId xmlns:a16="http://schemas.microsoft.com/office/drawing/2014/main" id="{8F1C7A20-7E66-2742-B12B-A169D08917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2339" y="123896"/>
            <a:ext cx="2864682" cy="77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6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p:txBody>
          <a:bodyPr/>
          <a:lstStyle/>
          <a:p>
            <a:r>
              <a:rPr lang="en-US" dirty="0"/>
              <a:t>Data is a strategic asset for every organization</a:t>
            </a:r>
          </a:p>
        </p:txBody>
      </p:sp>
      <p:sp>
        <p:nvSpPr>
          <p:cNvPr id="17" name="Rectangle 16">
            <a:extLst>
              <a:ext uri="{FF2B5EF4-FFF2-40B4-BE49-F238E27FC236}">
                <a16:creationId xmlns:a16="http://schemas.microsoft.com/office/drawing/2014/main" id="{34F0FD72-1C0B-412E-85D2-9B8CE8A45088}"/>
              </a:ext>
            </a:extLst>
          </p:cNvPr>
          <p:cNvSpPr/>
          <p:nvPr/>
        </p:nvSpPr>
        <p:spPr>
          <a:xfrm>
            <a:off x="1315454" y="3454380"/>
            <a:ext cx="4943781" cy="1569660"/>
          </a:xfrm>
          <a:prstGeom prst="rect">
            <a:avLst/>
          </a:prstGeom>
        </p:spPr>
        <p:txBody>
          <a:bodyPr wrap="square">
            <a:spAutoFit/>
          </a:bodyPr>
          <a:lstStyle/>
          <a:p>
            <a:r>
              <a:rPr lang="en-US" sz="3200" dirty="0">
                <a:latin typeface="Amazon Ember Regular" charset="0"/>
                <a:cs typeface="Amazon Ember Regular" charset="0"/>
              </a:rPr>
              <a:t>The world’s most valuable resource is </a:t>
            </a:r>
            <a:br>
              <a:rPr lang="en-US" sz="3200" dirty="0">
                <a:latin typeface="Amazon Ember Regular" charset="0"/>
                <a:cs typeface="Amazon Ember Regular" charset="0"/>
              </a:rPr>
            </a:br>
            <a:r>
              <a:rPr lang="en-US" sz="3200" dirty="0">
                <a:latin typeface="Amazon Ember Regular" charset="0"/>
                <a:cs typeface="Amazon Ember Regular" charset="0"/>
              </a:rPr>
              <a:t>no longer oil, but </a:t>
            </a:r>
            <a:r>
              <a:rPr lang="en-US" sz="3200" dirty="0">
                <a:solidFill>
                  <a:schemeClr val="accent1"/>
                </a:solidFill>
                <a:latin typeface="Amazon Ember Regular" charset="0"/>
                <a:cs typeface="Amazon Ember Regular" charset="0"/>
              </a:rPr>
              <a:t>data</a:t>
            </a:r>
            <a:r>
              <a:rPr lang="en-US" sz="3200" dirty="0">
                <a:latin typeface="Amazon Ember Regular" charset="0"/>
                <a:cs typeface="Amazon Ember Regular" charset="0"/>
              </a:rPr>
              <a:t>.</a:t>
            </a:r>
            <a:r>
              <a:rPr lang="en-US" sz="3200" baseline="30000" dirty="0">
                <a:latin typeface="Amazon Ember Regular" charset="0"/>
                <a:cs typeface="Amazon Ember Regular" charset="0"/>
              </a:rPr>
              <a:t>*</a:t>
            </a:r>
            <a:r>
              <a:rPr lang="en-US" sz="3200" dirty="0">
                <a:latin typeface="Amazon Ember Regular" charset="0"/>
                <a:cs typeface="Amazon Ember Regular" charset="0"/>
              </a:rPr>
              <a:t> </a:t>
            </a:r>
          </a:p>
        </p:txBody>
      </p:sp>
      <p:grpSp>
        <p:nvGrpSpPr>
          <p:cNvPr id="22" name="Group 21"/>
          <p:cNvGrpSpPr/>
          <p:nvPr/>
        </p:nvGrpSpPr>
        <p:grpSpPr>
          <a:xfrm>
            <a:off x="9061409" y="1699015"/>
            <a:ext cx="4310834" cy="5444646"/>
            <a:chOff x="7732295" y="-43931"/>
            <a:chExt cx="6819800" cy="8247028"/>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32295" y="-43931"/>
              <a:ext cx="6819800" cy="8247028"/>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504681" y="5181600"/>
              <a:ext cx="486036" cy="362310"/>
            </a:xfrm>
            <a:prstGeom prst="rect">
              <a:avLst/>
            </a:prstGeom>
          </p:spPr>
        </p:pic>
        <p:pic>
          <p:nvPicPr>
            <p:cNvPr id="21" name="Picture 20"/>
            <p:cNvPicPr>
              <a:picLocks noChangeAspect="1"/>
            </p:cNvPicPr>
            <p:nvPr/>
          </p:nvPicPr>
          <p:blipFill>
            <a:blip r:embed="rId5"/>
            <a:stretch>
              <a:fillRect/>
            </a:stretch>
          </p:blipFill>
          <p:spPr>
            <a:xfrm>
              <a:off x="10877549" y="5181599"/>
              <a:ext cx="315192" cy="400051"/>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039061" y="5181600"/>
              <a:ext cx="496126" cy="362309"/>
            </a:xfrm>
            <a:prstGeom prst="rect">
              <a:avLst/>
            </a:prstGeom>
          </p:spPr>
        </p:pic>
      </p:grpSp>
      <p:sp>
        <p:nvSpPr>
          <p:cNvPr id="13" name="TextBox 12">
            <a:extLst>
              <a:ext uri="{FF2B5EF4-FFF2-40B4-BE49-F238E27FC236}">
                <a16:creationId xmlns:a16="http://schemas.microsoft.com/office/drawing/2014/main" id="{0D1A518A-9473-41BA-A270-E3BA99457309}"/>
              </a:ext>
            </a:extLst>
          </p:cNvPr>
          <p:cNvSpPr txBox="1"/>
          <p:nvPr/>
        </p:nvSpPr>
        <p:spPr>
          <a:xfrm>
            <a:off x="791618" y="7377872"/>
            <a:ext cx="6134888" cy="215444"/>
          </a:xfrm>
          <a:prstGeom prst="rect">
            <a:avLst/>
          </a:prstGeom>
          <a:noFill/>
        </p:spPr>
        <p:txBody>
          <a:bodyPr wrap="square" lIns="0"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*Copyright: The Economist, 2017, David </a:t>
            </a:r>
            <a:r>
              <a:rPr lang="en-US" sz="800" dirty="0" err="1">
                <a:latin typeface="Amazon Ember" panose="020B0603020204020204" pitchFamily="34" charset="0"/>
                <a:ea typeface="Amazon Ember" panose="020B0603020204020204" pitchFamily="34" charset="0"/>
                <a:cs typeface="Amazon Ember" panose="020B0603020204020204" pitchFamily="34" charset="0"/>
              </a:rPr>
              <a:t>Parkins</a:t>
            </a:r>
            <a:endParaRPr lang="en-US" sz="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CE88A453-9D98-4EA4-9AA3-3DDB64A443F9}"/>
              </a:ext>
            </a:extLst>
          </p:cNvPr>
          <p:cNvSpPr/>
          <p:nvPr/>
        </p:nvSpPr>
        <p:spPr>
          <a:xfrm>
            <a:off x="657804" y="2960073"/>
            <a:ext cx="808235" cy="1862176"/>
          </a:xfrm>
          <a:prstGeom prst="rect">
            <a:avLst/>
          </a:prstGeom>
        </p:spPr>
        <p:txBody>
          <a:bodyPr wrap="none">
            <a:spAutoFit/>
          </a:bodyPr>
          <a:lstStyle/>
          <a:p>
            <a:r>
              <a:rPr lang="en-US" sz="11501" dirty="0">
                <a:solidFill>
                  <a:schemeClr val="accent1"/>
                </a:solidFill>
                <a:latin typeface="Amazon Ember Regular" charset="0"/>
                <a:cs typeface="Amazon Ember Regular" charset="0"/>
              </a:rPr>
              <a:t>“</a:t>
            </a:r>
            <a:endParaRPr lang="en-US" sz="9600" dirty="0">
              <a:solidFill>
                <a:schemeClr val="accent1"/>
              </a:solidFill>
            </a:endParaRPr>
          </a:p>
        </p:txBody>
      </p:sp>
      <p:sp>
        <p:nvSpPr>
          <p:cNvPr id="16" name="Rectangle 15">
            <a:extLst>
              <a:ext uri="{FF2B5EF4-FFF2-40B4-BE49-F238E27FC236}">
                <a16:creationId xmlns:a16="http://schemas.microsoft.com/office/drawing/2014/main" id="{17927008-2DF0-4074-AFA3-977D94F96E2F}"/>
              </a:ext>
            </a:extLst>
          </p:cNvPr>
          <p:cNvSpPr/>
          <p:nvPr/>
        </p:nvSpPr>
        <p:spPr>
          <a:xfrm>
            <a:off x="5630788" y="4074429"/>
            <a:ext cx="933269" cy="2215991"/>
          </a:xfrm>
          <a:prstGeom prst="rect">
            <a:avLst/>
          </a:prstGeom>
        </p:spPr>
        <p:txBody>
          <a:bodyPr wrap="none">
            <a:spAutoFit/>
          </a:bodyPr>
          <a:lstStyle/>
          <a:p>
            <a:r>
              <a:rPr lang="en-US" sz="13800" dirty="0">
                <a:solidFill>
                  <a:schemeClr val="accent1"/>
                </a:solidFill>
                <a:latin typeface="Amazon Ember Regular" charset="0"/>
                <a:cs typeface="Amazon Ember Regular" charset="0"/>
              </a:rPr>
              <a:t>”</a:t>
            </a:r>
            <a:endParaRPr lang="en-US" sz="11501" dirty="0">
              <a:solidFill>
                <a:schemeClr val="accent1"/>
              </a:solidFill>
            </a:endParaRPr>
          </a:p>
        </p:txBody>
      </p:sp>
    </p:spTree>
    <p:extLst>
      <p:ext uri="{BB962C8B-B14F-4D97-AF65-F5344CB8AC3E}">
        <p14:creationId xmlns:p14="http://schemas.microsoft.com/office/powerpoint/2010/main" val="25196275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Challenge</a:t>
            </a:r>
            <a:endParaRPr lang="en-US" sz="3600" dirty="0">
              <a:latin typeface="Amazon Ember Regular"/>
              <a:ea typeface="Amazon Ember" panose="020B0603020204020204" pitchFamily="34" charset="0"/>
              <a:cs typeface="Amazon Ember" panose="020B0603020204020204" pitchFamily="34" charset="0"/>
            </a:endParaRPr>
          </a:p>
          <a:p>
            <a:r>
              <a:rPr lang="en-CA" sz="2000" dirty="0">
                <a:solidFill>
                  <a:schemeClr val="tx1"/>
                </a:solidFill>
              </a:rPr>
              <a:t>Build a data lake to house the hospital’s sensitive patient and administrative data while retiring its legacy hospital information systems, comprised of electronic patient record and other administrative systems.</a:t>
            </a:r>
            <a:endParaRPr lang="en-US" sz="2000" dirty="0">
              <a:solidFill>
                <a:schemeClr val="tx1"/>
              </a:solidFill>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CA" sz="2000" dirty="0">
                <a:hlinkClick r:id="rId3"/>
              </a:rPr>
              <a:t>Amazon Simple Storage Service (Amazon S3)</a:t>
            </a:r>
            <a:r>
              <a:rPr lang="en-CA" sz="2000" dirty="0"/>
              <a:t> </a:t>
            </a:r>
            <a:r>
              <a:rPr lang="en-CA" sz="2000" dirty="0">
                <a:solidFill>
                  <a:schemeClr val="tx1"/>
                </a:solidFill>
              </a:rPr>
              <a:t>as the heart of the data lake</a:t>
            </a:r>
            <a:r>
              <a:rPr lang="en-CA" sz="2000" dirty="0"/>
              <a:t>, </a:t>
            </a:r>
            <a:r>
              <a:rPr lang="en-CA" sz="2000" dirty="0">
                <a:hlinkClick r:id="rId4"/>
              </a:rPr>
              <a:t>Amazon S3 Glacier</a:t>
            </a:r>
            <a:r>
              <a:rPr lang="en-CA" sz="2000" dirty="0"/>
              <a:t> </a:t>
            </a:r>
            <a:r>
              <a:rPr lang="en-CA" sz="2000" dirty="0">
                <a:solidFill>
                  <a:schemeClr val="tx1"/>
                </a:solidFill>
              </a:rPr>
              <a:t>for archival</a:t>
            </a:r>
            <a:r>
              <a:rPr lang="en-CA" sz="2000" dirty="0"/>
              <a:t>, </a:t>
            </a:r>
            <a:r>
              <a:rPr lang="en-CA" sz="2000" dirty="0">
                <a:hlinkClick r:id="rId5"/>
              </a:rPr>
              <a:t>AWS Glue</a:t>
            </a:r>
            <a:r>
              <a:rPr lang="en-CA" sz="2000" dirty="0"/>
              <a:t> </a:t>
            </a:r>
            <a:r>
              <a:rPr lang="en-CA" sz="2000" dirty="0">
                <a:solidFill>
                  <a:schemeClr val="tx1"/>
                </a:solidFill>
              </a:rPr>
              <a:t>for data cataloging and transformation, and </a:t>
            </a:r>
            <a:r>
              <a:rPr lang="en-CA" sz="2000" dirty="0">
                <a:hlinkClick r:id="rId6"/>
              </a:rPr>
              <a:t>AWS Database Migration Service (AWS DMS)</a:t>
            </a:r>
            <a:r>
              <a:rPr lang="en-CA" sz="2000" dirty="0"/>
              <a:t> </a:t>
            </a:r>
            <a:r>
              <a:rPr lang="en-CA" sz="2000" dirty="0">
                <a:solidFill>
                  <a:schemeClr val="tx1"/>
                </a:solidFill>
              </a:rPr>
              <a:t>for migrating data from legacy commercial databases.</a:t>
            </a:r>
            <a:endParaRPr lang="en-US" sz="2000" dirty="0">
              <a:solidFill>
                <a:schemeClr val="tx1"/>
              </a:solidFill>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3600"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CA" sz="2000" dirty="0">
                <a:solidFill>
                  <a:schemeClr val="tx1"/>
                </a:solidFill>
              </a:rPr>
              <a:t>Provide a platform that contains not only legacy data, but also new data from multiple systems and sources.</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a:xfrm>
            <a:off x="548639" y="183898"/>
            <a:ext cx="10732771" cy="1690622"/>
          </a:xfrm>
        </p:spPr>
        <p:txBody>
          <a:bodyPr/>
          <a:lstStyle/>
          <a:p>
            <a:r>
              <a:rPr lang="en-CA" sz="4000" dirty="0"/>
              <a:t>Grand River Hospital builds data lake on AWS, achieves “seamless business continuity”</a:t>
            </a:r>
            <a:br>
              <a:rPr lang="en-CA" sz="4000" dirty="0"/>
            </a:br>
            <a:endParaRPr lang="en-US" sz="2240" dirty="0"/>
          </a:p>
        </p:txBody>
      </p:sp>
      <p:pic>
        <p:nvPicPr>
          <p:cNvPr id="7" name="Picture Placeholder 32">
            <a:extLst>
              <a:ext uri="{FF2B5EF4-FFF2-40B4-BE49-F238E27FC236}">
                <a16:creationId xmlns:a16="http://schemas.microsoft.com/office/drawing/2014/main" id="{5D46548C-822F-EA49-ACA9-5F270E28D694}"/>
              </a:ext>
            </a:extLst>
          </p:cNvPr>
          <p:cNvPicPr>
            <a:picLocks noChangeAspect="1"/>
          </p:cNvPicPr>
          <p:nvPr/>
        </p:nvPicPr>
        <p:blipFill>
          <a:blip r:embed="rId7"/>
          <a:srcRect l="9879" r="9879"/>
          <a:stretch>
            <a:fillRect/>
          </a:stretch>
        </p:blipFill>
        <p:spPr>
          <a:xfrm>
            <a:off x="10847071" y="283845"/>
            <a:ext cx="3303270" cy="1590675"/>
          </a:xfrm>
          <a:prstGeom prst="rect">
            <a:avLst/>
          </a:prstGeom>
        </p:spPr>
      </p:pic>
    </p:spTree>
    <p:extLst>
      <p:ext uri="{BB962C8B-B14F-4D97-AF65-F5344CB8AC3E}">
        <p14:creationId xmlns:p14="http://schemas.microsoft.com/office/powerpoint/2010/main" val="38261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296">
            <a:extLst>
              <a:ext uri="{FF2B5EF4-FFF2-40B4-BE49-F238E27FC236}">
                <a16:creationId xmlns:a16="http://schemas.microsoft.com/office/drawing/2014/main" id="{4A1030B1-7828-4B13-9C96-163A2E699AE6}"/>
              </a:ext>
            </a:extLst>
          </p:cNvPr>
          <p:cNvSpPr/>
          <p:nvPr/>
        </p:nvSpPr>
        <p:spPr>
          <a:xfrm>
            <a:off x="538863" y="2222315"/>
            <a:ext cx="13532507" cy="411554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 name="Title 2"/>
          <p:cNvSpPr>
            <a:spLocks noGrp="1"/>
          </p:cNvSpPr>
          <p:nvPr>
            <p:ph type="title"/>
          </p:nvPr>
        </p:nvSpPr>
        <p:spPr/>
        <p:txBody>
          <a:bodyPr/>
          <a:lstStyle/>
          <a:p>
            <a:r>
              <a:rPr lang="en-US" dirty="0"/>
              <a:t>Challenges to making a secure data lake</a:t>
            </a:r>
          </a:p>
        </p:txBody>
      </p:sp>
      <p:sp>
        <p:nvSpPr>
          <p:cNvPr id="20" name="Title 2">
            <a:extLst>
              <a:ext uri="{FF2B5EF4-FFF2-40B4-BE49-F238E27FC236}">
                <a16:creationId xmlns:a16="http://schemas.microsoft.com/office/drawing/2014/main" id="{498C4F66-00F0-C54F-80D7-946E2F912752}"/>
              </a:ext>
            </a:extLst>
          </p:cNvPr>
          <p:cNvSpPr txBox="1">
            <a:spLocks/>
          </p:cNvSpPr>
          <p:nvPr/>
        </p:nvSpPr>
        <p:spPr>
          <a:xfrm>
            <a:off x="4087997" y="1929907"/>
            <a:ext cx="6454406" cy="620477"/>
          </a:xfrm>
          <a:prstGeom prst="rect">
            <a:avLst/>
          </a:prstGeom>
          <a:solidFill>
            <a:schemeClr val="bg2"/>
          </a:solidFill>
        </p:spPr>
        <p:txBody>
          <a:bodyPr vert="horz" lIns="146304" tIns="0" rIns="0" bIns="0" rtlCol="0" anchor="ctr">
            <a:noAutofit/>
          </a:bodyPr>
          <a:lstStyle>
            <a:lvl1pPr algn="l" defTabSz="457200" rtl="0" eaLnBrk="1" latinLnBrk="0" hangingPunct="1">
              <a:lnSpc>
                <a:spcPct val="90000"/>
              </a:lnSpc>
              <a:spcBef>
                <a:spcPct val="0"/>
              </a:spcBef>
              <a:buNone/>
              <a:defRPr sz="2800" b="0" i="0" kern="1200">
                <a:solidFill>
                  <a:schemeClr val="tx1"/>
                </a:solidFill>
                <a:latin typeface="Amazon Ember Regular" charset="0"/>
                <a:ea typeface="+mj-ea"/>
                <a:cs typeface="Amazon Ember Regular" charset="0"/>
              </a:defRPr>
            </a:lvl1pPr>
          </a:lstStyle>
          <a:p>
            <a:pPr algn="ctr"/>
            <a:r>
              <a:rPr lang="en-US" sz="2880" dirty="0">
                <a:solidFill>
                  <a:schemeClr val="accent1"/>
                </a:solidFill>
              </a:rPr>
              <a:t>Typical steps of building a data lake</a:t>
            </a:r>
          </a:p>
        </p:txBody>
      </p:sp>
      <p:grpSp>
        <p:nvGrpSpPr>
          <p:cNvPr id="5" name="Group 4">
            <a:extLst>
              <a:ext uri="{FF2B5EF4-FFF2-40B4-BE49-F238E27FC236}">
                <a16:creationId xmlns:a16="http://schemas.microsoft.com/office/drawing/2014/main" id="{27080DC7-38DE-4BD2-A433-B73C34522D23}"/>
              </a:ext>
            </a:extLst>
          </p:cNvPr>
          <p:cNvGrpSpPr/>
          <p:nvPr/>
        </p:nvGrpSpPr>
        <p:grpSpPr>
          <a:xfrm>
            <a:off x="771127" y="3024407"/>
            <a:ext cx="12865195" cy="2992557"/>
            <a:chOff x="481954" y="1839454"/>
            <a:chExt cx="8040747" cy="1870348"/>
          </a:xfrm>
        </p:grpSpPr>
        <p:sp>
          <p:nvSpPr>
            <p:cNvPr id="28" name="TextBox 27"/>
            <p:cNvSpPr txBox="1"/>
            <p:nvPr/>
          </p:nvSpPr>
          <p:spPr>
            <a:xfrm>
              <a:off x="636203" y="3099443"/>
              <a:ext cx="1160585" cy="309299"/>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Move data</a:t>
              </a:r>
            </a:p>
          </p:txBody>
        </p:sp>
        <p:sp>
          <p:nvSpPr>
            <p:cNvPr id="29" name="Oval 28"/>
            <p:cNvSpPr/>
            <p:nvPr/>
          </p:nvSpPr>
          <p:spPr>
            <a:xfrm>
              <a:off x="481954" y="3142601"/>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2</a:t>
              </a:r>
            </a:p>
          </p:txBody>
        </p:sp>
        <p:sp>
          <p:nvSpPr>
            <p:cNvPr id="31" name="TextBox 30"/>
            <p:cNvSpPr txBox="1"/>
            <p:nvPr/>
          </p:nvSpPr>
          <p:spPr>
            <a:xfrm>
              <a:off x="2518463" y="3115758"/>
              <a:ext cx="1160585"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Cleanse, prep, and catalog data</a:t>
              </a:r>
            </a:p>
          </p:txBody>
        </p:sp>
        <p:sp>
          <p:nvSpPr>
            <p:cNvPr id="32" name="Oval 31"/>
            <p:cNvSpPr/>
            <p:nvPr/>
          </p:nvSpPr>
          <p:spPr>
            <a:xfrm>
              <a:off x="2369392" y="3215326"/>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3</a:t>
              </a:r>
            </a:p>
          </p:txBody>
        </p:sp>
        <p:sp>
          <p:nvSpPr>
            <p:cNvPr id="33" name="TextBox 32"/>
            <p:cNvSpPr txBox="1"/>
            <p:nvPr/>
          </p:nvSpPr>
          <p:spPr>
            <a:xfrm>
              <a:off x="3945072" y="2849875"/>
              <a:ext cx="1848981"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Configure and enforce security and compliance policies</a:t>
              </a:r>
            </a:p>
          </p:txBody>
        </p:sp>
        <p:sp>
          <p:nvSpPr>
            <p:cNvPr id="35" name="Oval 34"/>
            <p:cNvSpPr/>
            <p:nvPr/>
          </p:nvSpPr>
          <p:spPr>
            <a:xfrm>
              <a:off x="3793330" y="2952723"/>
              <a:ext cx="202224"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4</a:t>
              </a:r>
            </a:p>
          </p:txBody>
        </p:sp>
        <p:sp>
          <p:nvSpPr>
            <p:cNvPr id="37" name="TextBox 36"/>
            <p:cNvSpPr txBox="1"/>
            <p:nvPr/>
          </p:nvSpPr>
          <p:spPr>
            <a:xfrm>
              <a:off x="6264149" y="3275869"/>
              <a:ext cx="1278346" cy="433933"/>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Make data available for analytics</a:t>
              </a:r>
            </a:p>
          </p:txBody>
        </p:sp>
        <p:sp>
          <p:nvSpPr>
            <p:cNvPr id="38" name="Oval 37"/>
            <p:cNvSpPr/>
            <p:nvPr/>
          </p:nvSpPr>
          <p:spPr>
            <a:xfrm>
              <a:off x="6094248" y="3385826"/>
              <a:ext cx="201168" cy="20222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5</a:t>
              </a:r>
            </a:p>
          </p:txBody>
        </p:sp>
        <p:sp>
          <p:nvSpPr>
            <p:cNvPr id="25" name="TextBox 24"/>
            <p:cNvSpPr txBox="1"/>
            <p:nvPr/>
          </p:nvSpPr>
          <p:spPr>
            <a:xfrm>
              <a:off x="639025" y="2048095"/>
              <a:ext cx="1121828" cy="309299"/>
            </a:xfrm>
            <a:prstGeom prst="rect">
              <a:avLst/>
            </a:prstGeom>
            <a:noFill/>
          </p:spPr>
          <p:txBody>
            <a:bodyPr wrap="square" lIns="182880" tIns="146304" rIns="182880" bIns="146304" rtlCol="0">
              <a:spAutoFit/>
            </a:bodyPr>
            <a:lstStyle/>
            <a:p>
              <a:pPr>
                <a:lnSpc>
                  <a:spcPct val="90000"/>
                </a:lnSpc>
                <a:spcAft>
                  <a:spcPts val="1800"/>
                </a:spcAft>
              </a:pPr>
              <a:r>
                <a:rPr lang="en-US" sz="1440" dirty="0">
                  <a:latin typeface="Amazon Ember" panose="020B0603020204020204" pitchFamily="34" charset="0"/>
                  <a:ea typeface="Amazon Ember" panose="020B0603020204020204" pitchFamily="34" charset="0"/>
                  <a:cs typeface="Amazon Ember" panose="020B0603020204020204" pitchFamily="34" charset="0"/>
                </a:rPr>
                <a:t>Setup storage</a:t>
              </a:r>
            </a:p>
          </p:txBody>
        </p:sp>
        <p:sp>
          <p:nvSpPr>
            <p:cNvPr id="26" name="Oval 25"/>
            <p:cNvSpPr/>
            <p:nvPr/>
          </p:nvSpPr>
          <p:spPr>
            <a:xfrm>
              <a:off x="489927" y="2089812"/>
              <a:ext cx="195471" cy="195471"/>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mazon Ember" charset="0"/>
                  <a:ea typeface="Amazon Ember" charset="0"/>
                  <a:cs typeface="Amazon Ember" charset="0"/>
                </a:rPr>
                <a:t>1</a:t>
              </a:r>
            </a:p>
          </p:txBody>
        </p:sp>
        <p:sp>
          <p:nvSpPr>
            <p:cNvPr id="2" name="Rectangle 1">
              <a:extLst>
                <a:ext uri="{FF2B5EF4-FFF2-40B4-BE49-F238E27FC236}">
                  <a16:creationId xmlns:a16="http://schemas.microsoft.com/office/drawing/2014/main" id="{D81E7DC7-A556-6640-9D3A-2DCA03409FC3}"/>
                </a:ext>
              </a:extLst>
            </p:cNvPr>
            <p:cNvSpPr/>
            <p:nvPr/>
          </p:nvSpPr>
          <p:spPr>
            <a:xfrm>
              <a:off x="2668119" y="2573418"/>
              <a:ext cx="115457" cy="500899"/>
            </a:xfrm>
            <a:prstGeom prst="rect">
              <a:avLst/>
            </a:prstGeom>
          </p:spPr>
          <p:txBody>
            <a:bodyPr wrap="none">
              <a:spAutoFit/>
            </a:bodyPr>
            <a:lstStyle/>
            <a:p>
              <a:endParaRPr lang="en-US" sz="4608" dirty="0"/>
            </a:p>
          </p:txBody>
        </p:sp>
        <p:grpSp>
          <p:nvGrpSpPr>
            <p:cNvPr id="21" name="Graphic 176">
              <a:extLst>
                <a:ext uri="{FF2B5EF4-FFF2-40B4-BE49-F238E27FC236}">
                  <a16:creationId xmlns:a16="http://schemas.microsoft.com/office/drawing/2014/main" id="{D8B0A3B5-8D4F-4D10-AD96-B7195E67A5F6}"/>
                </a:ext>
              </a:extLst>
            </p:cNvPr>
            <p:cNvGrpSpPr/>
            <p:nvPr/>
          </p:nvGrpSpPr>
          <p:grpSpPr>
            <a:xfrm>
              <a:off x="2088455" y="2323487"/>
              <a:ext cx="702207" cy="702207"/>
              <a:chOff x="5485610" y="6071446"/>
              <a:chExt cx="546241" cy="546241"/>
            </a:xfrm>
          </p:grpSpPr>
          <p:sp>
            <p:nvSpPr>
              <p:cNvPr id="22" name="Freeform: Shape 21">
                <a:extLst>
                  <a:ext uri="{FF2B5EF4-FFF2-40B4-BE49-F238E27FC236}">
                    <a16:creationId xmlns:a16="http://schemas.microsoft.com/office/drawing/2014/main" id="{4FAD2B6A-B195-4BA6-B030-A665DCE66F5F}"/>
                  </a:ext>
                </a:extLst>
              </p:cNvPr>
              <p:cNvSpPr/>
              <p:nvPr/>
            </p:nvSpPr>
            <p:spPr>
              <a:xfrm>
                <a:off x="5723225" y="6199266"/>
                <a:ext cx="60087" cy="144754"/>
              </a:xfrm>
              <a:custGeom>
                <a:avLst/>
                <a:gdLst>
                  <a:gd name="connsiteX0" fmla="*/ 4097 w 60086"/>
                  <a:gd name="connsiteY0" fmla="*/ 4097 h 144753"/>
                  <a:gd name="connsiteX1" fmla="*/ 4097 w 60086"/>
                  <a:gd name="connsiteY1" fmla="*/ 126728 h 144753"/>
                  <a:gd name="connsiteX2" fmla="*/ 22396 w 60086"/>
                  <a:gd name="connsiteY2" fmla="*/ 141203 h 144753"/>
                  <a:gd name="connsiteX3" fmla="*/ 58175 w 60086"/>
                  <a:gd name="connsiteY3" fmla="*/ 74835 h 144753"/>
                  <a:gd name="connsiteX4" fmla="*/ 4097 w 60086"/>
                  <a:gd name="connsiteY4" fmla="*/ 4097 h 144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144753">
                    <a:moveTo>
                      <a:pt x="4097" y="4097"/>
                    </a:moveTo>
                    <a:lnTo>
                      <a:pt x="4097" y="126728"/>
                    </a:lnTo>
                    <a:cubicBezTo>
                      <a:pt x="13110" y="126728"/>
                      <a:pt x="20484" y="133010"/>
                      <a:pt x="22396" y="141203"/>
                    </a:cubicBezTo>
                    <a:cubicBezTo>
                      <a:pt x="43153" y="131371"/>
                      <a:pt x="58175" y="105425"/>
                      <a:pt x="58175" y="74835"/>
                    </a:cubicBezTo>
                    <a:cubicBezTo>
                      <a:pt x="58175" y="35506"/>
                      <a:pt x="34140" y="4097"/>
                      <a:pt x="4097" y="4097"/>
                    </a:cubicBezTo>
                    <a:close/>
                  </a:path>
                </a:pathLst>
              </a:custGeom>
              <a:noFill/>
              <a:ln w="15875"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8E1A2B89-BCCC-4301-AB58-F79C87CBF356}"/>
                  </a:ext>
                </a:extLst>
              </p:cNvPr>
              <p:cNvSpPr/>
              <p:nvPr/>
            </p:nvSpPr>
            <p:spPr>
              <a:xfrm>
                <a:off x="5669420" y="6344567"/>
                <a:ext cx="60087" cy="144754"/>
              </a:xfrm>
              <a:custGeom>
                <a:avLst/>
                <a:gdLst>
                  <a:gd name="connsiteX0" fmla="*/ 4097 w 60086"/>
                  <a:gd name="connsiteY0" fmla="*/ 70465 h 144753"/>
                  <a:gd name="connsiteX1" fmla="*/ 58175 w 60086"/>
                  <a:gd name="connsiteY1" fmla="*/ 141203 h 144753"/>
                  <a:gd name="connsiteX2" fmla="*/ 58175 w 60086"/>
                  <a:gd name="connsiteY2" fmla="*/ 18572 h 144753"/>
                  <a:gd name="connsiteX3" fmla="*/ 39876 w 60086"/>
                  <a:gd name="connsiteY3" fmla="*/ 4097 h 144753"/>
                  <a:gd name="connsiteX4" fmla="*/ 4097 w 60086"/>
                  <a:gd name="connsiteY4" fmla="*/ 70465 h 144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144753">
                    <a:moveTo>
                      <a:pt x="4097" y="70465"/>
                    </a:moveTo>
                    <a:cubicBezTo>
                      <a:pt x="4097" y="109521"/>
                      <a:pt x="28405" y="141203"/>
                      <a:pt x="58175" y="141203"/>
                    </a:cubicBezTo>
                    <a:lnTo>
                      <a:pt x="58175" y="18572"/>
                    </a:lnTo>
                    <a:cubicBezTo>
                      <a:pt x="49162" y="18572"/>
                      <a:pt x="41787" y="12290"/>
                      <a:pt x="39876" y="4097"/>
                    </a:cubicBezTo>
                    <a:cubicBezTo>
                      <a:pt x="18845" y="13929"/>
                      <a:pt x="4097" y="39876"/>
                      <a:pt x="4097" y="70465"/>
                    </a:cubicBezTo>
                    <a:close/>
                  </a:path>
                </a:pathLst>
              </a:custGeom>
              <a:noFill/>
              <a:ln w="15875" cap="flat">
                <a:solidFill>
                  <a:schemeClr val="tx1"/>
                </a:solidFill>
                <a:prstDash val="solid"/>
                <a:round/>
              </a:ln>
            </p:spPr>
            <p:txBody>
              <a:bodyPr rtlCol="0" anchor="ctr"/>
              <a:lstStyle/>
              <a:p>
                <a:endParaRPr lang="en-US" sz="4608"/>
              </a:p>
            </p:txBody>
          </p:sp>
          <p:sp>
            <p:nvSpPr>
              <p:cNvPr id="34" name="Freeform: Shape 33">
                <a:extLst>
                  <a:ext uri="{FF2B5EF4-FFF2-40B4-BE49-F238E27FC236}">
                    <a16:creationId xmlns:a16="http://schemas.microsoft.com/office/drawing/2014/main" id="{990F02FB-EA67-4BF8-B783-810B3F078A10}"/>
                  </a:ext>
                </a:extLst>
              </p:cNvPr>
              <p:cNvSpPr/>
              <p:nvPr/>
            </p:nvSpPr>
            <p:spPr>
              <a:xfrm>
                <a:off x="5582022" y="6286392"/>
                <a:ext cx="144754" cy="60087"/>
              </a:xfrm>
              <a:custGeom>
                <a:avLst/>
                <a:gdLst>
                  <a:gd name="connsiteX0" fmla="*/ 4097 w 144753"/>
                  <a:gd name="connsiteY0" fmla="*/ 58175 h 60086"/>
                  <a:gd name="connsiteX1" fmla="*/ 126728 w 144753"/>
                  <a:gd name="connsiteY1" fmla="*/ 58175 h 60086"/>
                  <a:gd name="connsiteX2" fmla="*/ 141203 w 144753"/>
                  <a:gd name="connsiteY2" fmla="*/ 39876 h 60086"/>
                  <a:gd name="connsiteX3" fmla="*/ 74835 w 144753"/>
                  <a:gd name="connsiteY3" fmla="*/ 4097 h 60086"/>
                  <a:gd name="connsiteX4" fmla="*/ 4097 w 144753"/>
                  <a:gd name="connsiteY4" fmla="*/ 58175 h 6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53" h="60086">
                    <a:moveTo>
                      <a:pt x="4097" y="58175"/>
                    </a:moveTo>
                    <a:lnTo>
                      <a:pt x="126728" y="58175"/>
                    </a:lnTo>
                    <a:cubicBezTo>
                      <a:pt x="126728" y="49162"/>
                      <a:pt x="133010" y="41787"/>
                      <a:pt x="141203" y="39876"/>
                    </a:cubicBezTo>
                    <a:cubicBezTo>
                      <a:pt x="131371" y="19118"/>
                      <a:pt x="105425" y="4097"/>
                      <a:pt x="74835" y="4097"/>
                    </a:cubicBezTo>
                    <a:cubicBezTo>
                      <a:pt x="35779" y="4097"/>
                      <a:pt x="4097" y="28405"/>
                      <a:pt x="4097" y="58175"/>
                    </a:cubicBezTo>
                    <a:close/>
                  </a:path>
                </a:pathLst>
              </a:custGeom>
              <a:noFill/>
              <a:ln w="15875" cap="flat">
                <a:solidFill>
                  <a:schemeClr val="tx1"/>
                </a:solidFill>
                <a:prstDash val="solid"/>
                <a:round/>
              </a:ln>
            </p:spPr>
            <p:txBody>
              <a:bodyPr rtlCol="0" anchor="ctr"/>
              <a:lstStyle/>
              <a:p>
                <a:endParaRPr lang="en-US" sz="4608"/>
              </a:p>
            </p:txBody>
          </p:sp>
          <p:sp>
            <p:nvSpPr>
              <p:cNvPr id="39" name="Freeform: Shape 38">
                <a:extLst>
                  <a:ext uri="{FF2B5EF4-FFF2-40B4-BE49-F238E27FC236}">
                    <a16:creationId xmlns:a16="http://schemas.microsoft.com/office/drawing/2014/main" id="{A9AFBEAD-08F0-4CDE-8FA6-C101483027D4}"/>
                  </a:ext>
                </a:extLst>
              </p:cNvPr>
              <p:cNvSpPr/>
              <p:nvPr/>
            </p:nvSpPr>
            <p:spPr>
              <a:xfrm>
                <a:off x="5836843" y="6288031"/>
                <a:ext cx="120173" cy="120173"/>
              </a:xfrm>
              <a:custGeom>
                <a:avLst/>
                <a:gdLst>
                  <a:gd name="connsiteX0" fmla="*/ 118261 w 120173"/>
                  <a:gd name="connsiteY0" fmla="*/ 61179 h 120173"/>
                  <a:gd name="connsiteX1" fmla="*/ 61179 w 120173"/>
                  <a:gd name="connsiteY1" fmla="*/ 118261 h 120173"/>
                  <a:gd name="connsiteX2" fmla="*/ 4097 w 120173"/>
                  <a:gd name="connsiteY2" fmla="*/ 61179 h 120173"/>
                  <a:gd name="connsiteX3" fmla="*/ 61179 w 120173"/>
                  <a:gd name="connsiteY3" fmla="*/ 4097 h 120173"/>
                  <a:gd name="connsiteX4" fmla="*/ 118261 w 120173"/>
                  <a:gd name="connsiteY4" fmla="*/ 61179 h 12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3" h="120173">
                    <a:moveTo>
                      <a:pt x="118261" y="61179"/>
                    </a:moveTo>
                    <a:cubicBezTo>
                      <a:pt x="118261" y="92705"/>
                      <a:pt x="92705" y="118261"/>
                      <a:pt x="61179" y="118261"/>
                    </a:cubicBezTo>
                    <a:cubicBezTo>
                      <a:pt x="29653" y="118261"/>
                      <a:pt x="4097" y="92705"/>
                      <a:pt x="4097" y="61179"/>
                    </a:cubicBezTo>
                    <a:cubicBezTo>
                      <a:pt x="4097" y="29653"/>
                      <a:pt x="29653" y="4097"/>
                      <a:pt x="61179" y="4097"/>
                    </a:cubicBezTo>
                    <a:cubicBezTo>
                      <a:pt x="92705" y="4097"/>
                      <a:pt x="118261" y="29653"/>
                      <a:pt x="118261" y="61179"/>
                    </a:cubicBezTo>
                    <a:close/>
                  </a:path>
                </a:pathLst>
              </a:custGeom>
              <a:noFill/>
              <a:ln w="15875" cap="flat">
                <a:solidFill>
                  <a:schemeClr val="accent1"/>
                </a:solidFill>
                <a:prstDash val="solid"/>
                <a:round/>
              </a:ln>
            </p:spPr>
            <p:txBody>
              <a:bodyPr rtlCol="0" anchor="ctr"/>
              <a:lstStyle/>
              <a:p>
                <a:endParaRPr lang="en-US" sz="4608"/>
              </a:p>
            </p:txBody>
          </p:sp>
          <p:sp>
            <p:nvSpPr>
              <p:cNvPr id="40" name="Freeform: Shape 39">
                <a:extLst>
                  <a:ext uri="{FF2B5EF4-FFF2-40B4-BE49-F238E27FC236}">
                    <a16:creationId xmlns:a16="http://schemas.microsoft.com/office/drawing/2014/main" id="{F3073C69-19F1-467C-B8D6-554B188B7091}"/>
                  </a:ext>
                </a:extLst>
              </p:cNvPr>
              <p:cNvSpPr/>
              <p:nvPr/>
            </p:nvSpPr>
            <p:spPr>
              <a:xfrm>
                <a:off x="5861970" y="6345113"/>
                <a:ext cx="73743" cy="32774"/>
              </a:xfrm>
              <a:custGeom>
                <a:avLst/>
                <a:gdLst>
                  <a:gd name="connsiteX0" fmla="*/ 28951 w 73742"/>
                  <a:gd name="connsiteY0" fmla="*/ 30316 h 32774"/>
                  <a:gd name="connsiteX1" fmla="*/ 4097 w 73742"/>
                  <a:gd name="connsiteY1" fmla="*/ 4097 h 32774"/>
                  <a:gd name="connsiteX2" fmla="*/ 69646 w 73742"/>
                  <a:gd name="connsiteY2" fmla="*/ 4097 h 32774"/>
                </a:gdLst>
                <a:ahLst/>
                <a:cxnLst>
                  <a:cxn ang="0">
                    <a:pos x="connsiteX0" y="connsiteY0"/>
                  </a:cxn>
                  <a:cxn ang="0">
                    <a:pos x="connsiteX1" y="connsiteY1"/>
                  </a:cxn>
                  <a:cxn ang="0">
                    <a:pos x="connsiteX2" y="connsiteY2"/>
                  </a:cxn>
                </a:cxnLst>
                <a:rect l="l" t="t" r="r" b="b"/>
                <a:pathLst>
                  <a:path w="73742" h="32774">
                    <a:moveTo>
                      <a:pt x="28951" y="30316"/>
                    </a:moveTo>
                    <a:lnTo>
                      <a:pt x="4097" y="4097"/>
                    </a:lnTo>
                    <a:lnTo>
                      <a:pt x="69646" y="4097"/>
                    </a:lnTo>
                  </a:path>
                </a:pathLst>
              </a:custGeom>
              <a:noFill/>
              <a:ln w="15875" cap="flat">
                <a:solidFill>
                  <a:schemeClr val="accent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F3759390-F075-4968-AD69-F42ADB6E7385}"/>
                  </a:ext>
                </a:extLst>
              </p:cNvPr>
              <p:cNvSpPr/>
              <p:nvPr/>
            </p:nvSpPr>
            <p:spPr>
              <a:xfrm>
                <a:off x="5861970" y="6321078"/>
                <a:ext cx="32774" cy="30043"/>
              </a:xfrm>
              <a:custGeom>
                <a:avLst/>
                <a:gdLst>
                  <a:gd name="connsiteX0" fmla="*/ 28951 w 32774"/>
                  <a:gd name="connsiteY0" fmla="*/ 4097 h 30043"/>
                  <a:gd name="connsiteX1" fmla="*/ 4097 w 32774"/>
                  <a:gd name="connsiteY1" fmla="*/ 28131 h 30043"/>
                </a:gdLst>
                <a:ahLst/>
                <a:cxnLst>
                  <a:cxn ang="0">
                    <a:pos x="connsiteX0" y="connsiteY0"/>
                  </a:cxn>
                  <a:cxn ang="0">
                    <a:pos x="connsiteX1" y="connsiteY1"/>
                  </a:cxn>
                </a:cxnLst>
                <a:rect l="l" t="t" r="r" b="b"/>
                <a:pathLst>
                  <a:path w="32774" h="30043">
                    <a:moveTo>
                      <a:pt x="28951" y="4097"/>
                    </a:moveTo>
                    <a:lnTo>
                      <a:pt x="4097" y="28131"/>
                    </a:lnTo>
                  </a:path>
                </a:pathLst>
              </a:custGeom>
              <a:ln w="15875" cap="flat">
                <a:solidFill>
                  <a:schemeClr val="accent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716136BD-4CED-4C6E-981A-1C84FAC5612F}"/>
                  </a:ext>
                </a:extLst>
              </p:cNvPr>
              <p:cNvSpPr/>
              <p:nvPr/>
            </p:nvSpPr>
            <p:spPr>
              <a:xfrm>
                <a:off x="5558503" y="6175737"/>
                <a:ext cx="319551" cy="335938"/>
              </a:xfrm>
              <a:custGeom>
                <a:avLst/>
                <a:gdLst>
                  <a:gd name="connsiteX0" fmla="*/ 317669 w 319550"/>
                  <a:gd name="connsiteY0" fmla="*/ 97819 h 335938"/>
                  <a:gd name="connsiteX1" fmla="*/ 173188 w 319550"/>
                  <a:gd name="connsiteY1" fmla="*/ 4138 h 335938"/>
                  <a:gd name="connsiteX2" fmla="*/ 4127 w 319550"/>
                  <a:gd name="connsiteY2" fmla="*/ 174839 h 335938"/>
                  <a:gd name="connsiteX3" fmla="*/ 173188 w 319550"/>
                  <a:gd name="connsiteY3" fmla="*/ 333795 h 335938"/>
                  <a:gd name="connsiteX4" fmla="*/ 313572 w 319550"/>
                  <a:gd name="connsiteY4" fmla="*/ 248035 h 335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50" h="335938">
                    <a:moveTo>
                      <a:pt x="317669" y="97819"/>
                    </a:moveTo>
                    <a:cubicBezTo>
                      <a:pt x="317669" y="97819"/>
                      <a:pt x="277520" y="6323"/>
                      <a:pt x="173188" y="4138"/>
                    </a:cubicBezTo>
                    <a:cubicBezTo>
                      <a:pt x="68583" y="1953"/>
                      <a:pt x="2488" y="86348"/>
                      <a:pt x="4127" y="174839"/>
                    </a:cubicBezTo>
                    <a:cubicBezTo>
                      <a:pt x="5765" y="263330"/>
                      <a:pt x="84697" y="337072"/>
                      <a:pt x="173188" y="333795"/>
                    </a:cubicBezTo>
                    <a:cubicBezTo>
                      <a:pt x="251847" y="330790"/>
                      <a:pt x="294181" y="282175"/>
                      <a:pt x="313572" y="248035"/>
                    </a:cubicBezTo>
                  </a:path>
                </a:pathLst>
              </a:custGeom>
              <a:noFill/>
              <a:ln w="15875" cap="flat">
                <a:solidFill>
                  <a:schemeClr val="tx1"/>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DA58FB9A-D62C-4209-B351-0C544DC05993}"/>
                  </a:ext>
                </a:extLst>
              </p:cNvPr>
              <p:cNvSpPr/>
              <p:nvPr/>
            </p:nvSpPr>
            <p:spPr>
              <a:xfrm>
                <a:off x="5728960" y="6340470"/>
                <a:ext cx="101055" cy="60087"/>
              </a:xfrm>
              <a:custGeom>
                <a:avLst/>
                <a:gdLst>
                  <a:gd name="connsiteX0" fmla="*/ 90403 w 101054"/>
                  <a:gd name="connsiteY0" fmla="*/ 4097 h 60086"/>
                  <a:gd name="connsiteX1" fmla="*/ 18026 w 101054"/>
                  <a:gd name="connsiteY1" fmla="*/ 4097 h 60086"/>
                  <a:gd name="connsiteX2" fmla="*/ 4097 w 101054"/>
                  <a:gd name="connsiteY2" fmla="*/ 21850 h 60086"/>
                  <a:gd name="connsiteX3" fmla="*/ 62271 w 101054"/>
                  <a:gd name="connsiteY3" fmla="*/ 57902 h 60086"/>
                  <a:gd name="connsiteX4" fmla="*/ 98597 w 101054"/>
                  <a:gd name="connsiteY4" fmla="*/ 53258 h 6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54" h="60086">
                    <a:moveTo>
                      <a:pt x="90403" y="4097"/>
                    </a:moveTo>
                    <a:lnTo>
                      <a:pt x="18026" y="4097"/>
                    </a:lnTo>
                    <a:cubicBezTo>
                      <a:pt x="18026" y="4097"/>
                      <a:pt x="16660" y="18299"/>
                      <a:pt x="4097" y="21850"/>
                    </a:cubicBezTo>
                    <a:cubicBezTo>
                      <a:pt x="4097" y="21850"/>
                      <a:pt x="10925" y="51893"/>
                      <a:pt x="62271" y="57902"/>
                    </a:cubicBezTo>
                    <a:cubicBezTo>
                      <a:pt x="62271" y="57902"/>
                      <a:pt x="80571" y="59267"/>
                      <a:pt x="98597" y="53258"/>
                    </a:cubicBezTo>
                  </a:path>
                </a:pathLst>
              </a:custGeom>
              <a:noFill/>
              <a:ln w="15875" cap="flat">
                <a:solidFill>
                  <a:schemeClr val="tx1"/>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4353352A-708E-4330-AAB4-12D4F0D1D004}"/>
                  </a:ext>
                </a:extLst>
              </p:cNvPr>
              <p:cNvSpPr/>
              <p:nvPr/>
            </p:nvSpPr>
            <p:spPr>
              <a:xfrm>
                <a:off x="5612884" y="6207733"/>
                <a:ext cx="90130" cy="71011"/>
              </a:xfrm>
              <a:custGeom>
                <a:avLst/>
                <a:gdLst>
                  <a:gd name="connsiteX0" fmla="*/ 87672 w 90129"/>
                  <a:gd name="connsiteY0" fmla="*/ 4097 h 71011"/>
                  <a:gd name="connsiteX1" fmla="*/ 4097 w 90129"/>
                  <a:gd name="connsiteY1" fmla="*/ 66915 h 71011"/>
                </a:gdLst>
                <a:ahLst/>
                <a:cxnLst>
                  <a:cxn ang="0">
                    <a:pos x="connsiteX0" y="connsiteY0"/>
                  </a:cxn>
                  <a:cxn ang="0">
                    <a:pos x="connsiteX1" y="connsiteY1"/>
                  </a:cxn>
                </a:cxnLst>
                <a:rect l="l" t="t" r="r" b="b"/>
                <a:pathLst>
                  <a:path w="90129" h="71011">
                    <a:moveTo>
                      <a:pt x="87672" y="4097"/>
                    </a:moveTo>
                    <a:cubicBezTo>
                      <a:pt x="87672" y="4097"/>
                      <a:pt x="30863" y="14475"/>
                      <a:pt x="4097" y="66915"/>
                    </a:cubicBezTo>
                  </a:path>
                </a:pathLst>
              </a:custGeom>
              <a:noFill/>
              <a:ln w="15875" cap="flat">
                <a:solidFill>
                  <a:schemeClr val="tx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85137C34-77E1-4D53-BFA2-E1944E2B933E}"/>
                  </a:ext>
                </a:extLst>
              </p:cNvPr>
              <p:cNvSpPr/>
              <p:nvPr/>
            </p:nvSpPr>
            <p:spPr>
              <a:xfrm>
                <a:off x="5650848" y="6237503"/>
                <a:ext cx="46430" cy="38237"/>
              </a:xfrm>
              <a:custGeom>
                <a:avLst/>
                <a:gdLst>
                  <a:gd name="connsiteX0" fmla="*/ 42880 w 46430"/>
                  <a:gd name="connsiteY0" fmla="*/ 4097 h 38236"/>
                  <a:gd name="connsiteX1" fmla="*/ 4097 w 46430"/>
                  <a:gd name="connsiteY1" fmla="*/ 34140 h 38236"/>
                </a:gdLst>
                <a:ahLst/>
                <a:cxnLst>
                  <a:cxn ang="0">
                    <a:pos x="connsiteX0" y="connsiteY0"/>
                  </a:cxn>
                  <a:cxn ang="0">
                    <a:pos x="connsiteX1" y="connsiteY1"/>
                  </a:cxn>
                </a:cxnLst>
                <a:rect l="l" t="t" r="r" b="b"/>
                <a:pathLst>
                  <a:path w="46430" h="38236">
                    <a:moveTo>
                      <a:pt x="42880" y="4097"/>
                    </a:moveTo>
                    <a:cubicBezTo>
                      <a:pt x="42880" y="4097"/>
                      <a:pt x="16933" y="9559"/>
                      <a:pt x="4097" y="34140"/>
                    </a:cubicBezTo>
                  </a:path>
                </a:pathLst>
              </a:custGeom>
              <a:noFill/>
              <a:ln w="15875" cap="flat">
                <a:solidFill>
                  <a:schemeClr val="tx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E233FA90-409B-47EB-BEF5-F071DA89CF6D}"/>
                  </a:ext>
                </a:extLst>
              </p:cNvPr>
              <p:cNvSpPr/>
              <p:nvPr/>
            </p:nvSpPr>
            <p:spPr>
              <a:xfrm>
                <a:off x="5746713" y="6416670"/>
                <a:ext cx="92861" cy="65549"/>
              </a:xfrm>
              <a:custGeom>
                <a:avLst/>
                <a:gdLst>
                  <a:gd name="connsiteX0" fmla="*/ 4097 w 92860"/>
                  <a:gd name="connsiteY0" fmla="*/ 64183 h 65548"/>
                  <a:gd name="connsiteX1" fmla="*/ 89857 w 92860"/>
                  <a:gd name="connsiteY1" fmla="*/ 4097 h 65548"/>
                </a:gdLst>
                <a:ahLst/>
                <a:cxnLst>
                  <a:cxn ang="0">
                    <a:pos x="connsiteX0" y="connsiteY0"/>
                  </a:cxn>
                  <a:cxn ang="0">
                    <a:pos x="connsiteX1" y="connsiteY1"/>
                  </a:cxn>
                </a:cxnLst>
                <a:rect l="l" t="t" r="r" b="b"/>
                <a:pathLst>
                  <a:path w="92860" h="65548">
                    <a:moveTo>
                      <a:pt x="4097" y="64183"/>
                    </a:moveTo>
                    <a:cubicBezTo>
                      <a:pt x="4097" y="64183"/>
                      <a:pt x="61179" y="55717"/>
                      <a:pt x="89857" y="4097"/>
                    </a:cubicBezTo>
                  </a:path>
                </a:pathLst>
              </a:custGeom>
              <a:noFill/>
              <a:ln w="15875" cap="flat">
                <a:solidFill>
                  <a:schemeClr val="tx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0133BEEC-1112-41EE-93B8-B69CEC4A86D6}"/>
                  </a:ext>
                </a:extLst>
              </p:cNvPr>
              <p:cNvSpPr/>
              <p:nvPr/>
            </p:nvSpPr>
            <p:spPr>
              <a:xfrm>
                <a:off x="5754634" y="6418582"/>
                <a:ext cx="46430" cy="35506"/>
              </a:xfrm>
              <a:custGeom>
                <a:avLst/>
                <a:gdLst>
                  <a:gd name="connsiteX0" fmla="*/ 4097 w 46430"/>
                  <a:gd name="connsiteY0" fmla="*/ 32774 h 35505"/>
                  <a:gd name="connsiteX1" fmla="*/ 43972 w 46430"/>
                  <a:gd name="connsiteY1" fmla="*/ 4097 h 35505"/>
                </a:gdLst>
                <a:ahLst/>
                <a:cxnLst>
                  <a:cxn ang="0">
                    <a:pos x="connsiteX0" y="connsiteY0"/>
                  </a:cxn>
                  <a:cxn ang="0">
                    <a:pos x="connsiteX1" y="connsiteY1"/>
                  </a:cxn>
                </a:cxnLst>
                <a:rect l="l" t="t" r="r" b="b"/>
                <a:pathLst>
                  <a:path w="46430" h="35505">
                    <a:moveTo>
                      <a:pt x="4097" y="32774"/>
                    </a:moveTo>
                    <a:cubicBezTo>
                      <a:pt x="4097" y="32774"/>
                      <a:pt x="30316" y="28131"/>
                      <a:pt x="43972" y="4097"/>
                    </a:cubicBezTo>
                  </a:path>
                </a:pathLst>
              </a:custGeom>
              <a:noFill/>
              <a:ln w="15875" cap="flat">
                <a:solidFill>
                  <a:schemeClr val="tx1"/>
                </a:solidFill>
                <a:prstDash val="solid"/>
                <a:round/>
              </a:ln>
            </p:spPr>
            <p:txBody>
              <a:bodyPr rtlCol="0" anchor="ctr"/>
              <a:lstStyle/>
              <a:p>
                <a:endParaRPr lang="en-US" sz="4608"/>
              </a:p>
            </p:txBody>
          </p:sp>
        </p:grpSp>
        <p:grpSp>
          <p:nvGrpSpPr>
            <p:cNvPr id="302" name="Group 301">
              <a:extLst>
                <a:ext uri="{FF2B5EF4-FFF2-40B4-BE49-F238E27FC236}">
                  <a16:creationId xmlns:a16="http://schemas.microsoft.com/office/drawing/2014/main" id="{D2E31195-174B-49F2-8AF4-FCE3F3DDB0D2}"/>
                </a:ext>
              </a:extLst>
            </p:cNvPr>
            <p:cNvGrpSpPr/>
            <p:nvPr/>
          </p:nvGrpSpPr>
          <p:grpSpPr>
            <a:xfrm>
              <a:off x="1610481" y="1914397"/>
              <a:ext cx="581560" cy="544804"/>
              <a:chOff x="1427947" y="1919394"/>
              <a:chExt cx="620341" cy="581134"/>
            </a:xfrm>
          </p:grpSpPr>
          <p:sp>
            <p:nvSpPr>
              <p:cNvPr id="49" name="Freeform: Shape 48">
                <a:extLst>
                  <a:ext uri="{FF2B5EF4-FFF2-40B4-BE49-F238E27FC236}">
                    <a16:creationId xmlns:a16="http://schemas.microsoft.com/office/drawing/2014/main" id="{0D986495-DA06-4584-A3F4-2DB7F3D90CE5}"/>
                  </a:ext>
                </a:extLst>
              </p:cNvPr>
              <p:cNvSpPr/>
              <p:nvPr/>
            </p:nvSpPr>
            <p:spPr>
              <a:xfrm>
                <a:off x="1518009" y="2218307"/>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0" name="Freeform: Shape 49">
                <a:extLst>
                  <a:ext uri="{FF2B5EF4-FFF2-40B4-BE49-F238E27FC236}">
                    <a16:creationId xmlns:a16="http://schemas.microsoft.com/office/drawing/2014/main" id="{B4B841F9-D147-4D34-8743-7005E59C9589}"/>
                  </a:ext>
                </a:extLst>
              </p:cNvPr>
              <p:cNvSpPr/>
              <p:nvPr/>
            </p:nvSpPr>
            <p:spPr>
              <a:xfrm>
                <a:off x="1518009" y="2122033"/>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1" name="Freeform: Shape 50">
                <a:extLst>
                  <a:ext uri="{FF2B5EF4-FFF2-40B4-BE49-F238E27FC236}">
                    <a16:creationId xmlns:a16="http://schemas.microsoft.com/office/drawing/2014/main" id="{8D84A85B-BCEE-46AF-B1E5-4F7A9B8B2CD7}"/>
                  </a:ext>
                </a:extLst>
              </p:cNvPr>
              <p:cNvSpPr/>
              <p:nvPr/>
            </p:nvSpPr>
            <p:spPr>
              <a:xfrm>
                <a:off x="1667076" y="1969472"/>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B246861F-7D0D-4B73-B0E9-30FACED3433A}"/>
                  </a:ext>
                </a:extLst>
              </p:cNvPr>
              <p:cNvSpPr/>
              <p:nvPr/>
            </p:nvSpPr>
            <p:spPr>
              <a:xfrm>
                <a:off x="1761408" y="1969472"/>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1CBB5404-32D6-445B-961C-C38254451F18}"/>
                  </a:ext>
                </a:extLst>
              </p:cNvPr>
              <p:cNvSpPr/>
              <p:nvPr/>
            </p:nvSpPr>
            <p:spPr>
              <a:xfrm>
                <a:off x="1916301" y="2116599"/>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C49C081A-0262-44A8-BE86-0A001D6896A6}"/>
                  </a:ext>
                </a:extLst>
              </p:cNvPr>
              <p:cNvSpPr/>
              <p:nvPr/>
            </p:nvSpPr>
            <p:spPr>
              <a:xfrm>
                <a:off x="1916301" y="2216754"/>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46221DFD-0236-4210-B93C-4C041EDCBCE9}"/>
                  </a:ext>
                </a:extLst>
              </p:cNvPr>
              <p:cNvSpPr/>
              <p:nvPr/>
            </p:nvSpPr>
            <p:spPr>
              <a:xfrm>
                <a:off x="1667076" y="2368150"/>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6" name="Freeform: Shape 55">
                <a:extLst>
                  <a:ext uri="{FF2B5EF4-FFF2-40B4-BE49-F238E27FC236}">
                    <a16:creationId xmlns:a16="http://schemas.microsoft.com/office/drawing/2014/main" id="{56DE3B0E-EA15-48E7-9315-B441942798C0}"/>
                  </a:ext>
                </a:extLst>
              </p:cNvPr>
              <p:cNvSpPr/>
              <p:nvPr/>
            </p:nvSpPr>
            <p:spPr>
              <a:xfrm>
                <a:off x="1768785" y="2368150"/>
                <a:ext cx="46583" cy="46583"/>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5875" cap="flat">
                <a:solidFill>
                  <a:schemeClr val="tx1"/>
                </a:solidFill>
                <a:prstDash val="solid"/>
                <a:round/>
              </a:ln>
            </p:spPr>
            <p:txBody>
              <a:bodyPr rtlCol="0" anchor="ctr"/>
              <a:lstStyle/>
              <a:p>
                <a:endParaRPr lang="en-US" sz="4608"/>
              </a:p>
            </p:txBody>
          </p:sp>
          <p:sp>
            <p:nvSpPr>
              <p:cNvPr id="57" name="Freeform: Shape 56">
                <a:extLst>
                  <a:ext uri="{FF2B5EF4-FFF2-40B4-BE49-F238E27FC236}">
                    <a16:creationId xmlns:a16="http://schemas.microsoft.com/office/drawing/2014/main" id="{2AB17B2C-EA3D-4414-A594-C2AB7140249C}"/>
                  </a:ext>
                </a:extLst>
              </p:cNvPr>
              <p:cNvSpPr/>
              <p:nvPr/>
            </p:nvSpPr>
            <p:spPr>
              <a:xfrm>
                <a:off x="1979964" y="1919394"/>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392"/>
                      <a:pt x="19665" y="26493"/>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58" name="Freeform: Shape 57">
                <a:extLst>
                  <a:ext uri="{FF2B5EF4-FFF2-40B4-BE49-F238E27FC236}">
                    <a16:creationId xmlns:a16="http://schemas.microsoft.com/office/drawing/2014/main" id="{4AB277A9-2FAC-4879-BD70-68A1B18D979E}"/>
                  </a:ext>
                </a:extLst>
              </p:cNvPr>
              <p:cNvSpPr/>
              <p:nvPr/>
            </p:nvSpPr>
            <p:spPr>
              <a:xfrm>
                <a:off x="1427947" y="2139891"/>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0" name="Freeform: Shape 59">
                <a:extLst>
                  <a:ext uri="{FF2B5EF4-FFF2-40B4-BE49-F238E27FC236}">
                    <a16:creationId xmlns:a16="http://schemas.microsoft.com/office/drawing/2014/main" id="{77A4108D-B07D-4C6B-B6B5-E36D067288E7}"/>
                  </a:ext>
                </a:extLst>
              </p:cNvPr>
              <p:cNvSpPr/>
              <p:nvPr/>
            </p:nvSpPr>
            <p:spPr>
              <a:xfrm>
                <a:off x="1721037" y="2446180"/>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1" name="Freeform: Shape 60">
                <a:extLst>
                  <a:ext uri="{FF2B5EF4-FFF2-40B4-BE49-F238E27FC236}">
                    <a16:creationId xmlns:a16="http://schemas.microsoft.com/office/drawing/2014/main" id="{E9CB8F1D-B411-4EEB-9D7F-95F9D4352EDA}"/>
                  </a:ext>
                </a:extLst>
              </p:cNvPr>
              <p:cNvSpPr/>
              <p:nvPr/>
            </p:nvSpPr>
            <p:spPr>
              <a:xfrm>
                <a:off x="1993940" y="2124751"/>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493"/>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B90B111A-2D10-4CB6-A732-919C7DAEC8E7}"/>
                  </a:ext>
                </a:extLst>
              </p:cNvPr>
              <p:cNvSpPr/>
              <p:nvPr/>
            </p:nvSpPr>
            <p:spPr>
              <a:xfrm>
                <a:off x="1501949" y="1953760"/>
                <a:ext cx="174689" cy="178571"/>
              </a:xfrm>
              <a:custGeom>
                <a:avLst/>
                <a:gdLst>
                  <a:gd name="connsiteX0" fmla="*/ 120547 w 122904"/>
                  <a:gd name="connsiteY0" fmla="*/ 20341 h 125635"/>
                  <a:gd name="connsiteX1" fmla="*/ 23043 w 122904"/>
                  <a:gd name="connsiteY1" fmla="*/ 13786 h 125635"/>
                  <a:gd name="connsiteX2" fmla="*/ 21404 w 122904"/>
                  <a:gd name="connsiteY2" fmla="*/ 122488 h 125635"/>
                </a:gdLst>
                <a:ahLst/>
                <a:cxnLst>
                  <a:cxn ang="0">
                    <a:pos x="connsiteX0" y="connsiteY0"/>
                  </a:cxn>
                  <a:cxn ang="0">
                    <a:pos x="connsiteX1" y="connsiteY1"/>
                  </a:cxn>
                  <a:cxn ang="0">
                    <a:pos x="connsiteX2" y="connsiteY2"/>
                  </a:cxn>
                </a:cxnLst>
                <a:rect l="l" t="t" r="r" b="b"/>
                <a:pathLst>
                  <a:path w="122904" h="125635">
                    <a:moveTo>
                      <a:pt x="120547" y="20341"/>
                    </a:moveTo>
                    <a:cubicBezTo>
                      <a:pt x="120547" y="20341"/>
                      <a:pt x="55271" y="-11341"/>
                      <a:pt x="23043" y="13786"/>
                    </a:cubicBezTo>
                    <a:cubicBezTo>
                      <a:pt x="23043" y="13786"/>
                      <a:pt x="-18471" y="34270"/>
                      <a:pt x="21404" y="122488"/>
                    </a:cubicBezTo>
                  </a:path>
                </a:pathLst>
              </a:custGeom>
              <a:noFill/>
              <a:ln w="15875"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68971C25-E0A7-4300-83CC-F8D37AB828F1}"/>
                  </a:ext>
                </a:extLst>
              </p:cNvPr>
              <p:cNvSpPr/>
              <p:nvPr/>
            </p:nvSpPr>
            <p:spPr>
              <a:xfrm>
                <a:off x="1578956" y="2208214"/>
                <a:ext cx="135869" cy="135869"/>
              </a:xfrm>
              <a:custGeom>
                <a:avLst/>
                <a:gdLst>
                  <a:gd name="connsiteX0" fmla="*/ 4097 w 95592"/>
                  <a:gd name="connsiteY0" fmla="*/ 4097 h 95592"/>
                  <a:gd name="connsiteX1" fmla="*/ 91495 w 95592"/>
                  <a:gd name="connsiteY1" fmla="*/ 92861 h 95592"/>
                </a:gdLst>
                <a:ahLst/>
                <a:cxnLst>
                  <a:cxn ang="0">
                    <a:pos x="connsiteX0" y="connsiteY0"/>
                  </a:cxn>
                  <a:cxn ang="0">
                    <a:pos x="connsiteX1" y="connsiteY1"/>
                  </a:cxn>
                </a:cxnLst>
                <a:rect l="l" t="t" r="r" b="b"/>
                <a:pathLst>
                  <a:path w="95592" h="95592">
                    <a:moveTo>
                      <a:pt x="4097" y="4097"/>
                    </a:moveTo>
                    <a:cubicBezTo>
                      <a:pt x="22669" y="28951"/>
                      <a:pt x="51893" y="62271"/>
                      <a:pt x="91495" y="92861"/>
                    </a:cubicBezTo>
                  </a:path>
                </a:pathLst>
              </a:custGeom>
              <a:noFill/>
              <a:ln w="15875" cap="flat">
                <a:solidFill>
                  <a:schemeClr val="tx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56C76BBF-BECE-4BE1-AF05-3D9DE1AA476F}"/>
                  </a:ext>
                </a:extLst>
              </p:cNvPr>
              <p:cNvSpPr/>
              <p:nvPr/>
            </p:nvSpPr>
            <p:spPr>
              <a:xfrm>
                <a:off x="1801005" y="2249752"/>
                <a:ext cx="174689" cy="174689"/>
              </a:xfrm>
              <a:custGeom>
                <a:avLst/>
                <a:gdLst>
                  <a:gd name="connsiteX0" fmla="*/ 4097 w 122904"/>
                  <a:gd name="connsiteY0" fmla="*/ 105971 h 122904"/>
                  <a:gd name="connsiteX1" fmla="*/ 104605 w 122904"/>
                  <a:gd name="connsiteY1" fmla="*/ 108702 h 122904"/>
                  <a:gd name="connsiteX2" fmla="*/ 102966 w 122904"/>
                  <a:gd name="connsiteY2" fmla="*/ 4097 h 122904"/>
                </a:gdLst>
                <a:ahLst/>
                <a:cxnLst>
                  <a:cxn ang="0">
                    <a:pos x="connsiteX0" y="connsiteY0"/>
                  </a:cxn>
                  <a:cxn ang="0">
                    <a:pos x="connsiteX1" y="connsiteY1"/>
                  </a:cxn>
                  <a:cxn ang="0">
                    <a:pos x="connsiteX2" y="connsiteY2"/>
                  </a:cxn>
                </a:cxnLst>
                <a:rect l="l" t="t" r="r" b="b"/>
                <a:pathLst>
                  <a:path w="122904" h="122904">
                    <a:moveTo>
                      <a:pt x="4097" y="105971"/>
                    </a:moveTo>
                    <a:cubicBezTo>
                      <a:pt x="4097" y="105971"/>
                      <a:pt x="71284" y="138472"/>
                      <a:pt x="104605" y="108702"/>
                    </a:cubicBezTo>
                    <a:cubicBezTo>
                      <a:pt x="104605" y="108702"/>
                      <a:pt x="138745" y="84940"/>
                      <a:pt x="102966" y="4097"/>
                    </a:cubicBezTo>
                  </a:path>
                </a:pathLst>
              </a:custGeom>
              <a:noFill/>
              <a:ln w="15875"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9E418AB9-FFE3-40E8-A02F-BC7C7790C672}"/>
                  </a:ext>
                </a:extLst>
              </p:cNvPr>
              <p:cNvSpPr/>
              <p:nvPr/>
            </p:nvSpPr>
            <p:spPr>
              <a:xfrm>
                <a:off x="1761408" y="2033525"/>
                <a:ext cx="131987" cy="131987"/>
              </a:xfrm>
              <a:custGeom>
                <a:avLst/>
                <a:gdLst>
                  <a:gd name="connsiteX0" fmla="*/ 89584 w 92860"/>
                  <a:gd name="connsiteY0" fmla="*/ 89857 h 92860"/>
                  <a:gd name="connsiteX1" fmla="*/ 4097 w 92860"/>
                  <a:gd name="connsiteY1" fmla="*/ 4097 h 92860"/>
                </a:gdLst>
                <a:ahLst/>
                <a:cxnLst>
                  <a:cxn ang="0">
                    <a:pos x="connsiteX0" y="connsiteY0"/>
                  </a:cxn>
                  <a:cxn ang="0">
                    <a:pos x="connsiteX1" y="connsiteY1"/>
                  </a:cxn>
                </a:cxnLst>
                <a:rect l="l" t="t" r="r" b="b"/>
                <a:pathLst>
                  <a:path w="92860" h="92860">
                    <a:moveTo>
                      <a:pt x="89584" y="89857"/>
                    </a:moveTo>
                    <a:cubicBezTo>
                      <a:pt x="70465" y="64730"/>
                      <a:pt x="41787" y="32774"/>
                      <a:pt x="4097" y="4097"/>
                    </a:cubicBezTo>
                  </a:path>
                </a:pathLst>
              </a:custGeom>
              <a:noFill/>
              <a:ln w="15875"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A04A47D3-41CF-4936-8414-8F6C8FD7B6FD}"/>
                  </a:ext>
                </a:extLst>
              </p:cNvPr>
              <p:cNvSpPr/>
              <p:nvPr/>
            </p:nvSpPr>
            <p:spPr>
              <a:xfrm>
                <a:off x="1700073" y="2149208"/>
                <a:ext cx="236802" cy="236802"/>
              </a:xfrm>
              <a:custGeom>
                <a:avLst/>
                <a:gdLst>
                  <a:gd name="connsiteX0" fmla="*/ 162507 w 166603"/>
                  <a:gd name="connsiteY0" fmla="*/ 4097 h 166603"/>
                  <a:gd name="connsiteX1" fmla="*/ 4097 w 166603"/>
                  <a:gd name="connsiteY1" fmla="*/ 164692 h 166603"/>
                </a:gdLst>
                <a:ahLst/>
                <a:cxnLst>
                  <a:cxn ang="0">
                    <a:pos x="connsiteX0" y="connsiteY0"/>
                  </a:cxn>
                  <a:cxn ang="0">
                    <a:pos x="connsiteX1" y="connsiteY1"/>
                  </a:cxn>
                </a:cxnLst>
                <a:rect l="l" t="t" r="r" b="b"/>
                <a:pathLst>
                  <a:path w="166603" h="166603">
                    <a:moveTo>
                      <a:pt x="162507" y="4097"/>
                    </a:moveTo>
                    <a:cubicBezTo>
                      <a:pt x="162507" y="4097"/>
                      <a:pt x="123724" y="90676"/>
                      <a:pt x="4097" y="164692"/>
                    </a:cubicBezTo>
                  </a:path>
                </a:pathLst>
              </a:custGeom>
              <a:noFill/>
              <a:ln w="15875" cap="flat">
                <a:solidFill>
                  <a:schemeClr val="tx1"/>
                </a:solidFill>
                <a:prstDash val="solid"/>
                <a:round/>
              </a:ln>
            </p:spPr>
            <p:txBody>
              <a:bodyPr rtlCol="0" anchor="ctr"/>
              <a:lstStyle/>
              <a:p>
                <a:endParaRPr lang="en-US" sz="4608"/>
              </a:p>
            </p:txBody>
          </p:sp>
          <p:sp>
            <p:nvSpPr>
              <p:cNvPr id="67" name="Freeform: Shape 66">
                <a:extLst>
                  <a:ext uri="{FF2B5EF4-FFF2-40B4-BE49-F238E27FC236}">
                    <a16:creationId xmlns:a16="http://schemas.microsoft.com/office/drawing/2014/main" id="{FFEF66C2-CA6A-457C-A519-4249D0394311}"/>
                  </a:ext>
                </a:extLst>
              </p:cNvPr>
              <p:cNvSpPr/>
              <p:nvPr/>
            </p:nvSpPr>
            <p:spPr>
              <a:xfrm>
                <a:off x="1501981" y="2251692"/>
                <a:ext cx="174689" cy="174689"/>
              </a:xfrm>
              <a:custGeom>
                <a:avLst/>
                <a:gdLst>
                  <a:gd name="connsiteX0" fmla="*/ 119432 w 122904"/>
                  <a:gd name="connsiteY0" fmla="*/ 104605 h 122904"/>
                  <a:gd name="connsiteX1" fmla="*/ 23021 w 122904"/>
                  <a:gd name="connsiteY1" fmla="*/ 110614 h 122904"/>
                  <a:gd name="connsiteX2" fmla="*/ 20289 w 122904"/>
                  <a:gd name="connsiteY2" fmla="*/ 4097 h 122904"/>
                </a:gdLst>
                <a:ahLst/>
                <a:cxnLst>
                  <a:cxn ang="0">
                    <a:pos x="connsiteX0" y="connsiteY0"/>
                  </a:cxn>
                  <a:cxn ang="0">
                    <a:pos x="connsiteX1" y="connsiteY1"/>
                  </a:cxn>
                  <a:cxn ang="0">
                    <a:pos x="connsiteX2" y="connsiteY2"/>
                  </a:cxn>
                </a:cxnLst>
                <a:rect l="l" t="t" r="r" b="b"/>
                <a:pathLst>
                  <a:path w="122904" h="122904">
                    <a:moveTo>
                      <a:pt x="119432" y="104605"/>
                    </a:moveTo>
                    <a:cubicBezTo>
                      <a:pt x="119432" y="104605"/>
                      <a:pt x="56341" y="135741"/>
                      <a:pt x="23021" y="110614"/>
                    </a:cubicBezTo>
                    <a:cubicBezTo>
                      <a:pt x="23021" y="110614"/>
                      <a:pt x="-17674" y="88764"/>
                      <a:pt x="20289" y="4097"/>
                    </a:cubicBezTo>
                  </a:path>
                </a:pathLst>
              </a:custGeom>
              <a:noFill/>
              <a:ln w="15875" cap="flat">
                <a:solidFill>
                  <a:schemeClr val="tx1"/>
                </a:solidFill>
                <a:prstDash val="solid"/>
                <a:round/>
              </a:ln>
            </p:spPr>
            <p:txBody>
              <a:bodyPr rtlCol="0" anchor="ctr"/>
              <a:lstStyle/>
              <a:p>
                <a:endParaRPr lang="en-US" sz="4608"/>
              </a:p>
            </p:txBody>
          </p:sp>
          <p:sp>
            <p:nvSpPr>
              <p:cNvPr id="68" name="Freeform: Shape 67">
                <a:extLst>
                  <a:ext uri="{FF2B5EF4-FFF2-40B4-BE49-F238E27FC236}">
                    <a16:creationId xmlns:a16="http://schemas.microsoft.com/office/drawing/2014/main" id="{CF4A9BFF-C609-4C04-872C-AAD14F67D74B}"/>
                  </a:ext>
                </a:extLst>
              </p:cNvPr>
              <p:cNvSpPr/>
              <p:nvPr/>
            </p:nvSpPr>
            <p:spPr>
              <a:xfrm>
                <a:off x="1542077" y="1996646"/>
                <a:ext cx="229036" cy="232918"/>
              </a:xfrm>
              <a:custGeom>
                <a:avLst/>
                <a:gdLst>
                  <a:gd name="connsiteX0" fmla="*/ 4097 w 161141"/>
                  <a:gd name="connsiteY0" fmla="*/ 160049 h 163872"/>
                  <a:gd name="connsiteX1" fmla="*/ 158683 w 161141"/>
                  <a:gd name="connsiteY1" fmla="*/ 4097 h 163872"/>
                </a:gdLst>
                <a:ahLst/>
                <a:cxnLst>
                  <a:cxn ang="0">
                    <a:pos x="connsiteX0" y="connsiteY0"/>
                  </a:cxn>
                  <a:cxn ang="0">
                    <a:pos x="connsiteX1" y="connsiteY1"/>
                  </a:cxn>
                </a:cxnLst>
                <a:rect l="l" t="t" r="r" b="b"/>
                <a:pathLst>
                  <a:path w="161141" h="163872">
                    <a:moveTo>
                      <a:pt x="4097" y="160049"/>
                    </a:moveTo>
                    <a:cubicBezTo>
                      <a:pt x="4097" y="160049"/>
                      <a:pt x="52166" y="67188"/>
                      <a:pt x="158683" y="4097"/>
                    </a:cubicBezTo>
                  </a:path>
                </a:pathLst>
              </a:custGeom>
              <a:noFill/>
              <a:ln w="15875" cap="flat">
                <a:solidFill>
                  <a:schemeClr val="tx1"/>
                </a:solidFill>
                <a:prstDash val="solid"/>
                <a:round/>
              </a:ln>
            </p:spPr>
            <p:txBody>
              <a:bodyPr rtlCol="0" anchor="ctr"/>
              <a:lstStyle/>
              <a:p>
                <a:endParaRPr lang="en-US" sz="4608"/>
              </a:p>
            </p:txBody>
          </p:sp>
          <p:sp>
            <p:nvSpPr>
              <p:cNvPr id="69" name="Freeform: Shape 68">
                <a:extLst>
                  <a:ext uri="{FF2B5EF4-FFF2-40B4-BE49-F238E27FC236}">
                    <a16:creationId xmlns:a16="http://schemas.microsoft.com/office/drawing/2014/main" id="{2F8E0CD2-A6FA-4578-9E15-E51C020CADC5}"/>
                  </a:ext>
                </a:extLst>
              </p:cNvPr>
              <p:cNvSpPr/>
              <p:nvPr/>
            </p:nvSpPr>
            <p:spPr>
              <a:xfrm>
                <a:off x="1796346" y="1953923"/>
                <a:ext cx="178571" cy="170807"/>
              </a:xfrm>
              <a:custGeom>
                <a:avLst/>
                <a:gdLst>
                  <a:gd name="connsiteX0" fmla="*/ 4097 w 125635"/>
                  <a:gd name="connsiteY0" fmla="*/ 21318 h 120173"/>
                  <a:gd name="connsiteX1" fmla="*/ 105698 w 125635"/>
                  <a:gd name="connsiteY1" fmla="*/ 15036 h 120173"/>
                  <a:gd name="connsiteX2" fmla="*/ 107609 w 125635"/>
                  <a:gd name="connsiteY2" fmla="*/ 118549 h 120173"/>
                </a:gdLst>
                <a:ahLst/>
                <a:cxnLst>
                  <a:cxn ang="0">
                    <a:pos x="connsiteX0" y="connsiteY0"/>
                  </a:cxn>
                  <a:cxn ang="0">
                    <a:pos x="connsiteX1" y="connsiteY1"/>
                  </a:cxn>
                  <a:cxn ang="0">
                    <a:pos x="connsiteX2" y="connsiteY2"/>
                  </a:cxn>
                </a:cxnLst>
                <a:rect l="l" t="t" r="r" b="b"/>
                <a:pathLst>
                  <a:path w="125635" h="120173">
                    <a:moveTo>
                      <a:pt x="4097" y="21318"/>
                    </a:moveTo>
                    <a:cubicBezTo>
                      <a:pt x="4097" y="21318"/>
                      <a:pt x="66641" y="-12822"/>
                      <a:pt x="105698" y="15036"/>
                    </a:cubicBezTo>
                    <a:cubicBezTo>
                      <a:pt x="105698" y="15036"/>
                      <a:pt x="143661" y="40163"/>
                      <a:pt x="107609" y="118549"/>
                    </a:cubicBezTo>
                  </a:path>
                </a:pathLst>
              </a:custGeom>
              <a:noFill/>
              <a:ln w="15875" cap="flat">
                <a:solidFill>
                  <a:schemeClr val="tx1"/>
                </a:solidFill>
                <a:prstDash val="solid"/>
                <a:round/>
              </a:ln>
            </p:spPr>
            <p:txBody>
              <a:bodyPr rtlCol="0" anchor="ctr"/>
              <a:lstStyle/>
              <a:p>
                <a:endParaRPr lang="en-US" sz="4608"/>
              </a:p>
            </p:txBody>
          </p:sp>
          <p:sp>
            <p:nvSpPr>
              <p:cNvPr id="70" name="Freeform: Shape 69">
                <a:extLst>
                  <a:ext uri="{FF2B5EF4-FFF2-40B4-BE49-F238E27FC236}">
                    <a16:creationId xmlns:a16="http://schemas.microsoft.com/office/drawing/2014/main" id="{55580F20-B459-413D-A2F7-19B09EE0D89D}"/>
                  </a:ext>
                </a:extLst>
              </p:cNvPr>
              <p:cNvSpPr/>
              <p:nvPr/>
            </p:nvSpPr>
            <p:spPr>
              <a:xfrm>
                <a:off x="1648832" y="2090977"/>
                <a:ext cx="174689" cy="93167"/>
              </a:xfrm>
              <a:custGeom>
                <a:avLst/>
                <a:gdLst>
                  <a:gd name="connsiteX0" fmla="*/ 62818 w 122904"/>
                  <a:gd name="connsiteY0" fmla="*/ 4097 h 65548"/>
                  <a:gd name="connsiteX1" fmla="*/ 4097 w 122904"/>
                  <a:gd name="connsiteY1" fmla="*/ 34140 h 65548"/>
                  <a:gd name="connsiteX2" fmla="*/ 61179 w 122904"/>
                  <a:gd name="connsiteY2" fmla="*/ 63910 h 65548"/>
                  <a:gd name="connsiteX3" fmla="*/ 120173 w 122904"/>
                  <a:gd name="connsiteY3" fmla="*/ 34140 h 65548"/>
                </a:gdLst>
                <a:ahLst/>
                <a:cxnLst>
                  <a:cxn ang="0">
                    <a:pos x="connsiteX0" y="connsiteY0"/>
                  </a:cxn>
                  <a:cxn ang="0">
                    <a:pos x="connsiteX1" y="connsiteY1"/>
                  </a:cxn>
                  <a:cxn ang="0">
                    <a:pos x="connsiteX2" y="connsiteY2"/>
                  </a:cxn>
                  <a:cxn ang="0">
                    <a:pos x="connsiteX3" y="connsiteY3"/>
                  </a:cxn>
                </a:cxnLst>
                <a:rect l="l" t="t" r="r" b="b"/>
                <a:pathLst>
                  <a:path w="122904" h="65548">
                    <a:moveTo>
                      <a:pt x="62818" y="4097"/>
                    </a:moveTo>
                    <a:lnTo>
                      <a:pt x="4097" y="34140"/>
                    </a:lnTo>
                    <a:lnTo>
                      <a:pt x="61179" y="63910"/>
                    </a:lnTo>
                    <a:lnTo>
                      <a:pt x="120173" y="34140"/>
                    </a:lnTo>
                    <a:close/>
                  </a:path>
                </a:pathLst>
              </a:custGeom>
              <a:noFill/>
              <a:ln w="15875" cap="flat">
                <a:solidFill>
                  <a:schemeClr val="tx1"/>
                </a:solidFill>
                <a:prstDash val="solid"/>
                <a:round/>
              </a:ln>
            </p:spPr>
            <p:txBody>
              <a:bodyPr rtlCol="0" anchor="ctr"/>
              <a:lstStyle/>
              <a:p>
                <a:endParaRPr lang="en-US" sz="4608"/>
              </a:p>
            </p:txBody>
          </p:sp>
          <p:sp>
            <p:nvSpPr>
              <p:cNvPr id="71" name="Freeform: Shape 70">
                <a:extLst>
                  <a:ext uri="{FF2B5EF4-FFF2-40B4-BE49-F238E27FC236}">
                    <a16:creationId xmlns:a16="http://schemas.microsoft.com/office/drawing/2014/main" id="{27E6CEB7-81C7-4090-9F5A-C0BB4EA69190}"/>
                  </a:ext>
                </a:extLst>
              </p:cNvPr>
              <p:cNvSpPr/>
              <p:nvPr/>
            </p:nvSpPr>
            <p:spPr>
              <a:xfrm>
                <a:off x="1648832" y="2133680"/>
                <a:ext cx="93167" cy="159160"/>
              </a:xfrm>
              <a:custGeom>
                <a:avLst/>
                <a:gdLst>
                  <a:gd name="connsiteX0" fmla="*/ 4097 w 65548"/>
                  <a:gd name="connsiteY0" fmla="*/ 4097 h 111979"/>
                  <a:gd name="connsiteX1" fmla="*/ 4097 w 65548"/>
                  <a:gd name="connsiteY1" fmla="*/ 80024 h 111979"/>
                  <a:gd name="connsiteX2" fmla="*/ 61998 w 65548"/>
                  <a:gd name="connsiteY2" fmla="*/ 109794 h 111979"/>
                  <a:gd name="connsiteX3" fmla="*/ 61998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4097" y="4097"/>
                    </a:moveTo>
                    <a:lnTo>
                      <a:pt x="4097" y="80024"/>
                    </a:lnTo>
                    <a:lnTo>
                      <a:pt x="61998" y="109794"/>
                    </a:lnTo>
                    <a:lnTo>
                      <a:pt x="61998" y="33867"/>
                    </a:lnTo>
                    <a:close/>
                  </a:path>
                </a:pathLst>
              </a:custGeom>
              <a:noFill/>
              <a:ln w="15875" cap="flat">
                <a:solidFill>
                  <a:schemeClr val="tx1"/>
                </a:solidFill>
                <a:prstDash val="solid"/>
                <a:round/>
              </a:ln>
            </p:spPr>
            <p:txBody>
              <a:bodyPr rtlCol="0" anchor="ctr"/>
              <a:lstStyle/>
              <a:p>
                <a:endParaRPr lang="en-US" sz="4608"/>
              </a:p>
            </p:txBody>
          </p:sp>
          <p:sp>
            <p:nvSpPr>
              <p:cNvPr id="72" name="Freeform: Shape 71">
                <a:extLst>
                  <a:ext uri="{FF2B5EF4-FFF2-40B4-BE49-F238E27FC236}">
                    <a16:creationId xmlns:a16="http://schemas.microsoft.com/office/drawing/2014/main" id="{E8D8AC3F-C56C-46E7-B15D-0B9F3FC8D267}"/>
                  </a:ext>
                </a:extLst>
              </p:cNvPr>
              <p:cNvSpPr/>
              <p:nvPr/>
            </p:nvSpPr>
            <p:spPr>
              <a:xfrm>
                <a:off x="1731129" y="2133680"/>
                <a:ext cx="93167" cy="159160"/>
              </a:xfrm>
              <a:custGeom>
                <a:avLst/>
                <a:gdLst>
                  <a:gd name="connsiteX0" fmla="*/ 62271 w 65548"/>
                  <a:gd name="connsiteY0" fmla="*/ 4097 h 111979"/>
                  <a:gd name="connsiteX1" fmla="*/ 62271 w 65548"/>
                  <a:gd name="connsiteY1" fmla="*/ 80024 h 111979"/>
                  <a:gd name="connsiteX2" fmla="*/ 4097 w 65548"/>
                  <a:gd name="connsiteY2" fmla="*/ 109794 h 111979"/>
                  <a:gd name="connsiteX3" fmla="*/ 4097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62271" y="4097"/>
                    </a:moveTo>
                    <a:lnTo>
                      <a:pt x="62271" y="80024"/>
                    </a:lnTo>
                    <a:lnTo>
                      <a:pt x="4097" y="109794"/>
                    </a:lnTo>
                    <a:lnTo>
                      <a:pt x="4097" y="33867"/>
                    </a:lnTo>
                    <a:close/>
                  </a:path>
                </a:pathLst>
              </a:custGeom>
              <a:noFill/>
              <a:ln w="15875" cap="flat">
                <a:solidFill>
                  <a:schemeClr val="tx1"/>
                </a:solidFill>
                <a:prstDash val="solid"/>
                <a:round/>
              </a:ln>
            </p:spPr>
            <p:txBody>
              <a:bodyPr rtlCol="0" anchor="ctr"/>
              <a:lstStyle/>
              <a:p>
                <a:endParaRPr lang="en-US" sz="4608"/>
              </a:p>
            </p:txBody>
          </p:sp>
        </p:grpSp>
        <p:grpSp>
          <p:nvGrpSpPr>
            <p:cNvPr id="303" name="Group 302">
              <a:extLst>
                <a:ext uri="{FF2B5EF4-FFF2-40B4-BE49-F238E27FC236}">
                  <a16:creationId xmlns:a16="http://schemas.microsoft.com/office/drawing/2014/main" id="{4CBBE041-4E36-4A0C-96C0-31645542DB5F}"/>
                </a:ext>
              </a:extLst>
            </p:cNvPr>
            <p:cNvGrpSpPr/>
            <p:nvPr/>
          </p:nvGrpSpPr>
          <p:grpSpPr>
            <a:xfrm>
              <a:off x="1677396" y="2946157"/>
              <a:ext cx="605403" cy="459139"/>
              <a:chOff x="1499324" y="3019956"/>
              <a:chExt cx="645774" cy="489756"/>
            </a:xfrm>
          </p:grpSpPr>
          <p:sp>
            <p:nvSpPr>
              <p:cNvPr id="74" name="Freeform: Shape 73">
                <a:extLst>
                  <a:ext uri="{FF2B5EF4-FFF2-40B4-BE49-F238E27FC236}">
                    <a16:creationId xmlns:a16="http://schemas.microsoft.com/office/drawing/2014/main" id="{E62A2569-9FDD-4373-9B65-6F5AC70B68CC}"/>
                  </a:ext>
                </a:extLst>
              </p:cNvPr>
              <p:cNvSpPr/>
              <p:nvPr/>
            </p:nvSpPr>
            <p:spPr>
              <a:xfrm>
                <a:off x="1499324" y="3019956"/>
                <a:ext cx="316825" cy="406787"/>
              </a:xfrm>
              <a:custGeom>
                <a:avLst/>
                <a:gdLst>
                  <a:gd name="connsiteX0" fmla="*/ 219589 w 221227"/>
                  <a:gd name="connsiteY0" fmla="*/ 281073 h 284045"/>
                  <a:gd name="connsiteX1" fmla="*/ 29497 w 221227"/>
                  <a:gd name="connsiteY1" fmla="*/ 281073 h 284045"/>
                  <a:gd name="connsiteX2" fmla="*/ 4097 w 221227"/>
                  <a:gd name="connsiteY2" fmla="*/ 253761 h 284045"/>
                  <a:gd name="connsiteX3" fmla="*/ 29497 w 221227"/>
                  <a:gd name="connsiteY3" fmla="*/ 229727 h 284045"/>
                  <a:gd name="connsiteX4" fmla="*/ 56536 w 221227"/>
                  <a:gd name="connsiteY4" fmla="*/ 249938 h 284045"/>
                  <a:gd name="connsiteX5" fmla="*/ 56536 w 221227"/>
                  <a:gd name="connsiteY5" fmla="*/ 31441 h 284045"/>
                  <a:gd name="connsiteX6" fmla="*/ 28405 w 221227"/>
                  <a:gd name="connsiteY6" fmla="*/ 4129 h 284045"/>
                  <a:gd name="connsiteX7" fmla="*/ 4370 w 221227"/>
                  <a:gd name="connsiteY7" fmla="*/ 36084 h 284045"/>
                  <a:gd name="connsiteX8" fmla="*/ 4370 w 221227"/>
                  <a:gd name="connsiteY8" fmla="*/ 251576 h 28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27" h="284045">
                    <a:moveTo>
                      <a:pt x="219589" y="281073"/>
                    </a:moveTo>
                    <a:lnTo>
                      <a:pt x="29497" y="281073"/>
                    </a:lnTo>
                    <a:cubicBezTo>
                      <a:pt x="6009" y="279981"/>
                      <a:pt x="4097" y="261409"/>
                      <a:pt x="4097" y="253761"/>
                    </a:cubicBezTo>
                    <a:cubicBezTo>
                      <a:pt x="4097" y="238466"/>
                      <a:pt x="18026" y="229727"/>
                      <a:pt x="29497" y="229727"/>
                    </a:cubicBezTo>
                    <a:cubicBezTo>
                      <a:pt x="46430" y="229727"/>
                      <a:pt x="56536" y="249938"/>
                      <a:pt x="56536" y="249938"/>
                    </a:cubicBezTo>
                    <a:lnTo>
                      <a:pt x="56536" y="31441"/>
                    </a:lnTo>
                    <a:cubicBezTo>
                      <a:pt x="56263" y="9865"/>
                      <a:pt x="38237" y="3583"/>
                      <a:pt x="28405" y="4129"/>
                    </a:cubicBezTo>
                    <a:cubicBezTo>
                      <a:pt x="3824" y="5768"/>
                      <a:pt x="4370" y="36084"/>
                      <a:pt x="4370" y="36084"/>
                    </a:cubicBezTo>
                    <a:lnTo>
                      <a:pt x="4370" y="251576"/>
                    </a:lnTo>
                  </a:path>
                </a:pathLst>
              </a:custGeom>
              <a:noFill/>
              <a:ln w="15875" cap="flat">
                <a:solidFill>
                  <a:schemeClr val="tx1"/>
                </a:solidFill>
                <a:prstDash val="solid"/>
                <a:round/>
              </a:ln>
            </p:spPr>
            <p:txBody>
              <a:bodyPr rtlCol="0" anchor="ctr"/>
              <a:lstStyle/>
              <a:p>
                <a:endParaRPr lang="en-US" sz="4608"/>
              </a:p>
            </p:txBody>
          </p:sp>
          <p:sp>
            <p:nvSpPr>
              <p:cNvPr id="75" name="Freeform: Shape 74">
                <a:extLst>
                  <a:ext uri="{FF2B5EF4-FFF2-40B4-BE49-F238E27FC236}">
                    <a16:creationId xmlns:a16="http://schemas.microsoft.com/office/drawing/2014/main" id="{99605C35-71E3-42D7-9021-EA7A973FDCF0}"/>
                  </a:ext>
                </a:extLst>
              </p:cNvPr>
              <p:cNvSpPr/>
              <p:nvPr/>
            </p:nvSpPr>
            <p:spPr>
              <a:xfrm>
                <a:off x="1573641" y="3057943"/>
                <a:ext cx="398964" cy="219039"/>
              </a:xfrm>
              <a:custGeom>
                <a:avLst/>
                <a:gdLst>
                  <a:gd name="connsiteX0" fmla="*/ 4097 w 278582"/>
                  <a:gd name="connsiteY0" fmla="*/ 4097 h 152947"/>
                  <a:gd name="connsiteX1" fmla="*/ 268204 w 278582"/>
                  <a:gd name="connsiteY1" fmla="*/ 4097 h 152947"/>
                  <a:gd name="connsiteX2" fmla="*/ 275852 w 278582"/>
                  <a:gd name="connsiteY2" fmla="*/ 11744 h 152947"/>
                  <a:gd name="connsiteX3" fmla="*/ 275852 w 278582"/>
                  <a:gd name="connsiteY3" fmla="*/ 151036 h 152947"/>
                </a:gdLst>
                <a:ahLst/>
                <a:cxnLst>
                  <a:cxn ang="0">
                    <a:pos x="connsiteX0" y="connsiteY0"/>
                  </a:cxn>
                  <a:cxn ang="0">
                    <a:pos x="connsiteX1" y="connsiteY1"/>
                  </a:cxn>
                  <a:cxn ang="0">
                    <a:pos x="connsiteX2" y="connsiteY2"/>
                  </a:cxn>
                  <a:cxn ang="0">
                    <a:pos x="connsiteX3" y="connsiteY3"/>
                  </a:cxn>
                </a:cxnLst>
                <a:rect l="l" t="t" r="r" b="b"/>
                <a:pathLst>
                  <a:path w="278582" h="152947">
                    <a:moveTo>
                      <a:pt x="4097" y="4097"/>
                    </a:moveTo>
                    <a:lnTo>
                      <a:pt x="268204" y="4097"/>
                    </a:lnTo>
                    <a:cubicBezTo>
                      <a:pt x="272574" y="4097"/>
                      <a:pt x="275852" y="7647"/>
                      <a:pt x="275852" y="11744"/>
                    </a:cubicBezTo>
                    <a:lnTo>
                      <a:pt x="275852" y="151036"/>
                    </a:lnTo>
                  </a:path>
                </a:pathLst>
              </a:custGeom>
              <a:noFill/>
              <a:ln w="15875" cap="flat">
                <a:solidFill>
                  <a:schemeClr val="tx1"/>
                </a:solidFill>
                <a:prstDash val="solid"/>
                <a:round/>
              </a:ln>
            </p:spPr>
            <p:txBody>
              <a:bodyPr rtlCol="0" anchor="ctr"/>
              <a:lstStyle/>
              <a:p>
                <a:endParaRPr lang="en-US" sz="4608"/>
              </a:p>
            </p:txBody>
          </p:sp>
          <p:sp>
            <p:nvSpPr>
              <p:cNvPr id="76" name="Freeform: Shape 75">
                <a:extLst>
                  <a:ext uri="{FF2B5EF4-FFF2-40B4-BE49-F238E27FC236}">
                    <a16:creationId xmlns:a16="http://schemas.microsoft.com/office/drawing/2014/main" id="{7AD56A21-DA87-42B9-9C00-36131E18FAAD}"/>
                  </a:ext>
                </a:extLst>
              </p:cNvPr>
              <p:cNvSpPr/>
              <p:nvPr/>
            </p:nvSpPr>
            <p:spPr>
              <a:xfrm>
                <a:off x="1847830" y="3192887"/>
                <a:ext cx="297268" cy="316825"/>
              </a:xfrm>
              <a:custGeom>
                <a:avLst/>
                <a:gdLst>
                  <a:gd name="connsiteX0" fmla="*/ 205113 w 207571"/>
                  <a:gd name="connsiteY0" fmla="*/ 217404 h 221227"/>
                  <a:gd name="connsiteX1" fmla="*/ 4097 w 207571"/>
                  <a:gd name="connsiteY1" fmla="*/ 217404 h 221227"/>
                  <a:gd name="connsiteX2" fmla="*/ 4097 w 207571"/>
                  <a:gd name="connsiteY2" fmla="*/ 4097 h 221227"/>
                </a:gdLst>
                <a:ahLst/>
                <a:cxnLst>
                  <a:cxn ang="0">
                    <a:pos x="connsiteX0" y="connsiteY0"/>
                  </a:cxn>
                  <a:cxn ang="0">
                    <a:pos x="connsiteX1" y="connsiteY1"/>
                  </a:cxn>
                  <a:cxn ang="0">
                    <a:pos x="connsiteX2" y="connsiteY2"/>
                  </a:cxn>
                </a:cxnLst>
                <a:rect l="l" t="t" r="r" b="b"/>
                <a:pathLst>
                  <a:path w="207571" h="221227">
                    <a:moveTo>
                      <a:pt x="205113" y="217404"/>
                    </a:moveTo>
                    <a:lnTo>
                      <a:pt x="4097" y="217404"/>
                    </a:lnTo>
                    <a:lnTo>
                      <a:pt x="4097" y="4097"/>
                    </a:lnTo>
                    <a:close/>
                  </a:path>
                </a:pathLst>
              </a:custGeom>
              <a:noFill/>
              <a:ln w="15875" cap="flat">
                <a:solidFill>
                  <a:schemeClr val="accent1"/>
                </a:solidFill>
                <a:prstDash val="solid"/>
                <a:round/>
              </a:ln>
            </p:spPr>
            <p:txBody>
              <a:bodyPr rtlCol="0" anchor="ctr"/>
              <a:lstStyle/>
              <a:p>
                <a:endParaRPr lang="en-US" sz="4608"/>
              </a:p>
            </p:txBody>
          </p:sp>
          <p:sp>
            <p:nvSpPr>
              <p:cNvPr id="77" name="Freeform: Shape 76">
                <a:extLst>
                  <a:ext uri="{FF2B5EF4-FFF2-40B4-BE49-F238E27FC236}">
                    <a16:creationId xmlns:a16="http://schemas.microsoft.com/office/drawing/2014/main" id="{A9E0D1A9-AAFB-4D2E-8C05-EBD5AF63C860}"/>
                  </a:ext>
                </a:extLst>
              </p:cNvPr>
              <p:cNvSpPr/>
              <p:nvPr/>
            </p:nvSpPr>
            <p:spPr>
              <a:xfrm>
                <a:off x="1894376" y="3332915"/>
                <a:ext cx="125166" cy="132988"/>
              </a:xfrm>
              <a:custGeom>
                <a:avLst/>
                <a:gdLst>
                  <a:gd name="connsiteX0" fmla="*/ 4097 w 87398"/>
                  <a:gd name="connsiteY0" fmla="*/ 90403 h 92860"/>
                  <a:gd name="connsiteX1" fmla="*/ 4097 w 87398"/>
                  <a:gd name="connsiteY1" fmla="*/ 4097 h 92860"/>
                  <a:gd name="connsiteX2" fmla="*/ 85487 w 87398"/>
                  <a:gd name="connsiteY2" fmla="*/ 90403 h 92860"/>
                </a:gdLst>
                <a:ahLst/>
                <a:cxnLst>
                  <a:cxn ang="0">
                    <a:pos x="connsiteX0" y="connsiteY0"/>
                  </a:cxn>
                  <a:cxn ang="0">
                    <a:pos x="connsiteX1" y="connsiteY1"/>
                  </a:cxn>
                  <a:cxn ang="0">
                    <a:pos x="connsiteX2" y="connsiteY2"/>
                  </a:cxn>
                </a:cxnLst>
                <a:rect l="l" t="t" r="r" b="b"/>
                <a:pathLst>
                  <a:path w="87398" h="92860">
                    <a:moveTo>
                      <a:pt x="4097" y="90403"/>
                    </a:moveTo>
                    <a:lnTo>
                      <a:pt x="4097" y="4097"/>
                    </a:lnTo>
                    <a:lnTo>
                      <a:pt x="85487" y="90403"/>
                    </a:lnTo>
                    <a:close/>
                  </a:path>
                </a:pathLst>
              </a:custGeom>
              <a:noFill/>
              <a:ln w="15875" cap="flat">
                <a:solidFill>
                  <a:schemeClr val="accent1"/>
                </a:solidFill>
                <a:prstDash val="solid"/>
                <a:round/>
              </a:ln>
            </p:spPr>
            <p:txBody>
              <a:bodyPr rtlCol="0" anchor="ctr"/>
              <a:lstStyle/>
              <a:p>
                <a:endParaRPr lang="en-US" sz="4608"/>
              </a:p>
            </p:txBody>
          </p:sp>
          <p:sp>
            <p:nvSpPr>
              <p:cNvPr id="78" name="Freeform: Shape 77">
                <a:extLst>
                  <a:ext uri="{FF2B5EF4-FFF2-40B4-BE49-F238E27FC236}">
                    <a16:creationId xmlns:a16="http://schemas.microsoft.com/office/drawing/2014/main" id="{D424CF55-023A-4C62-998B-D470C49510D8}"/>
                  </a:ext>
                </a:extLst>
              </p:cNvPr>
              <p:cNvSpPr/>
              <p:nvPr/>
            </p:nvSpPr>
            <p:spPr>
              <a:xfrm>
                <a:off x="1875211" y="3242170"/>
                <a:ext cx="27379" cy="27379"/>
              </a:xfrm>
              <a:custGeom>
                <a:avLst/>
                <a:gdLst>
                  <a:gd name="connsiteX0" fmla="*/ 17480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480" y="4097"/>
                    </a:moveTo>
                    <a:lnTo>
                      <a:pt x="4097" y="16660"/>
                    </a:lnTo>
                  </a:path>
                </a:pathLst>
              </a:custGeom>
              <a:ln w="15875" cap="flat">
                <a:solidFill>
                  <a:schemeClr val="accent1"/>
                </a:solidFill>
                <a:prstDash val="solid"/>
                <a:round/>
              </a:ln>
            </p:spPr>
            <p:txBody>
              <a:bodyPr rtlCol="0" anchor="ctr"/>
              <a:lstStyle/>
              <a:p>
                <a:endParaRPr lang="en-US" sz="4608"/>
              </a:p>
            </p:txBody>
          </p:sp>
          <p:sp>
            <p:nvSpPr>
              <p:cNvPr id="79" name="Freeform: Shape 78">
                <a:extLst>
                  <a:ext uri="{FF2B5EF4-FFF2-40B4-BE49-F238E27FC236}">
                    <a16:creationId xmlns:a16="http://schemas.microsoft.com/office/drawing/2014/main" id="{35E0F9CC-52A7-4321-897C-BE5EF701E01B}"/>
                  </a:ext>
                </a:extLst>
              </p:cNvPr>
              <p:cNvSpPr/>
              <p:nvPr/>
            </p:nvSpPr>
            <p:spPr>
              <a:xfrm>
                <a:off x="1900634" y="3267595"/>
                <a:ext cx="27379" cy="27379"/>
              </a:xfrm>
              <a:custGeom>
                <a:avLst/>
                <a:gdLst>
                  <a:gd name="connsiteX0" fmla="*/ 17480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480"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0" name="Freeform: Shape 79">
                <a:extLst>
                  <a:ext uri="{FF2B5EF4-FFF2-40B4-BE49-F238E27FC236}">
                    <a16:creationId xmlns:a16="http://schemas.microsoft.com/office/drawing/2014/main" id="{DA0A6A6A-E102-4EC7-8CCE-AB45E9D2FB58}"/>
                  </a:ext>
                </a:extLst>
              </p:cNvPr>
              <p:cNvSpPr/>
              <p:nvPr/>
            </p:nvSpPr>
            <p:spPr>
              <a:xfrm>
                <a:off x="1923320" y="3293410"/>
                <a:ext cx="27379" cy="27379"/>
              </a:xfrm>
              <a:custGeom>
                <a:avLst/>
                <a:gdLst>
                  <a:gd name="connsiteX0" fmla="*/ 17207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207"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1" name="Freeform: Shape 80">
                <a:extLst>
                  <a:ext uri="{FF2B5EF4-FFF2-40B4-BE49-F238E27FC236}">
                    <a16:creationId xmlns:a16="http://schemas.microsoft.com/office/drawing/2014/main" id="{1F06F222-9F5B-4EA9-9C9D-989B53A548E7}"/>
                  </a:ext>
                </a:extLst>
              </p:cNvPr>
              <p:cNvSpPr/>
              <p:nvPr/>
            </p:nvSpPr>
            <p:spPr>
              <a:xfrm>
                <a:off x="1948745" y="3318835"/>
                <a:ext cx="27379" cy="27379"/>
              </a:xfrm>
              <a:custGeom>
                <a:avLst/>
                <a:gdLst>
                  <a:gd name="connsiteX0" fmla="*/ 17207 w 19118"/>
                  <a:gd name="connsiteY0" fmla="*/ 4097 h 19118"/>
                  <a:gd name="connsiteX1" fmla="*/ 4097 w 19118"/>
                  <a:gd name="connsiteY1" fmla="*/ 16660 h 19118"/>
                </a:gdLst>
                <a:ahLst/>
                <a:cxnLst>
                  <a:cxn ang="0">
                    <a:pos x="connsiteX0" y="connsiteY0"/>
                  </a:cxn>
                  <a:cxn ang="0">
                    <a:pos x="connsiteX1" y="connsiteY1"/>
                  </a:cxn>
                </a:cxnLst>
                <a:rect l="l" t="t" r="r" b="b"/>
                <a:pathLst>
                  <a:path w="19118" h="19118">
                    <a:moveTo>
                      <a:pt x="17207" y="4097"/>
                    </a:moveTo>
                    <a:lnTo>
                      <a:pt x="4097" y="16660"/>
                    </a:lnTo>
                  </a:path>
                </a:pathLst>
              </a:custGeom>
              <a:ln w="15875" cap="flat">
                <a:solidFill>
                  <a:schemeClr val="accent1"/>
                </a:solidFill>
                <a:prstDash val="solid"/>
                <a:round/>
              </a:ln>
            </p:spPr>
            <p:txBody>
              <a:bodyPr rtlCol="0" anchor="ctr"/>
              <a:lstStyle/>
              <a:p>
                <a:endParaRPr lang="en-US" sz="4608"/>
              </a:p>
            </p:txBody>
          </p:sp>
          <p:sp>
            <p:nvSpPr>
              <p:cNvPr id="82" name="Freeform: Shape 81">
                <a:extLst>
                  <a:ext uri="{FF2B5EF4-FFF2-40B4-BE49-F238E27FC236}">
                    <a16:creationId xmlns:a16="http://schemas.microsoft.com/office/drawing/2014/main" id="{BC4D832F-709E-49B8-A2EE-BCDF72EB2D52}"/>
                  </a:ext>
                </a:extLst>
              </p:cNvPr>
              <p:cNvSpPr/>
              <p:nvPr/>
            </p:nvSpPr>
            <p:spPr>
              <a:xfrm>
                <a:off x="1969477" y="3345432"/>
                <a:ext cx="27379" cy="27379"/>
              </a:xfrm>
              <a:custGeom>
                <a:avLst/>
                <a:gdLst>
                  <a:gd name="connsiteX0" fmla="*/ 17207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207"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3" name="Freeform: Shape 82">
                <a:extLst>
                  <a:ext uri="{FF2B5EF4-FFF2-40B4-BE49-F238E27FC236}">
                    <a16:creationId xmlns:a16="http://schemas.microsoft.com/office/drawing/2014/main" id="{31245CAC-4D95-4C71-82FC-FECF7F2BA031}"/>
                  </a:ext>
                </a:extLst>
              </p:cNvPr>
              <p:cNvSpPr/>
              <p:nvPr/>
            </p:nvSpPr>
            <p:spPr>
              <a:xfrm>
                <a:off x="1994508" y="3370856"/>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4" name="Freeform: Shape 83">
                <a:extLst>
                  <a:ext uri="{FF2B5EF4-FFF2-40B4-BE49-F238E27FC236}">
                    <a16:creationId xmlns:a16="http://schemas.microsoft.com/office/drawing/2014/main" id="{19F94484-410C-45FE-B34D-C4406F2402C3}"/>
                  </a:ext>
                </a:extLst>
              </p:cNvPr>
              <p:cNvSpPr/>
              <p:nvPr/>
            </p:nvSpPr>
            <p:spPr>
              <a:xfrm>
                <a:off x="2017194" y="3396672"/>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5" name="Freeform: Shape 84">
                <a:extLst>
                  <a:ext uri="{FF2B5EF4-FFF2-40B4-BE49-F238E27FC236}">
                    <a16:creationId xmlns:a16="http://schemas.microsoft.com/office/drawing/2014/main" id="{2F9D5BE0-E84F-4A3F-9B0F-E670FA1C8DDB}"/>
                  </a:ext>
                </a:extLst>
              </p:cNvPr>
              <p:cNvSpPr/>
              <p:nvPr/>
            </p:nvSpPr>
            <p:spPr>
              <a:xfrm>
                <a:off x="2042619" y="3422096"/>
                <a:ext cx="27379" cy="27379"/>
              </a:xfrm>
              <a:custGeom>
                <a:avLst/>
                <a:gdLst>
                  <a:gd name="connsiteX0" fmla="*/ 17480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480"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6" name="Freeform: Shape 85">
                <a:extLst>
                  <a:ext uri="{FF2B5EF4-FFF2-40B4-BE49-F238E27FC236}">
                    <a16:creationId xmlns:a16="http://schemas.microsoft.com/office/drawing/2014/main" id="{3A92E461-3755-4DB9-B64B-0D642562EAEB}"/>
                  </a:ext>
                </a:extLst>
              </p:cNvPr>
              <p:cNvSpPr/>
              <p:nvPr/>
            </p:nvSpPr>
            <p:spPr>
              <a:xfrm>
                <a:off x="2068043" y="3445173"/>
                <a:ext cx="27379" cy="27379"/>
              </a:xfrm>
              <a:custGeom>
                <a:avLst/>
                <a:gdLst>
                  <a:gd name="connsiteX0" fmla="*/ 17207 w 19118"/>
                  <a:gd name="connsiteY0" fmla="*/ 4097 h 19118"/>
                  <a:gd name="connsiteX1" fmla="*/ 4097 w 19118"/>
                  <a:gd name="connsiteY1" fmla="*/ 16933 h 19118"/>
                </a:gdLst>
                <a:ahLst/>
                <a:cxnLst>
                  <a:cxn ang="0">
                    <a:pos x="connsiteX0" y="connsiteY0"/>
                  </a:cxn>
                  <a:cxn ang="0">
                    <a:pos x="connsiteX1" y="connsiteY1"/>
                  </a:cxn>
                </a:cxnLst>
                <a:rect l="l" t="t" r="r" b="b"/>
                <a:pathLst>
                  <a:path w="19118" h="19118">
                    <a:moveTo>
                      <a:pt x="17207" y="4097"/>
                    </a:moveTo>
                    <a:lnTo>
                      <a:pt x="4097" y="16933"/>
                    </a:lnTo>
                  </a:path>
                </a:pathLst>
              </a:custGeom>
              <a:ln w="15875" cap="flat">
                <a:solidFill>
                  <a:schemeClr val="accent1"/>
                </a:solidFill>
                <a:prstDash val="solid"/>
                <a:round/>
              </a:ln>
            </p:spPr>
            <p:txBody>
              <a:bodyPr rtlCol="0" anchor="ctr"/>
              <a:lstStyle/>
              <a:p>
                <a:endParaRPr lang="en-US" sz="4608"/>
              </a:p>
            </p:txBody>
          </p:sp>
          <p:sp>
            <p:nvSpPr>
              <p:cNvPr id="87" name="Freeform: Shape 86">
                <a:extLst>
                  <a:ext uri="{FF2B5EF4-FFF2-40B4-BE49-F238E27FC236}">
                    <a16:creationId xmlns:a16="http://schemas.microsoft.com/office/drawing/2014/main" id="{0879B749-B4EA-4A81-B532-C2C4E3E5F89B}"/>
                  </a:ext>
                </a:extLst>
              </p:cNvPr>
              <p:cNvSpPr/>
              <p:nvPr/>
            </p:nvSpPr>
            <p:spPr>
              <a:xfrm>
                <a:off x="1573641" y="3191323"/>
                <a:ext cx="254241" cy="11735"/>
              </a:xfrm>
              <a:custGeom>
                <a:avLst/>
                <a:gdLst>
                  <a:gd name="connsiteX0" fmla="*/ 4097 w 177528"/>
                  <a:gd name="connsiteY0" fmla="*/ 4097 h 8193"/>
                  <a:gd name="connsiteX1" fmla="*/ 175616 w 177528"/>
                  <a:gd name="connsiteY1" fmla="*/ 4097 h 8193"/>
                </a:gdLst>
                <a:ahLst/>
                <a:cxnLst>
                  <a:cxn ang="0">
                    <a:pos x="connsiteX0" y="connsiteY0"/>
                  </a:cxn>
                  <a:cxn ang="0">
                    <a:pos x="connsiteX1" y="connsiteY1"/>
                  </a:cxn>
                </a:cxnLst>
                <a:rect l="l" t="t" r="r" b="b"/>
                <a:pathLst>
                  <a:path w="177528" h="8193">
                    <a:moveTo>
                      <a:pt x="4097" y="4097"/>
                    </a:moveTo>
                    <a:lnTo>
                      <a:pt x="175616" y="4097"/>
                    </a:lnTo>
                  </a:path>
                </a:pathLst>
              </a:custGeom>
              <a:ln w="15875" cap="flat">
                <a:solidFill>
                  <a:schemeClr val="tx1"/>
                </a:solidFill>
                <a:prstDash val="solid"/>
                <a:round/>
              </a:ln>
            </p:spPr>
            <p:txBody>
              <a:bodyPr rtlCol="0" anchor="ctr"/>
              <a:lstStyle/>
              <a:p>
                <a:endParaRPr lang="en-US" sz="4608"/>
              </a:p>
            </p:txBody>
          </p:sp>
          <p:sp>
            <p:nvSpPr>
              <p:cNvPr id="88" name="Freeform: Shape 87">
                <a:extLst>
                  <a:ext uri="{FF2B5EF4-FFF2-40B4-BE49-F238E27FC236}">
                    <a16:creationId xmlns:a16="http://schemas.microsoft.com/office/drawing/2014/main" id="{2CA8AA00-3B25-4AF3-9D01-33FF5125486D}"/>
                  </a:ext>
                </a:extLst>
              </p:cNvPr>
              <p:cNvSpPr/>
              <p:nvPr/>
            </p:nvSpPr>
            <p:spPr>
              <a:xfrm>
                <a:off x="1573641" y="3279720"/>
                <a:ext cx="254241" cy="11735"/>
              </a:xfrm>
              <a:custGeom>
                <a:avLst/>
                <a:gdLst>
                  <a:gd name="connsiteX0" fmla="*/ 4097 w 177528"/>
                  <a:gd name="connsiteY0" fmla="*/ 4097 h 8193"/>
                  <a:gd name="connsiteX1" fmla="*/ 175616 w 177528"/>
                  <a:gd name="connsiteY1" fmla="*/ 4097 h 8193"/>
                </a:gdLst>
                <a:ahLst/>
                <a:cxnLst>
                  <a:cxn ang="0">
                    <a:pos x="connsiteX0" y="connsiteY0"/>
                  </a:cxn>
                  <a:cxn ang="0">
                    <a:pos x="connsiteX1" y="connsiteY1"/>
                  </a:cxn>
                </a:cxnLst>
                <a:rect l="l" t="t" r="r" b="b"/>
                <a:pathLst>
                  <a:path w="177528" h="8193">
                    <a:moveTo>
                      <a:pt x="4097" y="4097"/>
                    </a:moveTo>
                    <a:lnTo>
                      <a:pt x="175616" y="4097"/>
                    </a:lnTo>
                  </a:path>
                </a:pathLst>
              </a:custGeom>
              <a:ln w="15875" cap="flat">
                <a:solidFill>
                  <a:schemeClr val="tx1"/>
                </a:solidFill>
                <a:prstDash val="solid"/>
                <a:round/>
              </a:ln>
            </p:spPr>
            <p:txBody>
              <a:bodyPr rtlCol="0" anchor="ctr"/>
              <a:lstStyle/>
              <a:p>
                <a:endParaRPr lang="en-US" sz="4608"/>
              </a:p>
            </p:txBody>
          </p:sp>
          <p:sp>
            <p:nvSpPr>
              <p:cNvPr id="89" name="Freeform: Shape 88">
                <a:extLst>
                  <a:ext uri="{FF2B5EF4-FFF2-40B4-BE49-F238E27FC236}">
                    <a16:creationId xmlns:a16="http://schemas.microsoft.com/office/drawing/2014/main" id="{C02E0A45-9865-427B-91D1-5F4F99779DDB}"/>
                  </a:ext>
                </a:extLst>
              </p:cNvPr>
              <p:cNvSpPr/>
              <p:nvPr/>
            </p:nvSpPr>
            <p:spPr>
              <a:xfrm>
                <a:off x="1630746" y="3129914"/>
                <a:ext cx="11735" cy="226862"/>
              </a:xfrm>
              <a:custGeom>
                <a:avLst/>
                <a:gdLst>
                  <a:gd name="connsiteX0" fmla="*/ 4097 w 8193"/>
                  <a:gd name="connsiteY0" fmla="*/ 154586 h 158409"/>
                  <a:gd name="connsiteX1" fmla="*/ 4097 w 8193"/>
                  <a:gd name="connsiteY1" fmla="*/ 4097 h 158409"/>
                </a:gdLst>
                <a:ahLst/>
                <a:cxnLst>
                  <a:cxn ang="0">
                    <a:pos x="connsiteX0" y="connsiteY0"/>
                  </a:cxn>
                  <a:cxn ang="0">
                    <a:pos x="connsiteX1" y="connsiteY1"/>
                  </a:cxn>
                </a:cxnLst>
                <a:rect l="l" t="t" r="r" b="b"/>
                <a:pathLst>
                  <a:path w="8193" h="158409">
                    <a:moveTo>
                      <a:pt x="4097" y="154586"/>
                    </a:moveTo>
                    <a:lnTo>
                      <a:pt x="4097" y="4097"/>
                    </a:lnTo>
                  </a:path>
                </a:pathLst>
              </a:custGeom>
              <a:ln w="15875" cap="flat">
                <a:solidFill>
                  <a:schemeClr val="tx1"/>
                </a:solidFill>
                <a:prstDash val="solid"/>
                <a:round/>
              </a:ln>
            </p:spPr>
            <p:txBody>
              <a:bodyPr rtlCol="0" anchor="ctr"/>
              <a:lstStyle/>
              <a:p>
                <a:endParaRPr lang="en-US" sz="4608"/>
              </a:p>
            </p:txBody>
          </p:sp>
          <p:sp>
            <p:nvSpPr>
              <p:cNvPr id="90" name="Freeform: Shape 89">
                <a:extLst>
                  <a:ext uri="{FF2B5EF4-FFF2-40B4-BE49-F238E27FC236}">
                    <a16:creationId xmlns:a16="http://schemas.microsoft.com/office/drawing/2014/main" id="{99B63F7E-614D-4A8B-90FE-3EF22289166A}"/>
                  </a:ext>
                </a:extLst>
              </p:cNvPr>
              <p:cNvSpPr/>
              <p:nvPr/>
            </p:nvSpPr>
            <p:spPr>
              <a:xfrm>
                <a:off x="1741440" y="3129914"/>
                <a:ext cx="11735" cy="226862"/>
              </a:xfrm>
              <a:custGeom>
                <a:avLst/>
                <a:gdLst>
                  <a:gd name="connsiteX0" fmla="*/ 4097 w 8193"/>
                  <a:gd name="connsiteY0" fmla="*/ 154586 h 158409"/>
                  <a:gd name="connsiteX1" fmla="*/ 4097 w 8193"/>
                  <a:gd name="connsiteY1" fmla="*/ 4097 h 158409"/>
                </a:gdLst>
                <a:ahLst/>
                <a:cxnLst>
                  <a:cxn ang="0">
                    <a:pos x="connsiteX0" y="connsiteY0"/>
                  </a:cxn>
                  <a:cxn ang="0">
                    <a:pos x="connsiteX1" y="connsiteY1"/>
                  </a:cxn>
                </a:cxnLst>
                <a:rect l="l" t="t" r="r" b="b"/>
                <a:pathLst>
                  <a:path w="8193" h="158409">
                    <a:moveTo>
                      <a:pt x="4097" y="154586"/>
                    </a:moveTo>
                    <a:lnTo>
                      <a:pt x="4097" y="4097"/>
                    </a:lnTo>
                  </a:path>
                </a:pathLst>
              </a:custGeom>
              <a:ln w="15875" cap="flat">
                <a:solidFill>
                  <a:schemeClr val="tx1"/>
                </a:solidFill>
                <a:prstDash val="solid"/>
                <a:round/>
              </a:ln>
            </p:spPr>
            <p:txBody>
              <a:bodyPr rtlCol="0" anchor="ctr"/>
              <a:lstStyle/>
              <a:p>
                <a:endParaRPr lang="en-US" sz="4608"/>
              </a:p>
            </p:txBody>
          </p:sp>
          <p:sp>
            <p:nvSpPr>
              <p:cNvPr id="91" name="Freeform: Shape 90">
                <a:extLst>
                  <a:ext uri="{FF2B5EF4-FFF2-40B4-BE49-F238E27FC236}">
                    <a16:creationId xmlns:a16="http://schemas.microsoft.com/office/drawing/2014/main" id="{5C97E8E2-6835-43B6-8A54-C8B939D7F9A0}"/>
                  </a:ext>
                </a:extLst>
              </p:cNvPr>
              <p:cNvSpPr/>
              <p:nvPr/>
            </p:nvSpPr>
            <p:spPr>
              <a:xfrm>
                <a:off x="1852133" y="3129914"/>
                <a:ext cx="11735" cy="46936"/>
              </a:xfrm>
              <a:custGeom>
                <a:avLst/>
                <a:gdLst>
                  <a:gd name="connsiteX0" fmla="*/ 4097 w 8193"/>
                  <a:gd name="connsiteY0" fmla="*/ 31136 h 32774"/>
                  <a:gd name="connsiteX1" fmla="*/ 4097 w 8193"/>
                  <a:gd name="connsiteY1" fmla="*/ 4097 h 32774"/>
                </a:gdLst>
                <a:ahLst/>
                <a:cxnLst>
                  <a:cxn ang="0">
                    <a:pos x="connsiteX0" y="connsiteY0"/>
                  </a:cxn>
                  <a:cxn ang="0">
                    <a:pos x="connsiteX1" y="connsiteY1"/>
                  </a:cxn>
                </a:cxnLst>
                <a:rect l="l" t="t" r="r" b="b"/>
                <a:pathLst>
                  <a:path w="8193" h="32774">
                    <a:moveTo>
                      <a:pt x="4097" y="31136"/>
                    </a:moveTo>
                    <a:lnTo>
                      <a:pt x="4097" y="4097"/>
                    </a:lnTo>
                  </a:path>
                </a:pathLst>
              </a:custGeom>
              <a:ln w="15875" cap="flat">
                <a:solidFill>
                  <a:schemeClr val="tx1"/>
                </a:solidFill>
                <a:prstDash val="solid"/>
                <a:round/>
              </a:ln>
            </p:spPr>
            <p:txBody>
              <a:bodyPr rtlCol="0" anchor="ctr"/>
              <a:lstStyle/>
              <a:p>
                <a:endParaRPr lang="en-US" sz="4608"/>
              </a:p>
            </p:txBody>
          </p:sp>
          <p:sp>
            <p:nvSpPr>
              <p:cNvPr id="92" name="Freeform: Shape 91">
                <a:extLst>
                  <a:ext uri="{FF2B5EF4-FFF2-40B4-BE49-F238E27FC236}">
                    <a16:creationId xmlns:a16="http://schemas.microsoft.com/office/drawing/2014/main" id="{3AD52DF2-17C0-41E9-872D-716F5C9E2CCB}"/>
                  </a:ext>
                </a:extLst>
              </p:cNvPr>
              <p:cNvSpPr/>
              <p:nvPr/>
            </p:nvSpPr>
            <p:spPr>
              <a:xfrm>
                <a:off x="1577161" y="3129914"/>
                <a:ext cx="336383" cy="82139"/>
              </a:xfrm>
              <a:custGeom>
                <a:avLst/>
                <a:gdLst>
                  <a:gd name="connsiteX0" fmla="*/ 4097 w 234883"/>
                  <a:gd name="connsiteY0" fmla="*/ 4097 h 57355"/>
                  <a:gd name="connsiteX1" fmla="*/ 230787 w 234883"/>
                  <a:gd name="connsiteY1" fmla="*/ 4097 h 57355"/>
                  <a:gd name="connsiteX2" fmla="*/ 230787 w 234883"/>
                  <a:gd name="connsiteY2" fmla="*/ 55717 h 57355"/>
                </a:gdLst>
                <a:ahLst/>
                <a:cxnLst>
                  <a:cxn ang="0">
                    <a:pos x="connsiteX0" y="connsiteY0"/>
                  </a:cxn>
                  <a:cxn ang="0">
                    <a:pos x="connsiteX1" y="connsiteY1"/>
                  </a:cxn>
                  <a:cxn ang="0">
                    <a:pos x="connsiteX2" y="connsiteY2"/>
                  </a:cxn>
                </a:cxnLst>
                <a:rect l="l" t="t" r="r" b="b"/>
                <a:pathLst>
                  <a:path w="234883" h="57355">
                    <a:moveTo>
                      <a:pt x="4097" y="4097"/>
                    </a:moveTo>
                    <a:lnTo>
                      <a:pt x="230787" y="4097"/>
                    </a:lnTo>
                    <a:lnTo>
                      <a:pt x="230787" y="55717"/>
                    </a:lnTo>
                  </a:path>
                </a:pathLst>
              </a:custGeom>
              <a:noFill/>
              <a:ln w="15875" cap="flat">
                <a:solidFill>
                  <a:schemeClr val="tx1"/>
                </a:solidFill>
                <a:prstDash val="solid"/>
                <a:round/>
              </a:ln>
            </p:spPr>
            <p:txBody>
              <a:bodyPr rtlCol="0" anchor="ctr"/>
              <a:lstStyle/>
              <a:p>
                <a:endParaRPr lang="en-US" sz="4608"/>
              </a:p>
            </p:txBody>
          </p:sp>
          <p:sp>
            <p:nvSpPr>
              <p:cNvPr id="93" name="Freeform: Shape 92">
                <a:extLst>
                  <a:ext uri="{FF2B5EF4-FFF2-40B4-BE49-F238E27FC236}">
                    <a16:creationId xmlns:a16="http://schemas.microsoft.com/office/drawing/2014/main" id="{C7CA91AD-3E56-4AF3-8FC2-BBB8760B412D}"/>
                  </a:ext>
                </a:extLst>
              </p:cNvPr>
              <p:cNvSpPr/>
              <p:nvPr/>
            </p:nvSpPr>
            <p:spPr>
              <a:xfrm>
                <a:off x="1573641" y="3345432"/>
                <a:ext cx="254241" cy="11735"/>
              </a:xfrm>
              <a:custGeom>
                <a:avLst/>
                <a:gdLst>
                  <a:gd name="connsiteX0" fmla="*/ 175890 w 177528"/>
                  <a:gd name="connsiteY0" fmla="*/ 4097 h 8193"/>
                  <a:gd name="connsiteX1" fmla="*/ 4097 w 177528"/>
                  <a:gd name="connsiteY1" fmla="*/ 4097 h 8193"/>
                </a:gdLst>
                <a:ahLst/>
                <a:cxnLst>
                  <a:cxn ang="0">
                    <a:pos x="connsiteX0" y="connsiteY0"/>
                  </a:cxn>
                  <a:cxn ang="0">
                    <a:pos x="connsiteX1" y="connsiteY1"/>
                  </a:cxn>
                </a:cxnLst>
                <a:rect l="l" t="t" r="r" b="b"/>
                <a:pathLst>
                  <a:path w="177528" h="8193">
                    <a:moveTo>
                      <a:pt x="175890" y="4097"/>
                    </a:moveTo>
                    <a:lnTo>
                      <a:pt x="4097" y="4097"/>
                    </a:lnTo>
                  </a:path>
                </a:pathLst>
              </a:custGeom>
              <a:ln w="15875" cap="flat">
                <a:solidFill>
                  <a:schemeClr val="tx1"/>
                </a:solidFill>
                <a:prstDash val="solid"/>
                <a:round/>
              </a:ln>
            </p:spPr>
            <p:txBody>
              <a:bodyPr rtlCol="0" anchor="ctr"/>
              <a:lstStyle/>
              <a:p>
                <a:endParaRPr lang="en-US" sz="4608"/>
              </a:p>
            </p:txBody>
          </p:sp>
        </p:grpSp>
        <p:grpSp>
          <p:nvGrpSpPr>
            <p:cNvPr id="4" name="Group 3">
              <a:extLst>
                <a:ext uri="{FF2B5EF4-FFF2-40B4-BE49-F238E27FC236}">
                  <a16:creationId xmlns:a16="http://schemas.microsoft.com/office/drawing/2014/main" id="{B92351AB-E13B-4BFC-885A-D6E5FB2240E2}"/>
                </a:ext>
              </a:extLst>
            </p:cNvPr>
            <p:cNvGrpSpPr/>
            <p:nvPr/>
          </p:nvGrpSpPr>
          <p:grpSpPr>
            <a:xfrm>
              <a:off x="4014827" y="2402993"/>
              <a:ext cx="625855" cy="433367"/>
              <a:chOff x="4087071" y="2685599"/>
              <a:chExt cx="557756" cy="386213"/>
            </a:xfrm>
          </p:grpSpPr>
          <p:sp>
            <p:nvSpPr>
              <p:cNvPr id="95" name="Freeform: Shape 94">
                <a:extLst>
                  <a:ext uri="{FF2B5EF4-FFF2-40B4-BE49-F238E27FC236}">
                    <a16:creationId xmlns:a16="http://schemas.microsoft.com/office/drawing/2014/main" id="{D84C9C7D-882A-4E41-844A-72EB88FE8D4A}"/>
                  </a:ext>
                </a:extLst>
              </p:cNvPr>
              <p:cNvSpPr/>
              <p:nvPr/>
            </p:nvSpPr>
            <p:spPr>
              <a:xfrm>
                <a:off x="4496779" y="2853924"/>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chemeClr val="accent1"/>
                </a:solidFill>
                <a:custDash>
                  <a:ds d="300000" sp="450000"/>
                </a:custDash>
                <a:round/>
              </a:ln>
            </p:spPr>
            <p:txBody>
              <a:bodyPr rtlCol="0" anchor="ctr"/>
              <a:lstStyle/>
              <a:p>
                <a:endParaRPr lang="en-US" sz="4608"/>
              </a:p>
            </p:txBody>
          </p:sp>
          <p:sp>
            <p:nvSpPr>
              <p:cNvPr id="96" name="Freeform: Shape 95">
                <a:extLst>
                  <a:ext uri="{FF2B5EF4-FFF2-40B4-BE49-F238E27FC236}">
                    <a16:creationId xmlns:a16="http://schemas.microsoft.com/office/drawing/2014/main" id="{41C59F5C-5725-44D1-8017-5059973D936D}"/>
                  </a:ext>
                </a:extLst>
              </p:cNvPr>
              <p:cNvSpPr/>
              <p:nvPr/>
            </p:nvSpPr>
            <p:spPr>
              <a:xfrm>
                <a:off x="4142750" y="2707806"/>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chemeClr val="accent1"/>
                </a:solidFill>
                <a:custDash>
                  <a:ds d="300000" sp="450000"/>
                </a:custDash>
                <a:round/>
              </a:ln>
            </p:spPr>
            <p:txBody>
              <a:bodyPr rtlCol="0" anchor="ctr"/>
              <a:lstStyle/>
              <a:p>
                <a:endParaRPr lang="en-US" sz="4608"/>
              </a:p>
            </p:txBody>
          </p:sp>
          <p:sp>
            <p:nvSpPr>
              <p:cNvPr id="97" name="Freeform: Shape 96">
                <a:extLst>
                  <a:ext uri="{FF2B5EF4-FFF2-40B4-BE49-F238E27FC236}">
                    <a16:creationId xmlns:a16="http://schemas.microsoft.com/office/drawing/2014/main" id="{C54B8220-8A6D-40A5-A5A8-665376D81267}"/>
                  </a:ext>
                </a:extLst>
              </p:cNvPr>
              <p:cNvSpPr/>
              <p:nvPr/>
            </p:nvSpPr>
            <p:spPr>
              <a:xfrm>
                <a:off x="4513515" y="2953052"/>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chemeClr val="accent1"/>
                </a:solidFill>
                <a:prstDash val="solid"/>
                <a:round/>
              </a:ln>
            </p:spPr>
            <p:txBody>
              <a:bodyPr rtlCol="0" anchor="ctr"/>
              <a:lstStyle/>
              <a:p>
                <a:endParaRPr lang="en-US" sz="4608"/>
              </a:p>
            </p:txBody>
          </p:sp>
          <p:sp>
            <p:nvSpPr>
              <p:cNvPr id="98" name="Freeform: Shape 97">
                <a:extLst>
                  <a:ext uri="{FF2B5EF4-FFF2-40B4-BE49-F238E27FC236}">
                    <a16:creationId xmlns:a16="http://schemas.microsoft.com/office/drawing/2014/main" id="{A30EB8C3-C67D-4FE8-B74E-5B81F2ACF82D}"/>
                  </a:ext>
                </a:extLst>
              </p:cNvPr>
              <p:cNvSpPr/>
              <p:nvPr/>
            </p:nvSpPr>
            <p:spPr>
              <a:xfrm>
                <a:off x="4255074" y="2685599"/>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chemeClr val="accent1"/>
                </a:solidFill>
                <a:prstDash val="solid"/>
                <a:round/>
              </a:ln>
            </p:spPr>
            <p:txBody>
              <a:bodyPr rtlCol="0" anchor="ctr"/>
              <a:lstStyle/>
              <a:p>
                <a:endParaRPr lang="en-US" sz="4608"/>
              </a:p>
            </p:txBody>
          </p:sp>
          <p:sp>
            <p:nvSpPr>
              <p:cNvPr id="99" name="Freeform: Shape 98">
                <a:extLst>
                  <a:ext uri="{FF2B5EF4-FFF2-40B4-BE49-F238E27FC236}">
                    <a16:creationId xmlns:a16="http://schemas.microsoft.com/office/drawing/2014/main" id="{1A3CD8BE-1344-42A8-9AFF-D8A57A3F46C2}"/>
                  </a:ext>
                </a:extLst>
              </p:cNvPr>
              <p:cNvSpPr/>
              <p:nvPr/>
            </p:nvSpPr>
            <p:spPr>
              <a:xfrm>
                <a:off x="4145646" y="2891579"/>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2"/>
                </a:solidFill>
                <a:prstDash val="solid"/>
                <a:round/>
              </a:ln>
            </p:spPr>
            <p:txBody>
              <a:bodyPr rtlCol="0" anchor="ctr"/>
              <a:lstStyle/>
              <a:p>
                <a:endParaRPr lang="en-US" sz="4608"/>
              </a:p>
            </p:txBody>
          </p:sp>
          <p:sp>
            <p:nvSpPr>
              <p:cNvPr id="100" name="Freeform: Shape 99">
                <a:extLst>
                  <a:ext uri="{FF2B5EF4-FFF2-40B4-BE49-F238E27FC236}">
                    <a16:creationId xmlns:a16="http://schemas.microsoft.com/office/drawing/2014/main" id="{A08EE199-93D3-4B41-853E-04A0C65F4243}"/>
                  </a:ext>
                </a:extLst>
              </p:cNvPr>
              <p:cNvSpPr/>
              <p:nvPr/>
            </p:nvSpPr>
            <p:spPr>
              <a:xfrm>
                <a:off x="4087071" y="2891579"/>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2"/>
                </a:solidFill>
                <a:prstDash val="solid"/>
                <a:round/>
              </a:ln>
            </p:spPr>
            <p:txBody>
              <a:bodyPr rtlCol="0" anchor="ctr"/>
              <a:lstStyle/>
              <a:p>
                <a:endParaRPr lang="en-US" sz="4608"/>
              </a:p>
            </p:txBody>
          </p:sp>
          <p:sp>
            <p:nvSpPr>
              <p:cNvPr id="101" name="Freeform: Shape 100">
                <a:extLst>
                  <a:ext uri="{FF2B5EF4-FFF2-40B4-BE49-F238E27FC236}">
                    <a16:creationId xmlns:a16="http://schemas.microsoft.com/office/drawing/2014/main" id="{505CA574-8DF7-436A-9EB2-7C6D9AB5A88E}"/>
                  </a:ext>
                </a:extLst>
              </p:cNvPr>
              <p:cNvSpPr/>
              <p:nvPr/>
            </p:nvSpPr>
            <p:spPr>
              <a:xfrm>
                <a:off x="4252177" y="2725830"/>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2"/>
                </a:solidFill>
                <a:prstDash val="solid"/>
                <a:round/>
              </a:ln>
            </p:spPr>
            <p:txBody>
              <a:bodyPr rtlCol="0" anchor="ctr"/>
              <a:lstStyle/>
              <a:p>
                <a:endParaRPr lang="en-US" sz="4608"/>
              </a:p>
            </p:txBody>
          </p:sp>
        </p:grpSp>
        <p:grpSp>
          <p:nvGrpSpPr>
            <p:cNvPr id="301" name="Group 300">
              <a:extLst>
                <a:ext uri="{FF2B5EF4-FFF2-40B4-BE49-F238E27FC236}">
                  <a16:creationId xmlns:a16="http://schemas.microsoft.com/office/drawing/2014/main" id="{202FD662-65D1-4F1B-BD7C-0D8EB972E3CD}"/>
                </a:ext>
              </a:extLst>
            </p:cNvPr>
            <p:cNvGrpSpPr/>
            <p:nvPr/>
          </p:nvGrpSpPr>
          <p:grpSpPr>
            <a:xfrm>
              <a:off x="621299" y="2360211"/>
              <a:ext cx="1040132" cy="524849"/>
              <a:chOff x="372803" y="2394937"/>
              <a:chExt cx="1109492" cy="559848"/>
            </a:xfrm>
          </p:grpSpPr>
          <p:sp>
            <p:nvSpPr>
              <p:cNvPr id="59" name="Freeform: Shape 58">
                <a:extLst>
                  <a:ext uri="{FF2B5EF4-FFF2-40B4-BE49-F238E27FC236}">
                    <a16:creationId xmlns:a16="http://schemas.microsoft.com/office/drawing/2014/main" id="{45D3AAB1-5409-4084-9E1E-D7DFFB1699B2}"/>
                  </a:ext>
                </a:extLst>
              </p:cNvPr>
              <p:cNvSpPr/>
              <p:nvPr/>
            </p:nvSpPr>
            <p:spPr>
              <a:xfrm>
                <a:off x="1427947" y="2394937"/>
                <a:ext cx="54348" cy="54348"/>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5875" cap="flat">
                <a:solidFill>
                  <a:schemeClr val="accent1"/>
                </a:solidFill>
                <a:prstDash val="solid"/>
                <a:round/>
              </a:ln>
            </p:spPr>
            <p:txBody>
              <a:bodyPr rtlCol="0" anchor="ctr"/>
              <a:lstStyle/>
              <a:p>
                <a:endParaRPr lang="en-US" sz="4608"/>
              </a:p>
            </p:txBody>
          </p:sp>
          <p:sp>
            <p:nvSpPr>
              <p:cNvPr id="103" name="Freeform: Shape 102">
                <a:extLst>
                  <a:ext uri="{FF2B5EF4-FFF2-40B4-BE49-F238E27FC236}">
                    <a16:creationId xmlns:a16="http://schemas.microsoft.com/office/drawing/2014/main" id="{80A1B309-5334-4E4C-A545-8914E63286F2}"/>
                  </a:ext>
                </a:extLst>
              </p:cNvPr>
              <p:cNvSpPr/>
              <p:nvPr/>
            </p:nvSpPr>
            <p:spPr>
              <a:xfrm>
                <a:off x="640074" y="260339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4" name="Freeform: Shape 103">
                <a:extLst>
                  <a:ext uri="{FF2B5EF4-FFF2-40B4-BE49-F238E27FC236}">
                    <a16:creationId xmlns:a16="http://schemas.microsoft.com/office/drawing/2014/main" id="{020BD67A-AF62-47D8-B159-AB775A0E8902}"/>
                  </a:ext>
                </a:extLst>
              </p:cNvPr>
              <p:cNvSpPr/>
              <p:nvPr/>
            </p:nvSpPr>
            <p:spPr>
              <a:xfrm>
                <a:off x="711369" y="264435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5" name="Freeform: Shape 104">
                <a:extLst>
                  <a:ext uri="{FF2B5EF4-FFF2-40B4-BE49-F238E27FC236}">
                    <a16:creationId xmlns:a16="http://schemas.microsoft.com/office/drawing/2014/main" id="{1BD7C216-9AB2-4B40-B664-114147B776A1}"/>
                  </a:ext>
                </a:extLst>
              </p:cNvPr>
              <p:cNvSpPr/>
              <p:nvPr/>
            </p:nvSpPr>
            <p:spPr>
              <a:xfrm>
                <a:off x="556155" y="2665164"/>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6" name="Freeform: Shape 105">
                <a:extLst>
                  <a:ext uri="{FF2B5EF4-FFF2-40B4-BE49-F238E27FC236}">
                    <a16:creationId xmlns:a16="http://schemas.microsoft.com/office/drawing/2014/main" id="{73ADEE3E-F7E5-4804-A5AA-7C3CD67EF3BA}"/>
                  </a:ext>
                </a:extLst>
              </p:cNvPr>
              <p:cNvSpPr/>
              <p:nvPr/>
            </p:nvSpPr>
            <p:spPr>
              <a:xfrm>
                <a:off x="649317" y="2684420"/>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7" name="Freeform: Shape 106">
                <a:extLst>
                  <a:ext uri="{FF2B5EF4-FFF2-40B4-BE49-F238E27FC236}">
                    <a16:creationId xmlns:a16="http://schemas.microsoft.com/office/drawing/2014/main" id="{2A3BD1FF-0525-4FE1-8D7F-16ECA542847B}"/>
                  </a:ext>
                </a:extLst>
              </p:cNvPr>
              <p:cNvSpPr/>
              <p:nvPr/>
            </p:nvSpPr>
            <p:spPr>
              <a:xfrm>
                <a:off x="524282" y="278303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08" name="Freeform: Shape 107">
                <a:extLst>
                  <a:ext uri="{FF2B5EF4-FFF2-40B4-BE49-F238E27FC236}">
                    <a16:creationId xmlns:a16="http://schemas.microsoft.com/office/drawing/2014/main" id="{EE80EEC6-1479-4DA3-826B-D68657A6C229}"/>
                  </a:ext>
                </a:extLst>
              </p:cNvPr>
              <p:cNvSpPr/>
              <p:nvPr/>
            </p:nvSpPr>
            <p:spPr>
              <a:xfrm>
                <a:off x="493770" y="264435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26" name="Freeform: Shape 125">
                <a:extLst>
                  <a:ext uri="{FF2B5EF4-FFF2-40B4-BE49-F238E27FC236}">
                    <a16:creationId xmlns:a16="http://schemas.microsoft.com/office/drawing/2014/main" id="{A5A0FA92-1448-4B0B-95F7-203EFE067271}"/>
                  </a:ext>
                </a:extLst>
              </p:cNvPr>
              <p:cNvSpPr/>
              <p:nvPr/>
            </p:nvSpPr>
            <p:spPr>
              <a:xfrm>
                <a:off x="681083" y="2529107"/>
                <a:ext cx="94595" cy="425678"/>
              </a:xfrm>
              <a:custGeom>
                <a:avLst/>
                <a:gdLst>
                  <a:gd name="connsiteX0" fmla="*/ 5471 w 51495"/>
                  <a:gd name="connsiteY0" fmla="*/ 209199 h 231728"/>
                  <a:gd name="connsiteX1" fmla="*/ 21885 w 51495"/>
                  <a:gd name="connsiteY1" fmla="*/ 228831 h 231728"/>
                  <a:gd name="connsiteX2" fmla="*/ 47955 w 51495"/>
                  <a:gd name="connsiteY2" fmla="*/ 121979 h 231728"/>
                  <a:gd name="connsiteX3" fmla="*/ 21885 w 51495"/>
                  <a:gd name="connsiteY3" fmla="*/ 4828 h 231728"/>
                  <a:gd name="connsiteX4" fmla="*/ 4828 w 51495"/>
                  <a:gd name="connsiteY4" fmla="*/ 31541 h 23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31728">
                    <a:moveTo>
                      <a:pt x="5471" y="209199"/>
                    </a:moveTo>
                    <a:cubicBezTo>
                      <a:pt x="10943" y="223360"/>
                      <a:pt x="16414" y="228831"/>
                      <a:pt x="21885" y="228831"/>
                    </a:cubicBezTo>
                    <a:cubicBezTo>
                      <a:pt x="41518" y="228831"/>
                      <a:pt x="48920" y="149336"/>
                      <a:pt x="47955" y="121979"/>
                    </a:cubicBezTo>
                    <a:cubicBezTo>
                      <a:pt x="44415" y="23495"/>
                      <a:pt x="26713" y="4828"/>
                      <a:pt x="21885" y="4828"/>
                    </a:cubicBezTo>
                    <a:cubicBezTo>
                      <a:pt x="14805" y="4828"/>
                      <a:pt x="9977" y="11586"/>
                      <a:pt x="4828" y="31541"/>
                    </a:cubicBez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7" name="Freeform: Shape 126">
                <a:extLst>
                  <a:ext uri="{FF2B5EF4-FFF2-40B4-BE49-F238E27FC236}">
                    <a16:creationId xmlns:a16="http://schemas.microsoft.com/office/drawing/2014/main" id="{6D74437F-7394-4C06-8CB7-68ABDC5DD923}"/>
                  </a:ext>
                </a:extLst>
              </p:cNvPr>
              <p:cNvSpPr/>
              <p:nvPr/>
            </p:nvSpPr>
            <p:spPr>
              <a:xfrm>
                <a:off x="726609" y="2540340"/>
                <a:ext cx="384267" cy="143667"/>
              </a:xfrm>
              <a:custGeom>
                <a:avLst/>
                <a:gdLst>
                  <a:gd name="connsiteX0" fmla="*/ 4828 w 167359"/>
                  <a:gd name="connsiteY0" fmla="*/ 4828 h 86898"/>
                  <a:gd name="connsiteX1" fmla="*/ 137428 w 167359"/>
                  <a:gd name="connsiteY1" fmla="*/ 82070 h 86898"/>
                  <a:gd name="connsiteX2" fmla="*/ 140646 w 167359"/>
                  <a:gd name="connsiteY2" fmla="*/ 83036 h 86898"/>
                  <a:gd name="connsiteX3" fmla="*/ 162853 w 167359"/>
                  <a:gd name="connsiteY3" fmla="*/ 83036 h 86898"/>
                  <a:gd name="connsiteX0" fmla="*/ 0 w 209184"/>
                  <a:gd name="connsiteY0" fmla="*/ 0 h 78208"/>
                  <a:gd name="connsiteX1" fmla="*/ 132600 w 209184"/>
                  <a:gd name="connsiteY1" fmla="*/ 77242 h 78208"/>
                  <a:gd name="connsiteX2" fmla="*/ 135818 w 209184"/>
                  <a:gd name="connsiteY2" fmla="*/ 78208 h 78208"/>
                  <a:gd name="connsiteX3" fmla="*/ 209184 w 209184"/>
                  <a:gd name="connsiteY3" fmla="*/ 78208 h 78208"/>
                </a:gdLst>
                <a:ahLst/>
                <a:cxnLst>
                  <a:cxn ang="0">
                    <a:pos x="connsiteX0" y="connsiteY0"/>
                  </a:cxn>
                  <a:cxn ang="0">
                    <a:pos x="connsiteX1" y="connsiteY1"/>
                  </a:cxn>
                  <a:cxn ang="0">
                    <a:pos x="connsiteX2" y="connsiteY2"/>
                  </a:cxn>
                  <a:cxn ang="0">
                    <a:pos x="connsiteX3" y="connsiteY3"/>
                  </a:cxn>
                </a:cxnLst>
                <a:rect l="l" t="t" r="r" b="b"/>
                <a:pathLst>
                  <a:path w="209184" h="78208">
                    <a:moveTo>
                      <a:pt x="0" y="0"/>
                    </a:moveTo>
                    <a:lnTo>
                      <a:pt x="132600" y="77242"/>
                    </a:lnTo>
                    <a:cubicBezTo>
                      <a:pt x="133565" y="77886"/>
                      <a:pt x="134531" y="78208"/>
                      <a:pt x="135818" y="78208"/>
                    </a:cubicBezTo>
                    <a:lnTo>
                      <a:pt x="209184" y="78208"/>
                    </a:ln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8" name="Freeform: Shape 127">
                <a:extLst>
                  <a:ext uri="{FF2B5EF4-FFF2-40B4-BE49-F238E27FC236}">
                    <a16:creationId xmlns:a16="http://schemas.microsoft.com/office/drawing/2014/main" id="{B249654B-DA9B-4C6A-A597-FE46A183AD31}"/>
                  </a:ext>
                </a:extLst>
              </p:cNvPr>
              <p:cNvSpPr/>
              <p:nvPr/>
            </p:nvSpPr>
            <p:spPr>
              <a:xfrm>
                <a:off x="731338" y="2800477"/>
                <a:ext cx="370066" cy="144259"/>
              </a:xfrm>
              <a:custGeom>
                <a:avLst/>
                <a:gdLst>
                  <a:gd name="connsiteX0" fmla="*/ 4828 w 157703"/>
                  <a:gd name="connsiteY0" fmla="*/ 83358 h 86898"/>
                  <a:gd name="connsiteX1" fmla="*/ 135497 w 157703"/>
                  <a:gd name="connsiteY1" fmla="*/ 5793 h 86898"/>
                  <a:gd name="connsiteX2" fmla="*/ 138715 w 157703"/>
                  <a:gd name="connsiteY2" fmla="*/ 4828 h 86898"/>
                  <a:gd name="connsiteX3" fmla="*/ 153842 w 157703"/>
                  <a:gd name="connsiteY3" fmla="*/ 4828 h 86898"/>
                  <a:gd name="connsiteX0" fmla="*/ 0 w 201452"/>
                  <a:gd name="connsiteY0" fmla="*/ 78530 h 78530"/>
                  <a:gd name="connsiteX1" fmla="*/ 130669 w 201452"/>
                  <a:gd name="connsiteY1" fmla="*/ 965 h 78530"/>
                  <a:gd name="connsiteX2" fmla="*/ 133887 w 201452"/>
                  <a:gd name="connsiteY2" fmla="*/ 0 h 78530"/>
                  <a:gd name="connsiteX3" fmla="*/ 201452 w 201452"/>
                  <a:gd name="connsiteY3" fmla="*/ 0 h 78530"/>
                </a:gdLst>
                <a:ahLst/>
                <a:cxnLst>
                  <a:cxn ang="0">
                    <a:pos x="connsiteX0" y="connsiteY0"/>
                  </a:cxn>
                  <a:cxn ang="0">
                    <a:pos x="connsiteX1" y="connsiteY1"/>
                  </a:cxn>
                  <a:cxn ang="0">
                    <a:pos x="connsiteX2" y="connsiteY2"/>
                  </a:cxn>
                  <a:cxn ang="0">
                    <a:pos x="connsiteX3" y="connsiteY3"/>
                  </a:cxn>
                </a:cxnLst>
                <a:rect l="l" t="t" r="r" b="b"/>
                <a:pathLst>
                  <a:path w="201452" h="78530">
                    <a:moveTo>
                      <a:pt x="0" y="78530"/>
                    </a:moveTo>
                    <a:lnTo>
                      <a:pt x="130669" y="965"/>
                    </a:lnTo>
                    <a:cubicBezTo>
                      <a:pt x="131634" y="322"/>
                      <a:pt x="132600" y="0"/>
                      <a:pt x="133887" y="0"/>
                    </a:cubicBezTo>
                    <a:lnTo>
                      <a:pt x="201452" y="0"/>
                    </a:lnTo>
                  </a:path>
                </a:pathLst>
              </a:custGeom>
              <a:solidFill>
                <a:schemeClr val="bg1">
                  <a:lumMod val="95000"/>
                </a:schemeClr>
              </a:solidFill>
              <a:ln w="15875" cap="flat">
                <a:solidFill>
                  <a:schemeClr val="tx2"/>
                </a:solidFill>
                <a:prstDash val="solid"/>
                <a:round/>
              </a:ln>
            </p:spPr>
            <p:txBody>
              <a:bodyPr rtlCol="0" anchor="ctr"/>
              <a:lstStyle/>
              <a:p>
                <a:endParaRPr lang="en-US" sz="4608"/>
              </a:p>
            </p:txBody>
          </p:sp>
          <p:sp>
            <p:nvSpPr>
              <p:cNvPr id="129" name="Freeform: Shape 128">
                <a:extLst>
                  <a:ext uri="{FF2B5EF4-FFF2-40B4-BE49-F238E27FC236}">
                    <a16:creationId xmlns:a16="http://schemas.microsoft.com/office/drawing/2014/main" id="{8484F8B5-21C4-4A94-9CA3-848058ABED04}"/>
                  </a:ext>
                </a:extLst>
              </p:cNvPr>
              <p:cNvSpPr/>
              <p:nvPr/>
            </p:nvSpPr>
            <p:spPr>
              <a:xfrm>
                <a:off x="630563" y="284289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0" name="Freeform: Shape 129">
                <a:extLst>
                  <a:ext uri="{FF2B5EF4-FFF2-40B4-BE49-F238E27FC236}">
                    <a16:creationId xmlns:a16="http://schemas.microsoft.com/office/drawing/2014/main" id="{F33E69A7-1072-43C9-A7C7-FDB3F18B3D4A}"/>
                  </a:ext>
                </a:extLst>
              </p:cNvPr>
              <p:cNvSpPr/>
              <p:nvPr/>
            </p:nvSpPr>
            <p:spPr>
              <a:xfrm>
                <a:off x="620727" y="275377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1" name="Freeform: Shape 130">
                <a:extLst>
                  <a:ext uri="{FF2B5EF4-FFF2-40B4-BE49-F238E27FC236}">
                    <a16:creationId xmlns:a16="http://schemas.microsoft.com/office/drawing/2014/main" id="{A3D8888F-37C1-49CE-8619-886DB5830915}"/>
                  </a:ext>
                </a:extLst>
              </p:cNvPr>
              <p:cNvSpPr/>
              <p:nvPr/>
            </p:nvSpPr>
            <p:spPr>
              <a:xfrm>
                <a:off x="692614" y="2783039"/>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2" name="Freeform: Shape 131">
                <a:extLst>
                  <a:ext uri="{FF2B5EF4-FFF2-40B4-BE49-F238E27FC236}">
                    <a16:creationId xmlns:a16="http://schemas.microsoft.com/office/drawing/2014/main" id="{064C5808-76C8-4C88-A3C3-63C29EC4E07B}"/>
                  </a:ext>
                </a:extLst>
              </p:cNvPr>
              <p:cNvSpPr/>
              <p:nvPr/>
            </p:nvSpPr>
            <p:spPr>
              <a:xfrm>
                <a:off x="556155" y="2865610"/>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3" name="Freeform: Shape 132">
                <a:extLst>
                  <a:ext uri="{FF2B5EF4-FFF2-40B4-BE49-F238E27FC236}">
                    <a16:creationId xmlns:a16="http://schemas.microsoft.com/office/drawing/2014/main" id="{28508CFA-8F56-4C55-A862-B2C78739C0BE}"/>
                  </a:ext>
                </a:extLst>
              </p:cNvPr>
              <p:cNvSpPr/>
              <p:nvPr/>
            </p:nvSpPr>
            <p:spPr>
              <a:xfrm>
                <a:off x="455667" y="2715528"/>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4" name="Freeform: Shape 133">
                <a:extLst>
                  <a:ext uri="{FF2B5EF4-FFF2-40B4-BE49-F238E27FC236}">
                    <a16:creationId xmlns:a16="http://schemas.microsoft.com/office/drawing/2014/main" id="{C603AE7F-72B0-43B5-ADA5-356E076B7636}"/>
                  </a:ext>
                </a:extLst>
              </p:cNvPr>
              <p:cNvSpPr/>
              <p:nvPr/>
            </p:nvSpPr>
            <p:spPr>
              <a:xfrm>
                <a:off x="372803" y="2823546"/>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5" name="Freeform: Shape 134">
                <a:extLst>
                  <a:ext uri="{FF2B5EF4-FFF2-40B4-BE49-F238E27FC236}">
                    <a16:creationId xmlns:a16="http://schemas.microsoft.com/office/drawing/2014/main" id="{865CB068-0C16-406D-B6A9-EB72DC2592C1}"/>
                  </a:ext>
                </a:extLst>
              </p:cNvPr>
              <p:cNvSpPr/>
              <p:nvPr/>
            </p:nvSpPr>
            <p:spPr>
              <a:xfrm>
                <a:off x="418372" y="2494815"/>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6" name="Freeform: Shape 135">
                <a:extLst>
                  <a:ext uri="{FF2B5EF4-FFF2-40B4-BE49-F238E27FC236}">
                    <a16:creationId xmlns:a16="http://schemas.microsoft.com/office/drawing/2014/main" id="{FB6C62F9-AEB5-4337-87A5-6650FA39EC59}"/>
                  </a:ext>
                </a:extLst>
              </p:cNvPr>
              <p:cNvSpPr/>
              <p:nvPr/>
            </p:nvSpPr>
            <p:spPr>
              <a:xfrm>
                <a:off x="1109110" y="2696868"/>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7" name="Freeform: Shape 136">
                <a:extLst>
                  <a:ext uri="{FF2B5EF4-FFF2-40B4-BE49-F238E27FC236}">
                    <a16:creationId xmlns:a16="http://schemas.microsoft.com/office/drawing/2014/main" id="{55CD60FB-8493-4EDC-9E98-44AF8EACC577}"/>
                  </a:ext>
                </a:extLst>
              </p:cNvPr>
              <p:cNvSpPr/>
              <p:nvPr/>
            </p:nvSpPr>
            <p:spPr>
              <a:xfrm>
                <a:off x="1160798" y="2748556"/>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sp>
            <p:nvSpPr>
              <p:cNvPr id="138" name="Freeform: Shape 137">
                <a:extLst>
                  <a:ext uri="{FF2B5EF4-FFF2-40B4-BE49-F238E27FC236}">
                    <a16:creationId xmlns:a16="http://schemas.microsoft.com/office/drawing/2014/main" id="{038250FD-B2E8-4550-896A-293901E9B813}"/>
                  </a:ext>
                </a:extLst>
              </p:cNvPr>
              <p:cNvSpPr/>
              <p:nvPr/>
            </p:nvSpPr>
            <p:spPr>
              <a:xfrm>
                <a:off x="1254775" y="2720362"/>
                <a:ext cx="53211" cy="53211"/>
              </a:xfrm>
              <a:custGeom>
                <a:avLst/>
                <a:gdLst>
                  <a:gd name="connsiteX0" fmla="*/ 25748 w 28966"/>
                  <a:gd name="connsiteY0" fmla="*/ 25748 h 28966"/>
                  <a:gd name="connsiteX1" fmla="*/ 4828 w 28966"/>
                  <a:gd name="connsiteY1" fmla="*/ 25748 h 28966"/>
                  <a:gd name="connsiteX2" fmla="*/ 4828 w 28966"/>
                  <a:gd name="connsiteY2" fmla="*/ 4828 h 28966"/>
                  <a:gd name="connsiteX3" fmla="*/ 25748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748" y="25748"/>
                    </a:moveTo>
                    <a:lnTo>
                      <a:pt x="4828" y="25748"/>
                    </a:lnTo>
                    <a:lnTo>
                      <a:pt x="4828" y="4828"/>
                    </a:lnTo>
                    <a:lnTo>
                      <a:pt x="25748" y="4828"/>
                    </a:lnTo>
                    <a:close/>
                  </a:path>
                </a:pathLst>
              </a:custGeom>
              <a:solidFill>
                <a:schemeClr val="bg1"/>
              </a:solidFill>
              <a:ln w="15875" cap="flat">
                <a:solidFill>
                  <a:schemeClr val="accent1"/>
                </a:solidFill>
                <a:prstDash val="solid"/>
                <a:round/>
              </a:ln>
            </p:spPr>
            <p:txBody>
              <a:bodyPr rtlCol="0" anchor="ctr"/>
              <a:lstStyle/>
              <a:p>
                <a:endParaRPr lang="en-US" sz="4608"/>
              </a:p>
            </p:txBody>
          </p:sp>
        </p:grpSp>
        <p:grpSp>
          <p:nvGrpSpPr>
            <p:cNvPr id="300" name="Group 299">
              <a:extLst>
                <a:ext uri="{FF2B5EF4-FFF2-40B4-BE49-F238E27FC236}">
                  <a16:creationId xmlns:a16="http://schemas.microsoft.com/office/drawing/2014/main" id="{716D0AA6-18E1-4FF5-86EF-736CAE7BDE66}"/>
                </a:ext>
              </a:extLst>
            </p:cNvPr>
            <p:cNvGrpSpPr/>
            <p:nvPr/>
          </p:nvGrpSpPr>
          <p:grpSpPr>
            <a:xfrm>
              <a:off x="7490435" y="2287677"/>
              <a:ext cx="1032266" cy="811594"/>
              <a:chOff x="7699999" y="2317566"/>
              <a:chExt cx="1101101" cy="865714"/>
            </a:xfrm>
          </p:grpSpPr>
          <p:sp>
            <p:nvSpPr>
              <p:cNvPr id="140" name="Freeform: Shape 139">
                <a:extLst>
                  <a:ext uri="{FF2B5EF4-FFF2-40B4-BE49-F238E27FC236}">
                    <a16:creationId xmlns:a16="http://schemas.microsoft.com/office/drawing/2014/main" id="{3DA87F1B-11A0-42CC-BF6C-46FB28181A55}"/>
                  </a:ext>
                </a:extLst>
              </p:cNvPr>
              <p:cNvSpPr/>
              <p:nvPr/>
            </p:nvSpPr>
            <p:spPr>
              <a:xfrm>
                <a:off x="8056665"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1" name="Freeform: Shape 140">
                <a:extLst>
                  <a:ext uri="{FF2B5EF4-FFF2-40B4-BE49-F238E27FC236}">
                    <a16:creationId xmlns:a16="http://schemas.microsoft.com/office/drawing/2014/main" id="{B86CB967-4466-4FC6-9993-90136157928E}"/>
                  </a:ext>
                </a:extLst>
              </p:cNvPr>
              <p:cNvSpPr/>
              <p:nvPr/>
            </p:nvSpPr>
            <p:spPr>
              <a:xfrm>
                <a:off x="8172984"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2" name="Freeform: Shape 141">
                <a:extLst>
                  <a:ext uri="{FF2B5EF4-FFF2-40B4-BE49-F238E27FC236}">
                    <a16:creationId xmlns:a16="http://schemas.microsoft.com/office/drawing/2014/main" id="{39443F30-FC6B-4792-85C9-0D11581E2229}"/>
                  </a:ext>
                </a:extLst>
              </p:cNvPr>
              <p:cNvSpPr/>
              <p:nvPr/>
            </p:nvSpPr>
            <p:spPr>
              <a:xfrm>
                <a:off x="8289743"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3" name="Freeform: Shape 142">
                <a:extLst>
                  <a:ext uri="{FF2B5EF4-FFF2-40B4-BE49-F238E27FC236}">
                    <a16:creationId xmlns:a16="http://schemas.microsoft.com/office/drawing/2014/main" id="{004710F9-089C-459B-B4AF-32BD9677E54F}"/>
                  </a:ext>
                </a:extLst>
              </p:cNvPr>
              <p:cNvSpPr/>
              <p:nvPr/>
            </p:nvSpPr>
            <p:spPr>
              <a:xfrm>
                <a:off x="8406061" y="2790869"/>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44" name="Freeform: Shape 143">
                <a:extLst>
                  <a:ext uri="{FF2B5EF4-FFF2-40B4-BE49-F238E27FC236}">
                    <a16:creationId xmlns:a16="http://schemas.microsoft.com/office/drawing/2014/main" id="{EBAE814A-4AD6-43DA-80F0-CD76CEA28F53}"/>
                  </a:ext>
                </a:extLst>
              </p:cNvPr>
              <p:cNvSpPr/>
              <p:nvPr/>
            </p:nvSpPr>
            <p:spPr>
              <a:xfrm>
                <a:off x="8373140" y="2601246"/>
                <a:ext cx="136072" cy="13168"/>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ln w="15875" cap="flat">
                <a:solidFill>
                  <a:schemeClr val="tx1"/>
                </a:solidFill>
                <a:prstDash val="solid"/>
                <a:round/>
              </a:ln>
            </p:spPr>
            <p:txBody>
              <a:bodyPr rtlCol="0" anchor="ctr"/>
              <a:lstStyle/>
              <a:p>
                <a:endParaRPr lang="en-US" sz="4608"/>
              </a:p>
            </p:txBody>
          </p:sp>
          <p:sp>
            <p:nvSpPr>
              <p:cNvPr id="145" name="Freeform: Shape 144">
                <a:extLst>
                  <a:ext uri="{FF2B5EF4-FFF2-40B4-BE49-F238E27FC236}">
                    <a16:creationId xmlns:a16="http://schemas.microsoft.com/office/drawing/2014/main" id="{19E8C6B2-3220-4F7B-8E34-6C48F8A7C793}"/>
                  </a:ext>
                </a:extLst>
              </p:cNvPr>
              <p:cNvSpPr/>
              <p:nvPr/>
            </p:nvSpPr>
            <p:spPr>
              <a:xfrm>
                <a:off x="8219073" y="2601246"/>
                <a:ext cx="136072" cy="13168"/>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ln w="15875" cap="flat">
                <a:solidFill>
                  <a:schemeClr val="tx1"/>
                </a:solidFill>
                <a:prstDash val="solid"/>
                <a:round/>
              </a:ln>
            </p:spPr>
            <p:txBody>
              <a:bodyPr rtlCol="0" anchor="ctr"/>
              <a:lstStyle/>
              <a:p>
                <a:endParaRPr lang="en-US" sz="4608"/>
              </a:p>
            </p:txBody>
          </p:sp>
          <p:sp>
            <p:nvSpPr>
              <p:cNvPr id="146" name="Freeform: Shape 145">
                <a:extLst>
                  <a:ext uri="{FF2B5EF4-FFF2-40B4-BE49-F238E27FC236}">
                    <a16:creationId xmlns:a16="http://schemas.microsoft.com/office/drawing/2014/main" id="{6658C040-586D-4B19-A6BC-258B1173A2B1}"/>
                  </a:ext>
                </a:extLst>
              </p:cNvPr>
              <p:cNvSpPr/>
              <p:nvPr/>
            </p:nvSpPr>
            <p:spPr>
              <a:xfrm>
                <a:off x="7993897" y="2601246"/>
                <a:ext cx="575011" cy="74620"/>
              </a:xfrm>
              <a:custGeom>
                <a:avLst/>
                <a:gdLst>
                  <a:gd name="connsiteX0" fmla="*/ 406155 w 432923"/>
                  <a:gd name="connsiteY0" fmla="*/ 4957 h 56180"/>
                  <a:gd name="connsiteX1" fmla="*/ 420696 w 432923"/>
                  <a:gd name="connsiteY1" fmla="*/ 4957 h 56180"/>
                  <a:gd name="connsiteX2" fmla="*/ 429619 w 432923"/>
                  <a:gd name="connsiteY2" fmla="*/ 13880 h 56180"/>
                  <a:gd name="connsiteX3" fmla="*/ 429619 w 432923"/>
                  <a:gd name="connsiteY3" fmla="*/ 52215 h 56180"/>
                  <a:gd name="connsiteX4" fmla="*/ 4957 w 432923"/>
                  <a:gd name="connsiteY4" fmla="*/ 52215 h 56180"/>
                  <a:gd name="connsiteX5" fmla="*/ 4957 w 432923"/>
                  <a:gd name="connsiteY5" fmla="*/ 13880 h 56180"/>
                  <a:gd name="connsiteX6" fmla="*/ 13880 w 432923"/>
                  <a:gd name="connsiteY6" fmla="*/ 4957 h 56180"/>
                  <a:gd name="connsiteX7" fmla="*/ 36683 w 432923"/>
                  <a:gd name="connsiteY7" fmla="*/ 4957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23" h="56180">
                    <a:moveTo>
                      <a:pt x="406155" y="4957"/>
                    </a:moveTo>
                    <a:lnTo>
                      <a:pt x="420696" y="4957"/>
                    </a:lnTo>
                    <a:cubicBezTo>
                      <a:pt x="425653" y="4957"/>
                      <a:pt x="429619" y="8923"/>
                      <a:pt x="429619" y="13880"/>
                    </a:cubicBezTo>
                    <a:lnTo>
                      <a:pt x="429619" y="52215"/>
                    </a:lnTo>
                    <a:lnTo>
                      <a:pt x="4957" y="52215"/>
                    </a:lnTo>
                    <a:lnTo>
                      <a:pt x="4957" y="13880"/>
                    </a:lnTo>
                    <a:cubicBezTo>
                      <a:pt x="4957" y="8923"/>
                      <a:pt x="8923" y="4957"/>
                      <a:pt x="13880" y="4957"/>
                    </a:cubicBezTo>
                    <a:lnTo>
                      <a:pt x="36683" y="4957"/>
                    </a:lnTo>
                  </a:path>
                </a:pathLst>
              </a:custGeom>
              <a:noFill/>
              <a:ln w="15875" cap="flat">
                <a:solidFill>
                  <a:schemeClr val="tx1"/>
                </a:solidFill>
                <a:prstDash val="solid"/>
                <a:round/>
              </a:ln>
            </p:spPr>
            <p:txBody>
              <a:bodyPr rtlCol="0" anchor="ctr"/>
              <a:lstStyle/>
              <a:p>
                <a:endParaRPr lang="en-US" sz="4608"/>
              </a:p>
            </p:txBody>
          </p:sp>
          <p:sp>
            <p:nvSpPr>
              <p:cNvPr id="147" name="Freeform: Shape 146">
                <a:extLst>
                  <a:ext uri="{FF2B5EF4-FFF2-40B4-BE49-F238E27FC236}">
                    <a16:creationId xmlns:a16="http://schemas.microsoft.com/office/drawing/2014/main" id="{57C466EA-312A-442D-BD86-6E50665B9F71}"/>
                  </a:ext>
                </a:extLst>
              </p:cNvPr>
              <p:cNvSpPr/>
              <p:nvPr/>
            </p:nvSpPr>
            <p:spPr>
              <a:xfrm>
                <a:off x="8065444" y="2601246"/>
                <a:ext cx="136072" cy="13168"/>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ln w="15875" cap="flat">
                <a:solidFill>
                  <a:schemeClr val="tx1"/>
                </a:solidFill>
                <a:prstDash val="solid"/>
                <a:round/>
              </a:ln>
            </p:spPr>
            <p:txBody>
              <a:bodyPr rtlCol="0" anchor="ctr"/>
              <a:lstStyle/>
              <a:p>
                <a:endParaRPr lang="en-US" sz="4608"/>
              </a:p>
            </p:txBody>
          </p:sp>
          <p:sp>
            <p:nvSpPr>
              <p:cNvPr id="148" name="Freeform: Shape 147">
                <a:extLst>
                  <a:ext uri="{FF2B5EF4-FFF2-40B4-BE49-F238E27FC236}">
                    <a16:creationId xmlns:a16="http://schemas.microsoft.com/office/drawing/2014/main" id="{34B52C0D-FC6B-4BFE-9B61-842AE4D0B45A}"/>
                  </a:ext>
                </a:extLst>
              </p:cNvPr>
              <p:cNvSpPr/>
              <p:nvPr/>
            </p:nvSpPr>
            <p:spPr>
              <a:xfrm>
                <a:off x="8036036"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49" name="Freeform: Shape 148">
                <a:extLst>
                  <a:ext uri="{FF2B5EF4-FFF2-40B4-BE49-F238E27FC236}">
                    <a16:creationId xmlns:a16="http://schemas.microsoft.com/office/drawing/2014/main" id="{98104643-57E0-4609-B586-14093F7C36C3}"/>
                  </a:ext>
                </a:extLst>
              </p:cNvPr>
              <p:cNvSpPr/>
              <p:nvPr/>
            </p:nvSpPr>
            <p:spPr>
              <a:xfrm>
                <a:off x="8189664"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50" name="Freeform: Shape 149">
                <a:extLst>
                  <a:ext uri="{FF2B5EF4-FFF2-40B4-BE49-F238E27FC236}">
                    <a16:creationId xmlns:a16="http://schemas.microsoft.com/office/drawing/2014/main" id="{4A64E672-3F99-4A1D-A2A3-C2EBB3DE5C8E}"/>
                  </a:ext>
                </a:extLst>
              </p:cNvPr>
              <p:cNvSpPr/>
              <p:nvPr/>
            </p:nvSpPr>
            <p:spPr>
              <a:xfrm>
                <a:off x="8496921"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2"/>
                </a:solidFill>
                <a:prstDash val="solid"/>
                <a:round/>
              </a:ln>
            </p:spPr>
            <p:txBody>
              <a:bodyPr rtlCol="0" anchor="ctr"/>
              <a:lstStyle/>
              <a:p>
                <a:endParaRPr lang="en-US" sz="4608"/>
              </a:p>
            </p:txBody>
          </p:sp>
          <p:sp>
            <p:nvSpPr>
              <p:cNvPr id="151" name="Freeform: Shape 150">
                <a:extLst>
                  <a:ext uri="{FF2B5EF4-FFF2-40B4-BE49-F238E27FC236}">
                    <a16:creationId xmlns:a16="http://schemas.microsoft.com/office/drawing/2014/main" id="{2C3F46B6-3693-4C66-9E15-04D14724A008}"/>
                  </a:ext>
                </a:extLst>
              </p:cNvPr>
              <p:cNvSpPr/>
              <p:nvPr/>
            </p:nvSpPr>
            <p:spPr>
              <a:xfrm>
                <a:off x="8343292" y="2565254"/>
                <a:ext cx="13168" cy="79009"/>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ln w="15875" cap="flat">
                <a:solidFill>
                  <a:schemeClr val="tx1"/>
                </a:solidFill>
                <a:prstDash val="solid"/>
                <a:round/>
              </a:ln>
            </p:spPr>
            <p:txBody>
              <a:bodyPr rtlCol="0" anchor="ctr"/>
              <a:lstStyle/>
              <a:p>
                <a:endParaRPr lang="en-US" sz="4608"/>
              </a:p>
            </p:txBody>
          </p:sp>
          <p:sp>
            <p:nvSpPr>
              <p:cNvPr id="152" name="Freeform: Shape 151">
                <a:extLst>
                  <a:ext uri="{FF2B5EF4-FFF2-40B4-BE49-F238E27FC236}">
                    <a16:creationId xmlns:a16="http://schemas.microsoft.com/office/drawing/2014/main" id="{6C6B1E7C-E945-4BC1-BACE-B2F6609CAE8F}"/>
                  </a:ext>
                </a:extLst>
              </p:cNvPr>
              <p:cNvSpPr/>
              <p:nvPr/>
            </p:nvSpPr>
            <p:spPr>
              <a:xfrm>
                <a:off x="8056665" y="2849247"/>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3" name="Freeform: Shape 152">
                <a:extLst>
                  <a:ext uri="{FF2B5EF4-FFF2-40B4-BE49-F238E27FC236}">
                    <a16:creationId xmlns:a16="http://schemas.microsoft.com/office/drawing/2014/main" id="{19AB9E80-EDE6-4F92-BED6-CA0CE6A11F9B}"/>
                  </a:ext>
                </a:extLst>
              </p:cNvPr>
              <p:cNvSpPr/>
              <p:nvPr/>
            </p:nvSpPr>
            <p:spPr>
              <a:xfrm>
                <a:off x="8172984" y="2849247"/>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4" name="Freeform: Shape 153">
                <a:extLst>
                  <a:ext uri="{FF2B5EF4-FFF2-40B4-BE49-F238E27FC236}">
                    <a16:creationId xmlns:a16="http://schemas.microsoft.com/office/drawing/2014/main" id="{D5501E19-2BC1-4506-8358-7046B7A61A49}"/>
                  </a:ext>
                </a:extLst>
              </p:cNvPr>
              <p:cNvSpPr/>
              <p:nvPr/>
            </p:nvSpPr>
            <p:spPr>
              <a:xfrm>
                <a:off x="8289743" y="2849247"/>
                <a:ext cx="87788" cy="13168"/>
              </a:xfrm>
              <a:custGeom>
                <a:avLst/>
                <a:gdLst>
                  <a:gd name="connsiteX0" fmla="*/ 63782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3782" y="4957"/>
                    </a:moveTo>
                    <a:lnTo>
                      <a:pt x="4957" y="4957"/>
                    </a:lnTo>
                  </a:path>
                </a:pathLst>
              </a:custGeom>
              <a:ln w="15875" cap="flat">
                <a:solidFill>
                  <a:schemeClr val="tx1"/>
                </a:solidFill>
                <a:prstDash val="solid"/>
                <a:round/>
              </a:ln>
            </p:spPr>
            <p:txBody>
              <a:bodyPr rtlCol="0" anchor="ctr"/>
              <a:lstStyle/>
              <a:p>
                <a:endParaRPr lang="en-US" sz="4608"/>
              </a:p>
            </p:txBody>
          </p:sp>
          <p:sp>
            <p:nvSpPr>
              <p:cNvPr id="155" name="Freeform: Shape 154">
                <a:extLst>
                  <a:ext uri="{FF2B5EF4-FFF2-40B4-BE49-F238E27FC236}">
                    <a16:creationId xmlns:a16="http://schemas.microsoft.com/office/drawing/2014/main" id="{A355C4DD-B178-49CF-A450-11F496B7E8A6}"/>
                  </a:ext>
                </a:extLst>
              </p:cNvPr>
              <p:cNvSpPr/>
              <p:nvPr/>
            </p:nvSpPr>
            <p:spPr>
              <a:xfrm>
                <a:off x="8056665" y="2907626"/>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6" name="Freeform: Shape 155">
                <a:extLst>
                  <a:ext uri="{FF2B5EF4-FFF2-40B4-BE49-F238E27FC236}">
                    <a16:creationId xmlns:a16="http://schemas.microsoft.com/office/drawing/2014/main" id="{1628B366-CB43-450D-A16D-82C688145057}"/>
                  </a:ext>
                </a:extLst>
              </p:cNvPr>
              <p:cNvSpPr/>
              <p:nvPr/>
            </p:nvSpPr>
            <p:spPr>
              <a:xfrm>
                <a:off x="8172984" y="2907626"/>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7" name="Freeform: Shape 156">
                <a:extLst>
                  <a:ext uri="{FF2B5EF4-FFF2-40B4-BE49-F238E27FC236}">
                    <a16:creationId xmlns:a16="http://schemas.microsoft.com/office/drawing/2014/main" id="{8C8CE463-82BB-4EC5-877F-63471771E175}"/>
                  </a:ext>
                </a:extLst>
              </p:cNvPr>
              <p:cNvSpPr/>
              <p:nvPr/>
            </p:nvSpPr>
            <p:spPr>
              <a:xfrm>
                <a:off x="8289743" y="2907626"/>
                <a:ext cx="52672" cy="13168"/>
              </a:xfrm>
              <a:custGeom>
                <a:avLst/>
                <a:gdLst>
                  <a:gd name="connsiteX0" fmla="*/ 34700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4700" y="4957"/>
                    </a:moveTo>
                    <a:lnTo>
                      <a:pt x="4957" y="4957"/>
                    </a:lnTo>
                  </a:path>
                </a:pathLst>
              </a:custGeom>
              <a:ln w="15875" cap="flat">
                <a:solidFill>
                  <a:schemeClr val="tx1"/>
                </a:solidFill>
                <a:prstDash val="solid"/>
                <a:round/>
              </a:ln>
            </p:spPr>
            <p:txBody>
              <a:bodyPr rtlCol="0" anchor="ctr"/>
              <a:lstStyle/>
              <a:p>
                <a:endParaRPr lang="en-US" sz="4608"/>
              </a:p>
            </p:txBody>
          </p:sp>
          <p:sp>
            <p:nvSpPr>
              <p:cNvPr id="158" name="Freeform: Shape 157">
                <a:extLst>
                  <a:ext uri="{FF2B5EF4-FFF2-40B4-BE49-F238E27FC236}">
                    <a16:creationId xmlns:a16="http://schemas.microsoft.com/office/drawing/2014/main" id="{AE280C02-17DD-4119-B45B-52F99BA51CC3}"/>
                  </a:ext>
                </a:extLst>
              </p:cNvPr>
              <p:cNvSpPr/>
              <p:nvPr/>
            </p:nvSpPr>
            <p:spPr>
              <a:xfrm>
                <a:off x="8056665" y="2966004"/>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59" name="Freeform: Shape 158">
                <a:extLst>
                  <a:ext uri="{FF2B5EF4-FFF2-40B4-BE49-F238E27FC236}">
                    <a16:creationId xmlns:a16="http://schemas.microsoft.com/office/drawing/2014/main" id="{D212C1E9-6816-4D2C-B130-C9AA7258829D}"/>
                  </a:ext>
                </a:extLst>
              </p:cNvPr>
              <p:cNvSpPr/>
              <p:nvPr/>
            </p:nvSpPr>
            <p:spPr>
              <a:xfrm>
                <a:off x="8172984" y="2966004"/>
                <a:ext cx="100955" cy="13168"/>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ln w="15875" cap="flat">
                <a:solidFill>
                  <a:schemeClr val="tx1"/>
                </a:solidFill>
                <a:prstDash val="solid"/>
                <a:round/>
              </a:ln>
            </p:spPr>
            <p:txBody>
              <a:bodyPr rtlCol="0" anchor="ctr"/>
              <a:lstStyle/>
              <a:p>
                <a:endParaRPr lang="en-US" sz="4608"/>
              </a:p>
            </p:txBody>
          </p:sp>
          <p:sp>
            <p:nvSpPr>
              <p:cNvPr id="160" name="Freeform: Shape 159">
                <a:extLst>
                  <a:ext uri="{FF2B5EF4-FFF2-40B4-BE49-F238E27FC236}">
                    <a16:creationId xmlns:a16="http://schemas.microsoft.com/office/drawing/2014/main" id="{737D3656-6C10-4489-932B-0F519BD307A7}"/>
                  </a:ext>
                </a:extLst>
              </p:cNvPr>
              <p:cNvSpPr/>
              <p:nvPr/>
            </p:nvSpPr>
            <p:spPr>
              <a:xfrm>
                <a:off x="8289743" y="2966004"/>
                <a:ext cx="30725" cy="13168"/>
              </a:xfrm>
              <a:custGeom>
                <a:avLst/>
                <a:gdLst>
                  <a:gd name="connsiteX0" fmla="*/ 19829 w 23133"/>
                  <a:gd name="connsiteY0" fmla="*/ 4957 h 9914"/>
                  <a:gd name="connsiteX1" fmla="*/ 4957 w 23133"/>
                  <a:gd name="connsiteY1" fmla="*/ 4957 h 9914"/>
                </a:gdLst>
                <a:ahLst/>
                <a:cxnLst>
                  <a:cxn ang="0">
                    <a:pos x="connsiteX0" y="connsiteY0"/>
                  </a:cxn>
                  <a:cxn ang="0">
                    <a:pos x="connsiteX1" y="connsiteY1"/>
                  </a:cxn>
                </a:cxnLst>
                <a:rect l="l" t="t" r="r" b="b"/>
                <a:pathLst>
                  <a:path w="23133" h="9914">
                    <a:moveTo>
                      <a:pt x="19829" y="4957"/>
                    </a:moveTo>
                    <a:lnTo>
                      <a:pt x="4957" y="4957"/>
                    </a:lnTo>
                  </a:path>
                </a:pathLst>
              </a:custGeom>
              <a:ln w="15875" cap="flat">
                <a:solidFill>
                  <a:schemeClr val="tx1"/>
                </a:solidFill>
                <a:prstDash val="solid"/>
                <a:round/>
              </a:ln>
            </p:spPr>
            <p:txBody>
              <a:bodyPr rtlCol="0" anchor="ctr"/>
              <a:lstStyle/>
              <a:p>
                <a:endParaRPr lang="en-US" sz="4608"/>
              </a:p>
            </p:txBody>
          </p:sp>
          <p:sp>
            <p:nvSpPr>
              <p:cNvPr id="161" name="Freeform: Shape 160">
                <a:extLst>
                  <a:ext uri="{FF2B5EF4-FFF2-40B4-BE49-F238E27FC236}">
                    <a16:creationId xmlns:a16="http://schemas.microsoft.com/office/drawing/2014/main" id="{8770E4C3-0C89-4BF5-B622-802345DA454D}"/>
                  </a:ext>
                </a:extLst>
              </p:cNvPr>
              <p:cNvSpPr/>
              <p:nvPr/>
            </p:nvSpPr>
            <p:spPr>
              <a:xfrm>
                <a:off x="7993897" y="2723271"/>
                <a:ext cx="316036" cy="329205"/>
              </a:xfrm>
              <a:custGeom>
                <a:avLst/>
                <a:gdLst>
                  <a:gd name="connsiteX0" fmla="*/ 235629 w 237942"/>
                  <a:gd name="connsiteY0" fmla="*/ 243891 h 247857"/>
                  <a:gd name="connsiteX1" fmla="*/ 13880 w 237942"/>
                  <a:gd name="connsiteY1" fmla="*/ 243891 h 247857"/>
                  <a:gd name="connsiteX2" fmla="*/ 4957 w 237942"/>
                  <a:gd name="connsiteY2" fmla="*/ 234968 h 247857"/>
                  <a:gd name="connsiteX3" fmla="*/ 4957 w 237942"/>
                  <a:gd name="connsiteY3" fmla="*/ 13880 h 247857"/>
                  <a:gd name="connsiteX4" fmla="*/ 13880 w 237942"/>
                  <a:gd name="connsiteY4" fmla="*/ 4957 h 247857"/>
                  <a:gd name="connsiteX5" fmla="*/ 37013 w 237942"/>
                  <a:gd name="connsiteY5" fmla="*/ 4957 h 2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42" h="247857">
                    <a:moveTo>
                      <a:pt x="235629" y="243891"/>
                    </a:moveTo>
                    <a:lnTo>
                      <a:pt x="13880" y="243891"/>
                    </a:lnTo>
                    <a:cubicBezTo>
                      <a:pt x="8923" y="243891"/>
                      <a:pt x="4957" y="239926"/>
                      <a:pt x="4957" y="234968"/>
                    </a:cubicBezTo>
                    <a:lnTo>
                      <a:pt x="4957" y="13880"/>
                    </a:lnTo>
                    <a:cubicBezTo>
                      <a:pt x="4957" y="8923"/>
                      <a:pt x="8923" y="4957"/>
                      <a:pt x="13880" y="4957"/>
                    </a:cubicBezTo>
                    <a:lnTo>
                      <a:pt x="37013" y="4957"/>
                    </a:lnTo>
                  </a:path>
                </a:pathLst>
              </a:custGeom>
              <a:noFill/>
              <a:ln w="15875" cap="flat">
                <a:solidFill>
                  <a:schemeClr val="tx1"/>
                </a:solidFill>
                <a:prstDash val="solid"/>
                <a:round/>
              </a:ln>
            </p:spPr>
            <p:txBody>
              <a:bodyPr rtlCol="0" anchor="ctr"/>
              <a:lstStyle/>
              <a:p>
                <a:endParaRPr lang="en-US" sz="4608"/>
              </a:p>
            </p:txBody>
          </p:sp>
          <p:sp>
            <p:nvSpPr>
              <p:cNvPr id="162" name="Freeform: Shape 161">
                <a:extLst>
                  <a:ext uri="{FF2B5EF4-FFF2-40B4-BE49-F238E27FC236}">
                    <a16:creationId xmlns:a16="http://schemas.microsoft.com/office/drawing/2014/main" id="{3D778032-5D95-42EC-B2AC-8033E01712F7}"/>
                  </a:ext>
                </a:extLst>
              </p:cNvPr>
              <p:cNvSpPr/>
              <p:nvPr/>
            </p:nvSpPr>
            <p:spPr>
              <a:xfrm>
                <a:off x="8557933" y="2664015"/>
                <a:ext cx="13168" cy="140460"/>
              </a:xfrm>
              <a:custGeom>
                <a:avLst/>
                <a:gdLst>
                  <a:gd name="connsiteX0" fmla="*/ 4957 w 9914"/>
                  <a:gd name="connsiteY0" fmla="*/ 4957 h 105752"/>
                  <a:gd name="connsiteX1" fmla="*/ 4957 w 9914"/>
                  <a:gd name="connsiteY1" fmla="*/ 101126 h 105752"/>
                </a:gdLst>
                <a:ahLst/>
                <a:cxnLst>
                  <a:cxn ang="0">
                    <a:pos x="connsiteX0" y="connsiteY0"/>
                  </a:cxn>
                  <a:cxn ang="0">
                    <a:pos x="connsiteX1" y="connsiteY1"/>
                  </a:cxn>
                </a:cxnLst>
                <a:rect l="l" t="t" r="r" b="b"/>
                <a:pathLst>
                  <a:path w="9914" h="105752">
                    <a:moveTo>
                      <a:pt x="4957" y="4957"/>
                    </a:moveTo>
                    <a:lnTo>
                      <a:pt x="4957" y="101126"/>
                    </a:lnTo>
                  </a:path>
                </a:pathLst>
              </a:custGeom>
              <a:ln w="15875" cap="flat">
                <a:solidFill>
                  <a:schemeClr val="tx1"/>
                </a:solidFill>
                <a:prstDash val="solid"/>
                <a:round/>
              </a:ln>
            </p:spPr>
            <p:txBody>
              <a:bodyPr rtlCol="0" anchor="ctr"/>
              <a:lstStyle/>
              <a:p>
                <a:endParaRPr lang="en-US" sz="4608"/>
              </a:p>
            </p:txBody>
          </p:sp>
          <p:sp>
            <p:nvSpPr>
              <p:cNvPr id="163" name="Freeform: Shape 162">
                <a:extLst>
                  <a:ext uri="{FF2B5EF4-FFF2-40B4-BE49-F238E27FC236}">
                    <a16:creationId xmlns:a16="http://schemas.microsoft.com/office/drawing/2014/main" id="{70DDE79B-3963-447F-9174-882D43C7DFE6}"/>
                  </a:ext>
                </a:extLst>
              </p:cNvPr>
              <p:cNvSpPr/>
              <p:nvPr/>
            </p:nvSpPr>
            <p:spPr>
              <a:xfrm>
                <a:off x="8370068" y="3009899"/>
                <a:ext cx="52672" cy="13168"/>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ln w="15875" cap="flat">
                <a:solidFill>
                  <a:schemeClr val="tx1"/>
                </a:solidFill>
                <a:prstDash val="solid"/>
                <a:round/>
              </a:ln>
            </p:spPr>
            <p:txBody>
              <a:bodyPr rtlCol="0" anchor="ctr"/>
              <a:lstStyle/>
              <a:p>
                <a:endParaRPr lang="en-US" sz="4608"/>
              </a:p>
            </p:txBody>
          </p:sp>
          <p:sp>
            <p:nvSpPr>
              <p:cNvPr id="164" name="Freeform: Shape 163">
                <a:extLst>
                  <a:ext uri="{FF2B5EF4-FFF2-40B4-BE49-F238E27FC236}">
                    <a16:creationId xmlns:a16="http://schemas.microsoft.com/office/drawing/2014/main" id="{F98EA0B2-BD58-491F-AA4F-60DEAFE74773}"/>
                  </a:ext>
                </a:extLst>
              </p:cNvPr>
              <p:cNvSpPr/>
              <p:nvPr/>
            </p:nvSpPr>
            <p:spPr>
              <a:xfrm>
                <a:off x="8493849" y="2849247"/>
                <a:ext cx="79009" cy="13168"/>
              </a:xfrm>
              <a:custGeom>
                <a:avLst/>
                <a:gdLst>
                  <a:gd name="connsiteX0" fmla="*/ 55190 w 59485"/>
                  <a:gd name="connsiteY0" fmla="*/ 7601 h 9914"/>
                  <a:gd name="connsiteX1" fmla="*/ 30073 w 59485"/>
                  <a:gd name="connsiteY1" fmla="*/ 4957 h 9914"/>
                  <a:gd name="connsiteX2" fmla="*/ 4957 w 59485"/>
                  <a:gd name="connsiteY2" fmla="*/ 7601 h 9914"/>
                </a:gdLst>
                <a:ahLst/>
                <a:cxnLst>
                  <a:cxn ang="0">
                    <a:pos x="connsiteX0" y="connsiteY0"/>
                  </a:cxn>
                  <a:cxn ang="0">
                    <a:pos x="connsiteX1" y="connsiteY1"/>
                  </a:cxn>
                  <a:cxn ang="0">
                    <a:pos x="connsiteX2" y="connsiteY2"/>
                  </a:cxn>
                </a:cxnLst>
                <a:rect l="l" t="t" r="r" b="b"/>
                <a:pathLst>
                  <a:path w="59485" h="9914">
                    <a:moveTo>
                      <a:pt x="55190" y="7601"/>
                    </a:moveTo>
                    <a:cubicBezTo>
                      <a:pt x="46928" y="5949"/>
                      <a:pt x="38666" y="4957"/>
                      <a:pt x="30073" y="4957"/>
                    </a:cubicBezTo>
                    <a:cubicBezTo>
                      <a:pt x="21481" y="4957"/>
                      <a:pt x="12889" y="5949"/>
                      <a:pt x="4957" y="7601"/>
                    </a:cubicBezTo>
                  </a:path>
                </a:pathLst>
              </a:custGeom>
              <a:noFill/>
              <a:ln w="15875" cap="flat">
                <a:solidFill>
                  <a:schemeClr val="tx1"/>
                </a:solidFill>
                <a:prstDash val="solid"/>
                <a:round/>
              </a:ln>
            </p:spPr>
            <p:txBody>
              <a:bodyPr rtlCol="0" anchor="ctr"/>
              <a:lstStyle/>
              <a:p>
                <a:endParaRPr lang="en-US" sz="4608"/>
              </a:p>
            </p:txBody>
          </p:sp>
          <p:sp>
            <p:nvSpPr>
              <p:cNvPr id="165" name="Freeform: Shape 164">
                <a:extLst>
                  <a:ext uri="{FF2B5EF4-FFF2-40B4-BE49-F238E27FC236}">
                    <a16:creationId xmlns:a16="http://schemas.microsoft.com/office/drawing/2014/main" id="{E33032D2-2DF1-4970-8E67-5808A4B409E9}"/>
                  </a:ext>
                </a:extLst>
              </p:cNvPr>
              <p:cNvSpPr/>
              <p:nvPr/>
            </p:nvSpPr>
            <p:spPr>
              <a:xfrm>
                <a:off x="8370068" y="3043258"/>
                <a:ext cx="136072" cy="136072"/>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14871" y="51554"/>
                      <a:pt x="51554" y="88237"/>
                      <a:pt x="97821" y="97821"/>
                    </a:cubicBezTo>
                  </a:path>
                </a:pathLst>
              </a:custGeom>
              <a:noFill/>
              <a:ln w="15875" cap="flat">
                <a:solidFill>
                  <a:schemeClr val="tx1"/>
                </a:solidFill>
                <a:prstDash val="solid"/>
                <a:round/>
              </a:ln>
            </p:spPr>
            <p:txBody>
              <a:bodyPr rtlCol="0" anchor="ctr"/>
              <a:lstStyle/>
              <a:p>
                <a:endParaRPr lang="en-US" sz="4608"/>
              </a:p>
            </p:txBody>
          </p:sp>
          <p:sp>
            <p:nvSpPr>
              <p:cNvPr id="166" name="Freeform: Shape 165">
                <a:extLst>
                  <a:ext uri="{FF2B5EF4-FFF2-40B4-BE49-F238E27FC236}">
                    <a16:creationId xmlns:a16="http://schemas.microsoft.com/office/drawing/2014/main" id="{35424A12-CF1C-4012-94CC-A916E473AB71}"/>
                  </a:ext>
                </a:extLst>
              </p:cNvPr>
              <p:cNvSpPr/>
              <p:nvPr/>
            </p:nvSpPr>
            <p:spPr>
              <a:xfrm>
                <a:off x="8493410" y="3166600"/>
                <a:ext cx="43895" cy="13168"/>
              </a:xfrm>
              <a:custGeom>
                <a:avLst/>
                <a:gdLst>
                  <a:gd name="connsiteX0" fmla="*/ 28421 w 33047"/>
                  <a:gd name="connsiteY0" fmla="*/ 7601 h 9914"/>
                  <a:gd name="connsiteX1" fmla="*/ 4957 w 33047"/>
                  <a:gd name="connsiteY1" fmla="*/ 4957 h 9914"/>
                </a:gdLst>
                <a:ahLst/>
                <a:cxnLst>
                  <a:cxn ang="0">
                    <a:pos x="connsiteX0" y="connsiteY0"/>
                  </a:cxn>
                  <a:cxn ang="0">
                    <a:pos x="connsiteX1" y="connsiteY1"/>
                  </a:cxn>
                </a:cxnLst>
                <a:rect l="l" t="t" r="r" b="b"/>
                <a:pathLst>
                  <a:path w="33047" h="9914">
                    <a:moveTo>
                      <a:pt x="28421" y="7601"/>
                    </a:moveTo>
                    <a:cubicBezTo>
                      <a:pt x="20490" y="7601"/>
                      <a:pt x="12558" y="6610"/>
                      <a:pt x="4957" y="4957"/>
                    </a:cubicBezTo>
                  </a:path>
                </a:pathLst>
              </a:custGeom>
              <a:noFill/>
              <a:ln w="15875" cap="flat">
                <a:solidFill>
                  <a:schemeClr val="tx1"/>
                </a:solidFill>
                <a:prstDash val="solid"/>
                <a:round/>
              </a:ln>
            </p:spPr>
            <p:txBody>
              <a:bodyPr rtlCol="0" anchor="ctr"/>
              <a:lstStyle/>
              <a:p>
                <a:endParaRPr lang="en-US" sz="4608"/>
              </a:p>
            </p:txBody>
          </p:sp>
          <p:sp>
            <p:nvSpPr>
              <p:cNvPr id="167" name="Freeform: Shape 166">
                <a:extLst>
                  <a:ext uri="{FF2B5EF4-FFF2-40B4-BE49-F238E27FC236}">
                    <a16:creationId xmlns:a16="http://schemas.microsoft.com/office/drawing/2014/main" id="{B4987AAC-8B79-46AD-B849-8E379B51AEDD}"/>
                  </a:ext>
                </a:extLst>
              </p:cNvPr>
              <p:cNvSpPr/>
              <p:nvPr/>
            </p:nvSpPr>
            <p:spPr>
              <a:xfrm>
                <a:off x="8524574" y="3166600"/>
                <a:ext cx="48283" cy="13168"/>
              </a:xfrm>
              <a:custGeom>
                <a:avLst/>
                <a:gdLst>
                  <a:gd name="connsiteX0" fmla="*/ 4957 w 36352"/>
                  <a:gd name="connsiteY0" fmla="*/ 7601 h 9914"/>
                  <a:gd name="connsiteX1" fmla="*/ 6940 w 36352"/>
                  <a:gd name="connsiteY1" fmla="*/ 7601 h 9914"/>
                  <a:gd name="connsiteX2" fmla="*/ 32056 w 36352"/>
                  <a:gd name="connsiteY2" fmla="*/ 4957 h 9914"/>
                </a:gdLst>
                <a:ahLst/>
                <a:cxnLst>
                  <a:cxn ang="0">
                    <a:pos x="connsiteX0" y="connsiteY0"/>
                  </a:cxn>
                  <a:cxn ang="0">
                    <a:pos x="connsiteX1" y="connsiteY1"/>
                  </a:cxn>
                  <a:cxn ang="0">
                    <a:pos x="connsiteX2" y="connsiteY2"/>
                  </a:cxn>
                </a:cxnLst>
                <a:rect l="l" t="t" r="r" b="b"/>
                <a:pathLst>
                  <a:path w="36352" h="9914">
                    <a:moveTo>
                      <a:pt x="4957" y="7601"/>
                    </a:moveTo>
                    <a:cubicBezTo>
                      <a:pt x="5618" y="7601"/>
                      <a:pt x="6279" y="7601"/>
                      <a:pt x="6940" y="7601"/>
                    </a:cubicBezTo>
                    <a:cubicBezTo>
                      <a:pt x="15532" y="7601"/>
                      <a:pt x="24125" y="6610"/>
                      <a:pt x="32056" y="4957"/>
                    </a:cubicBezTo>
                  </a:path>
                </a:pathLst>
              </a:custGeom>
              <a:noFill/>
              <a:ln w="15875" cap="flat">
                <a:solidFill>
                  <a:schemeClr val="tx1"/>
                </a:solidFill>
                <a:prstDash val="solid"/>
                <a:round/>
              </a:ln>
            </p:spPr>
            <p:txBody>
              <a:bodyPr rtlCol="0" anchor="ctr"/>
              <a:lstStyle/>
              <a:p>
                <a:endParaRPr lang="en-US" sz="4608"/>
              </a:p>
            </p:txBody>
          </p:sp>
          <p:sp>
            <p:nvSpPr>
              <p:cNvPr id="168" name="Freeform: Shape 167">
                <a:extLst>
                  <a:ext uri="{FF2B5EF4-FFF2-40B4-BE49-F238E27FC236}">
                    <a16:creationId xmlns:a16="http://schemas.microsoft.com/office/drawing/2014/main" id="{ECC60D2A-60F5-458D-B0EA-A6CAD1256635}"/>
                  </a:ext>
                </a:extLst>
              </p:cNvPr>
              <p:cNvSpPr/>
              <p:nvPr/>
            </p:nvSpPr>
            <p:spPr>
              <a:xfrm>
                <a:off x="8683910" y="2976539"/>
                <a:ext cx="13168" cy="79009"/>
              </a:xfrm>
              <a:custGeom>
                <a:avLst/>
                <a:gdLst>
                  <a:gd name="connsiteX0" fmla="*/ 4957 w 9914"/>
                  <a:gd name="connsiteY0" fmla="*/ 55189 h 59485"/>
                  <a:gd name="connsiteX1" fmla="*/ 7601 w 9914"/>
                  <a:gd name="connsiteY1" fmla="*/ 30073 h 59485"/>
                  <a:gd name="connsiteX2" fmla="*/ 4957 w 9914"/>
                  <a:gd name="connsiteY2" fmla="*/ 4957 h 59485"/>
                </a:gdLst>
                <a:ahLst/>
                <a:cxnLst>
                  <a:cxn ang="0">
                    <a:pos x="connsiteX0" y="connsiteY0"/>
                  </a:cxn>
                  <a:cxn ang="0">
                    <a:pos x="connsiteX1" y="connsiteY1"/>
                  </a:cxn>
                  <a:cxn ang="0">
                    <a:pos x="connsiteX2" y="connsiteY2"/>
                  </a:cxn>
                </a:cxnLst>
                <a:rect l="l" t="t" r="r" b="b"/>
                <a:pathLst>
                  <a:path w="9914" h="59485">
                    <a:moveTo>
                      <a:pt x="4957" y="55189"/>
                    </a:moveTo>
                    <a:cubicBezTo>
                      <a:pt x="6610" y="46928"/>
                      <a:pt x="7601" y="38666"/>
                      <a:pt x="7601" y="30073"/>
                    </a:cubicBezTo>
                    <a:cubicBezTo>
                      <a:pt x="7601" y="21481"/>
                      <a:pt x="6610" y="12889"/>
                      <a:pt x="4957" y="4957"/>
                    </a:cubicBezTo>
                  </a:path>
                </a:pathLst>
              </a:custGeom>
              <a:noFill/>
              <a:ln w="15875" cap="flat">
                <a:solidFill>
                  <a:schemeClr val="tx1"/>
                </a:solidFill>
                <a:prstDash val="solid"/>
                <a:round/>
              </a:ln>
            </p:spPr>
            <p:txBody>
              <a:bodyPr rtlCol="0" anchor="ctr"/>
              <a:lstStyle/>
              <a:p>
                <a:endParaRPr lang="en-US" sz="4608"/>
              </a:p>
            </p:txBody>
          </p:sp>
          <p:sp>
            <p:nvSpPr>
              <p:cNvPr id="169" name="Freeform: Shape 168">
                <a:extLst>
                  <a:ext uri="{FF2B5EF4-FFF2-40B4-BE49-F238E27FC236}">
                    <a16:creationId xmlns:a16="http://schemas.microsoft.com/office/drawing/2014/main" id="{81E6B0E7-C1D5-437B-BE1C-B6BFC89071DD}"/>
                  </a:ext>
                </a:extLst>
              </p:cNvPr>
              <p:cNvSpPr/>
              <p:nvPr/>
            </p:nvSpPr>
            <p:spPr>
              <a:xfrm>
                <a:off x="8560567" y="3043258"/>
                <a:ext cx="136072" cy="136072"/>
              </a:xfrm>
              <a:custGeom>
                <a:avLst/>
                <a:gdLst>
                  <a:gd name="connsiteX0" fmla="*/ 97821 w 102447"/>
                  <a:gd name="connsiteY0" fmla="*/ 4957 h 102447"/>
                  <a:gd name="connsiteX1" fmla="*/ 4957 w 102447"/>
                  <a:gd name="connsiteY1" fmla="*/ 97821 h 102447"/>
                </a:gdLst>
                <a:ahLst/>
                <a:cxnLst>
                  <a:cxn ang="0">
                    <a:pos x="connsiteX0" y="connsiteY0"/>
                  </a:cxn>
                  <a:cxn ang="0">
                    <a:pos x="connsiteX1" y="connsiteY1"/>
                  </a:cxn>
                </a:cxnLst>
                <a:rect l="l" t="t" r="r" b="b"/>
                <a:pathLst>
                  <a:path w="102447" h="102447">
                    <a:moveTo>
                      <a:pt x="97821" y="4957"/>
                    </a:moveTo>
                    <a:cubicBezTo>
                      <a:pt x="87907" y="51554"/>
                      <a:pt x="51224" y="88237"/>
                      <a:pt x="4957" y="97821"/>
                    </a:cubicBezTo>
                  </a:path>
                </a:pathLst>
              </a:custGeom>
              <a:noFill/>
              <a:ln w="15875" cap="flat">
                <a:solidFill>
                  <a:schemeClr val="tx1"/>
                </a:solidFill>
                <a:prstDash val="solid"/>
                <a:round/>
              </a:ln>
            </p:spPr>
            <p:txBody>
              <a:bodyPr rtlCol="0" anchor="ctr"/>
              <a:lstStyle/>
              <a:p>
                <a:endParaRPr lang="en-US" sz="4608"/>
              </a:p>
            </p:txBody>
          </p:sp>
          <p:sp>
            <p:nvSpPr>
              <p:cNvPr id="170" name="Freeform: Shape 169">
                <a:extLst>
                  <a:ext uri="{FF2B5EF4-FFF2-40B4-BE49-F238E27FC236}">
                    <a16:creationId xmlns:a16="http://schemas.microsoft.com/office/drawing/2014/main" id="{10CB0CD3-1B16-4C54-968F-B79FB438A106}"/>
                  </a:ext>
                </a:extLst>
              </p:cNvPr>
              <p:cNvSpPr/>
              <p:nvPr/>
            </p:nvSpPr>
            <p:spPr>
              <a:xfrm>
                <a:off x="8560567" y="2852759"/>
                <a:ext cx="136072" cy="136072"/>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51554" y="14871"/>
                      <a:pt x="88237" y="51554"/>
                      <a:pt x="97821" y="97821"/>
                    </a:cubicBezTo>
                  </a:path>
                </a:pathLst>
              </a:custGeom>
              <a:noFill/>
              <a:ln w="15875" cap="flat">
                <a:solidFill>
                  <a:schemeClr val="tx1"/>
                </a:solidFill>
                <a:prstDash val="solid"/>
                <a:round/>
              </a:ln>
            </p:spPr>
            <p:txBody>
              <a:bodyPr rtlCol="0" anchor="ctr"/>
              <a:lstStyle/>
              <a:p>
                <a:endParaRPr lang="en-US" sz="4608"/>
              </a:p>
            </p:txBody>
          </p:sp>
          <p:sp>
            <p:nvSpPr>
              <p:cNvPr id="171" name="Freeform: Shape 170">
                <a:extLst>
                  <a:ext uri="{FF2B5EF4-FFF2-40B4-BE49-F238E27FC236}">
                    <a16:creationId xmlns:a16="http://schemas.microsoft.com/office/drawing/2014/main" id="{8B7917E4-9CC6-45C8-95E8-7616A2E60EEB}"/>
                  </a:ext>
                </a:extLst>
              </p:cNvPr>
              <p:cNvSpPr/>
              <p:nvPr/>
            </p:nvSpPr>
            <p:spPr>
              <a:xfrm>
                <a:off x="8370068" y="2852759"/>
                <a:ext cx="136072" cy="136072"/>
              </a:xfrm>
              <a:custGeom>
                <a:avLst/>
                <a:gdLst>
                  <a:gd name="connsiteX0" fmla="*/ 4957 w 102447"/>
                  <a:gd name="connsiteY0" fmla="*/ 97821 h 102447"/>
                  <a:gd name="connsiteX1" fmla="*/ 97821 w 102447"/>
                  <a:gd name="connsiteY1" fmla="*/ 4957 h 102447"/>
                </a:gdLst>
                <a:ahLst/>
                <a:cxnLst>
                  <a:cxn ang="0">
                    <a:pos x="connsiteX0" y="connsiteY0"/>
                  </a:cxn>
                  <a:cxn ang="0">
                    <a:pos x="connsiteX1" y="connsiteY1"/>
                  </a:cxn>
                </a:cxnLst>
                <a:rect l="l" t="t" r="r" b="b"/>
                <a:pathLst>
                  <a:path w="102447" h="102447">
                    <a:moveTo>
                      <a:pt x="4957" y="97821"/>
                    </a:moveTo>
                    <a:cubicBezTo>
                      <a:pt x="14871" y="51224"/>
                      <a:pt x="51554" y="14541"/>
                      <a:pt x="97821" y="4957"/>
                    </a:cubicBezTo>
                  </a:path>
                </a:pathLst>
              </a:custGeom>
              <a:noFill/>
              <a:ln w="15875" cap="flat">
                <a:solidFill>
                  <a:schemeClr val="tx1"/>
                </a:solidFill>
                <a:prstDash val="solid"/>
                <a:round/>
              </a:ln>
            </p:spPr>
            <p:txBody>
              <a:bodyPr rtlCol="0" anchor="ctr"/>
              <a:lstStyle/>
              <a:p>
                <a:endParaRPr lang="en-US" sz="4608"/>
              </a:p>
            </p:txBody>
          </p:sp>
          <p:sp>
            <p:nvSpPr>
              <p:cNvPr id="172" name="Freeform: Shape 171">
                <a:extLst>
                  <a:ext uri="{FF2B5EF4-FFF2-40B4-BE49-F238E27FC236}">
                    <a16:creationId xmlns:a16="http://schemas.microsoft.com/office/drawing/2014/main" id="{BF74C918-8D6B-4084-BD96-3EFB8A96F112}"/>
                  </a:ext>
                </a:extLst>
              </p:cNvPr>
              <p:cNvSpPr/>
              <p:nvPr/>
            </p:nvSpPr>
            <p:spPr>
              <a:xfrm>
                <a:off x="8366557" y="2976101"/>
                <a:ext cx="13168" cy="79009"/>
              </a:xfrm>
              <a:custGeom>
                <a:avLst/>
                <a:gdLst>
                  <a:gd name="connsiteX0" fmla="*/ 7601 w 9914"/>
                  <a:gd name="connsiteY0" fmla="*/ 4957 h 59485"/>
                  <a:gd name="connsiteX1" fmla="*/ 4957 w 9914"/>
                  <a:gd name="connsiteY1" fmla="*/ 30073 h 59485"/>
                  <a:gd name="connsiteX2" fmla="*/ 7601 w 9914"/>
                  <a:gd name="connsiteY2" fmla="*/ 55189 h 59485"/>
                </a:gdLst>
                <a:ahLst/>
                <a:cxnLst>
                  <a:cxn ang="0">
                    <a:pos x="connsiteX0" y="connsiteY0"/>
                  </a:cxn>
                  <a:cxn ang="0">
                    <a:pos x="connsiteX1" y="connsiteY1"/>
                  </a:cxn>
                  <a:cxn ang="0">
                    <a:pos x="connsiteX2" y="connsiteY2"/>
                  </a:cxn>
                </a:cxnLst>
                <a:rect l="l" t="t" r="r" b="b"/>
                <a:pathLst>
                  <a:path w="9914" h="59485">
                    <a:moveTo>
                      <a:pt x="7601" y="4957"/>
                    </a:moveTo>
                    <a:cubicBezTo>
                      <a:pt x="5949" y="13219"/>
                      <a:pt x="4957" y="21481"/>
                      <a:pt x="4957" y="30073"/>
                    </a:cubicBezTo>
                    <a:cubicBezTo>
                      <a:pt x="4957" y="38666"/>
                      <a:pt x="5949" y="47258"/>
                      <a:pt x="7601" y="55189"/>
                    </a:cubicBezTo>
                  </a:path>
                </a:pathLst>
              </a:custGeom>
              <a:noFill/>
              <a:ln w="15875" cap="flat">
                <a:solidFill>
                  <a:schemeClr val="tx1"/>
                </a:solidFill>
                <a:prstDash val="solid"/>
                <a:round/>
              </a:ln>
            </p:spPr>
            <p:txBody>
              <a:bodyPr rtlCol="0" anchor="ctr"/>
              <a:lstStyle/>
              <a:p>
                <a:endParaRPr lang="en-US" sz="4608"/>
              </a:p>
            </p:txBody>
          </p:sp>
          <p:sp>
            <p:nvSpPr>
              <p:cNvPr id="173" name="Freeform: Shape 172">
                <a:extLst>
                  <a:ext uri="{FF2B5EF4-FFF2-40B4-BE49-F238E27FC236}">
                    <a16:creationId xmlns:a16="http://schemas.microsoft.com/office/drawing/2014/main" id="{52C7EF28-4989-43E1-AFAC-21319489A0E4}"/>
                  </a:ext>
                </a:extLst>
              </p:cNvPr>
              <p:cNvSpPr/>
              <p:nvPr/>
            </p:nvSpPr>
            <p:spPr>
              <a:xfrm>
                <a:off x="8503067" y="2992781"/>
                <a:ext cx="52672" cy="52672"/>
              </a:xfrm>
              <a:custGeom>
                <a:avLst/>
                <a:gdLst>
                  <a:gd name="connsiteX0" fmla="*/ 37344 w 39657"/>
                  <a:gd name="connsiteY0" fmla="*/ 21150 h 39657"/>
                  <a:gd name="connsiteX1" fmla="*/ 21150 w 39657"/>
                  <a:gd name="connsiteY1" fmla="*/ 4957 h 39657"/>
                  <a:gd name="connsiteX2" fmla="*/ 4957 w 39657"/>
                  <a:gd name="connsiteY2" fmla="*/ 21150 h 39657"/>
                  <a:gd name="connsiteX3" fmla="*/ 21150 w 39657"/>
                  <a:gd name="connsiteY3" fmla="*/ 37344 h 39657"/>
                  <a:gd name="connsiteX4" fmla="*/ 37344 w 39657"/>
                  <a:gd name="connsiteY4" fmla="*/ 21150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7344" y="21150"/>
                    </a:moveTo>
                    <a:cubicBezTo>
                      <a:pt x="37344" y="12228"/>
                      <a:pt x="30073" y="4957"/>
                      <a:pt x="21150" y="4957"/>
                    </a:cubicBezTo>
                    <a:cubicBezTo>
                      <a:pt x="12228" y="4957"/>
                      <a:pt x="4957" y="12228"/>
                      <a:pt x="4957" y="21150"/>
                    </a:cubicBezTo>
                    <a:cubicBezTo>
                      <a:pt x="4957" y="30073"/>
                      <a:pt x="12228" y="37344"/>
                      <a:pt x="21150" y="37344"/>
                    </a:cubicBezTo>
                    <a:cubicBezTo>
                      <a:pt x="30073" y="37013"/>
                      <a:pt x="37344" y="29743"/>
                      <a:pt x="37344" y="21150"/>
                    </a:cubicBezTo>
                  </a:path>
                </a:pathLst>
              </a:custGeom>
              <a:noFill/>
              <a:ln w="15875" cap="flat">
                <a:solidFill>
                  <a:schemeClr val="tx1"/>
                </a:solidFill>
                <a:prstDash val="solid"/>
                <a:round/>
              </a:ln>
            </p:spPr>
            <p:txBody>
              <a:bodyPr rtlCol="0" anchor="ctr"/>
              <a:lstStyle/>
              <a:p>
                <a:endParaRPr lang="en-US" sz="4608"/>
              </a:p>
            </p:txBody>
          </p:sp>
          <p:sp>
            <p:nvSpPr>
              <p:cNvPr id="174" name="Freeform: Shape 173">
                <a:extLst>
                  <a:ext uri="{FF2B5EF4-FFF2-40B4-BE49-F238E27FC236}">
                    <a16:creationId xmlns:a16="http://schemas.microsoft.com/office/drawing/2014/main" id="{D43012E4-EA96-4546-80E7-4AEE8037525F}"/>
                  </a:ext>
                </a:extLst>
              </p:cNvPr>
              <p:cNvSpPr/>
              <p:nvPr/>
            </p:nvSpPr>
            <p:spPr>
              <a:xfrm>
                <a:off x="8645722" y="3014288"/>
                <a:ext cx="52672" cy="13168"/>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ln w="15875" cap="flat">
                <a:solidFill>
                  <a:schemeClr val="tx1"/>
                </a:solidFill>
                <a:prstDash val="solid"/>
                <a:round/>
              </a:ln>
            </p:spPr>
            <p:txBody>
              <a:bodyPr rtlCol="0" anchor="ctr"/>
              <a:lstStyle/>
              <a:p>
                <a:endParaRPr lang="en-US" sz="4608"/>
              </a:p>
            </p:txBody>
          </p:sp>
          <p:sp>
            <p:nvSpPr>
              <p:cNvPr id="175" name="Freeform: Shape 174">
                <a:extLst>
                  <a:ext uri="{FF2B5EF4-FFF2-40B4-BE49-F238E27FC236}">
                    <a16:creationId xmlns:a16="http://schemas.microsoft.com/office/drawing/2014/main" id="{8E9364A7-F337-4C8C-850E-7A85955AF430}"/>
                  </a:ext>
                </a:extLst>
              </p:cNvPr>
              <p:cNvSpPr/>
              <p:nvPr/>
            </p:nvSpPr>
            <p:spPr>
              <a:xfrm>
                <a:off x="8524574" y="3170112"/>
                <a:ext cx="13168" cy="13168"/>
              </a:xfrm>
              <a:custGeom>
                <a:avLst/>
                <a:gdLst>
                  <a:gd name="connsiteX0" fmla="*/ 4957 w 9914"/>
                  <a:gd name="connsiteY0" fmla="*/ 4957 h 9914"/>
                  <a:gd name="connsiteX1" fmla="*/ 4957 w 9914"/>
                  <a:gd name="connsiteY1" fmla="*/ 4957 h 9914"/>
                </a:gdLst>
                <a:ahLst/>
                <a:cxnLst>
                  <a:cxn ang="0">
                    <a:pos x="connsiteX0" y="connsiteY0"/>
                  </a:cxn>
                  <a:cxn ang="0">
                    <a:pos x="connsiteX1" y="connsiteY1"/>
                  </a:cxn>
                </a:cxnLst>
                <a:rect l="l" t="t" r="r" b="b"/>
                <a:pathLst>
                  <a:path w="9914" h="9914">
                    <a:moveTo>
                      <a:pt x="4957" y="4957"/>
                    </a:moveTo>
                    <a:lnTo>
                      <a:pt x="4957" y="4957"/>
                    </a:lnTo>
                  </a:path>
                </a:pathLst>
              </a:custGeom>
              <a:ln w="15875" cap="flat">
                <a:solidFill>
                  <a:schemeClr val="tx1"/>
                </a:solidFill>
                <a:prstDash val="solid"/>
                <a:round/>
              </a:ln>
            </p:spPr>
            <p:txBody>
              <a:bodyPr rtlCol="0" anchor="ctr"/>
              <a:lstStyle/>
              <a:p>
                <a:endParaRPr lang="en-US" sz="4608"/>
              </a:p>
            </p:txBody>
          </p:sp>
          <p:sp>
            <p:nvSpPr>
              <p:cNvPr id="176" name="Freeform: Shape 175">
                <a:extLst>
                  <a:ext uri="{FF2B5EF4-FFF2-40B4-BE49-F238E27FC236}">
                    <a16:creationId xmlns:a16="http://schemas.microsoft.com/office/drawing/2014/main" id="{911DBA6B-52CF-4021-9F4C-724F0EA46A34}"/>
                  </a:ext>
                </a:extLst>
              </p:cNvPr>
              <p:cNvSpPr/>
              <p:nvPr/>
            </p:nvSpPr>
            <p:spPr>
              <a:xfrm>
                <a:off x="8524574" y="3129291"/>
                <a:ext cx="13168" cy="52672"/>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ln w="15875" cap="flat">
                <a:solidFill>
                  <a:schemeClr val="tx1"/>
                </a:solidFill>
                <a:prstDash val="solid"/>
                <a:round/>
              </a:ln>
            </p:spPr>
            <p:txBody>
              <a:bodyPr rtlCol="0" anchor="ctr"/>
              <a:lstStyle/>
              <a:p>
                <a:endParaRPr lang="en-US" sz="4608"/>
              </a:p>
            </p:txBody>
          </p:sp>
          <p:sp>
            <p:nvSpPr>
              <p:cNvPr id="177" name="Freeform: Shape 176">
                <a:extLst>
                  <a:ext uri="{FF2B5EF4-FFF2-40B4-BE49-F238E27FC236}">
                    <a16:creationId xmlns:a16="http://schemas.microsoft.com/office/drawing/2014/main" id="{881ADE44-6403-4126-9D9D-173DC1D96EDF}"/>
                  </a:ext>
                </a:extLst>
              </p:cNvPr>
              <p:cNvSpPr/>
              <p:nvPr/>
            </p:nvSpPr>
            <p:spPr>
              <a:xfrm>
                <a:off x="8526770" y="2852320"/>
                <a:ext cx="13168" cy="52672"/>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ln w="15875" cap="flat">
                <a:solidFill>
                  <a:schemeClr val="tx1"/>
                </a:solidFill>
                <a:prstDash val="solid"/>
                <a:round/>
              </a:ln>
            </p:spPr>
            <p:txBody>
              <a:bodyPr rtlCol="0" anchor="ctr"/>
              <a:lstStyle/>
              <a:p>
                <a:endParaRPr lang="en-US" sz="4608"/>
              </a:p>
            </p:txBody>
          </p:sp>
          <p:sp>
            <p:nvSpPr>
              <p:cNvPr id="178" name="Freeform: Shape 177">
                <a:extLst>
                  <a:ext uri="{FF2B5EF4-FFF2-40B4-BE49-F238E27FC236}">
                    <a16:creationId xmlns:a16="http://schemas.microsoft.com/office/drawing/2014/main" id="{C147A171-CF84-456E-9F00-FD4478A7D1B6}"/>
                  </a:ext>
                </a:extLst>
              </p:cNvPr>
              <p:cNvSpPr/>
              <p:nvPr/>
            </p:nvSpPr>
            <p:spPr>
              <a:xfrm>
                <a:off x="8442492" y="2927379"/>
                <a:ext cx="61452" cy="61452"/>
              </a:xfrm>
              <a:custGeom>
                <a:avLst/>
                <a:gdLst>
                  <a:gd name="connsiteX0" fmla="*/ 4957 w 46266"/>
                  <a:gd name="connsiteY0" fmla="*/ 4957 h 46266"/>
                  <a:gd name="connsiteX1" fmla="*/ 41640 w 46266"/>
                  <a:gd name="connsiteY1" fmla="*/ 41640 h 46266"/>
                </a:gdLst>
                <a:ahLst/>
                <a:cxnLst>
                  <a:cxn ang="0">
                    <a:pos x="connsiteX0" y="connsiteY0"/>
                  </a:cxn>
                  <a:cxn ang="0">
                    <a:pos x="connsiteX1" y="connsiteY1"/>
                  </a:cxn>
                </a:cxnLst>
                <a:rect l="l" t="t" r="r" b="b"/>
                <a:pathLst>
                  <a:path w="46266" h="46266">
                    <a:moveTo>
                      <a:pt x="4957" y="4957"/>
                    </a:moveTo>
                    <a:lnTo>
                      <a:pt x="41640" y="41640"/>
                    </a:lnTo>
                  </a:path>
                </a:pathLst>
              </a:custGeom>
              <a:ln w="15875" cap="flat">
                <a:solidFill>
                  <a:schemeClr val="tx1"/>
                </a:solidFill>
                <a:prstDash val="solid"/>
                <a:round/>
              </a:ln>
            </p:spPr>
            <p:txBody>
              <a:bodyPr rtlCol="0" anchor="ctr"/>
              <a:lstStyle/>
              <a:p>
                <a:endParaRPr lang="en-US" sz="4608"/>
              </a:p>
            </p:txBody>
          </p:sp>
          <p:sp>
            <p:nvSpPr>
              <p:cNvPr id="179" name="Freeform: Shape 178">
                <a:extLst>
                  <a:ext uri="{FF2B5EF4-FFF2-40B4-BE49-F238E27FC236}">
                    <a16:creationId xmlns:a16="http://schemas.microsoft.com/office/drawing/2014/main" id="{83AE6DB3-2732-48D4-ACC2-58DE0346C883}"/>
                  </a:ext>
                </a:extLst>
              </p:cNvPr>
              <p:cNvSpPr/>
              <p:nvPr/>
            </p:nvSpPr>
            <p:spPr>
              <a:xfrm>
                <a:off x="8491215" y="2976101"/>
                <a:ext cx="13168" cy="13168"/>
              </a:xfrm>
              <a:custGeom>
                <a:avLst/>
                <a:gdLst>
                  <a:gd name="connsiteX0" fmla="*/ 4957 w 9914"/>
                  <a:gd name="connsiteY0" fmla="*/ 4957 h 9914"/>
                  <a:gd name="connsiteX1" fmla="*/ 6610 w 9914"/>
                  <a:gd name="connsiteY1" fmla="*/ 6610 h 9914"/>
                </a:gdLst>
                <a:ahLst/>
                <a:cxnLst>
                  <a:cxn ang="0">
                    <a:pos x="connsiteX0" y="connsiteY0"/>
                  </a:cxn>
                  <a:cxn ang="0">
                    <a:pos x="connsiteX1" y="connsiteY1"/>
                  </a:cxn>
                </a:cxnLst>
                <a:rect l="l" t="t" r="r" b="b"/>
                <a:pathLst>
                  <a:path w="9914" h="9914">
                    <a:moveTo>
                      <a:pt x="4957" y="4957"/>
                    </a:moveTo>
                    <a:lnTo>
                      <a:pt x="6610" y="6610"/>
                    </a:lnTo>
                  </a:path>
                </a:pathLst>
              </a:custGeom>
              <a:ln w="15875" cap="flat">
                <a:solidFill>
                  <a:schemeClr val="tx1"/>
                </a:solidFill>
                <a:prstDash val="solid"/>
                <a:round/>
              </a:ln>
            </p:spPr>
            <p:txBody>
              <a:bodyPr rtlCol="0" anchor="ctr"/>
              <a:lstStyle/>
              <a:p>
                <a:endParaRPr lang="en-US" sz="4608"/>
              </a:p>
            </p:txBody>
          </p:sp>
          <p:sp>
            <p:nvSpPr>
              <p:cNvPr id="180" name="Freeform: Shape 179">
                <a:extLst>
                  <a:ext uri="{FF2B5EF4-FFF2-40B4-BE49-F238E27FC236}">
                    <a16:creationId xmlns:a16="http://schemas.microsoft.com/office/drawing/2014/main" id="{50E95988-7730-4720-8A97-F784D3E0DBDE}"/>
                  </a:ext>
                </a:extLst>
              </p:cNvPr>
              <p:cNvSpPr/>
              <p:nvPr/>
            </p:nvSpPr>
            <p:spPr>
              <a:xfrm>
                <a:off x="8493410" y="2978296"/>
                <a:ext cx="30725" cy="30725"/>
              </a:xfrm>
              <a:custGeom>
                <a:avLst/>
                <a:gdLst>
                  <a:gd name="connsiteX0" fmla="*/ 18837 w 23133"/>
                  <a:gd name="connsiteY0" fmla="*/ 18837 h 23133"/>
                  <a:gd name="connsiteX1" fmla="*/ 4957 w 23133"/>
                  <a:gd name="connsiteY1" fmla="*/ 4957 h 23133"/>
                </a:gdLst>
                <a:ahLst/>
                <a:cxnLst>
                  <a:cxn ang="0">
                    <a:pos x="connsiteX0" y="connsiteY0"/>
                  </a:cxn>
                  <a:cxn ang="0">
                    <a:pos x="connsiteX1" y="connsiteY1"/>
                  </a:cxn>
                </a:cxnLst>
                <a:rect l="l" t="t" r="r" b="b"/>
                <a:pathLst>
                  <a:path w="23133" h="23133">
                    <a:moveTo>
                      <a:pt x="18837" y="18837"/>
                    </a:moveTo>
                    <a:lnTo>
                      <a:pt x="4957" y="4957"/>
                    </a:lnTo>
                  </a:path>
                </a:pathLst>
              </a:custGeom>
              <a:ln w="15875" cap="flat">
                <a:solidFill>
                  <a:schemeClr val="tx1"/>
                </a:solidFill>
                <a:prstDash val="solid"/>
                <a:round/>
              </a:ln>
            </p:spPr>
            <p:txBody>
              <a:bodyPr rtlCol="0" anchor="ctr"/>
              <a:lstStyle/>
              <a:p>
                <a:endParaRPr lang="en-US" sz="4608"/>
              </a:p>
            </p:txBody>
          </p:sp>
          <p:sp>
            <p:nvSpPr>
              <p:cNvPr id="181" name="Freeform: Shape 180">
                <a:extLst>
                  <a:ext uri="{FF2B5EF4-FFF2-40B4-BE49-F238E27FC236}">
                    <a16:creationId xmlns:a16="http://schemas.microsoft.com/office/drawing/2014/main" id="{C9EB3593-5E5B-4F74-82B6-AAACF0CE7FAA}"/>
                  </a:ext>
                </a:extLst>
              </p:cNvPr>
              <p:cNvSpPr/>
              <p:nvPr/>
            </p:nvSpPr>
            <p:spPr>
              <a:xfrm>
                <a:off x="8560567" y="3014288"/>
                <a:ext cx="65840" cy="13168"/>
              </a:xfrm>
              <a:custGeom>
                <a:avLst/>
                <a:gdLst>
                  <a:gd name="connsiteX0" fmla="*/ 4957 w 49571"/>
                  <a:gd name="connsiteY0" fmla="*/ 4957 h 9914"/>
                  <a:gd name="connsiteX1" fmla="*/ 46597 w 49571"/>
                  <a:gd name="connsiteY1" fmla="*/ 4957 h 9914"/>
                </a:gdLst>
                <a:ahLst/>
                <a:cxnLst>
                  <a:cxn ang="0">
                    <a:pos x="connsiteX0" y="connsiteY0"/>
                  </a:cxn>
                  <a:cxn ang="0">
                    <a:pos x="connsiteX1" y="connsiteY1"/>
                  </a:cxn>
                </a:cxnLst>
                <a:rect l="l" t="t" r="r" b="b"/>
                <a:pathLst>
                  <a:path w="49571" h="9914">
                    <a:moveTo>
                      <a:pt x="4957" y="4957"/>
                    </a:moveTo>
                    <a:lnTo>
                      <a:pt x="46597" y="4957"/>
                    </a:lnTo>
                  </a:path>
                </a:pathLst>
              </a:custGeom>
              <a:ln w="15875" cap="flat">
                <a:solidFill>
                  <a:schemeClr val="tx1"/>
                </a:solidFill>
                <a:prstDash val="solid"/>
                <a:round/>
              </a:ln>
            </p:spPr>
            <p:txBody>
              <a:bodyPr rtlCol="0" anchor="ctr"/>
              <a:lstStyle/>
              <a:p>
                <a:endParaRPr lang="en-US" sz="4608"/>
              </a:p>
            </p:txBody>
          </p:sp>
          <p:sp>
            <p:nvSpPr>
              <p:cNvPr id="182" name="Freeform: Shape 181">
                <a:extLst>
                  <a:ext uri="{FF2B5EF4-FFF2-40B4-BE49-F238E27FC236}">
                    <a16:creationId xmlns:a16="http://schemas.microsoft.com/office/drawing/2014/main" id="{91AED6E5-6464-4FA7-8CA8-D5453D28B779}"/>
                  </a:ext>
                </a:extLst>
              </p:cNvPr>
              <p:cNvSpPr/>
              <p:nvPr/>
            </p:nvSpPr>
            <p:spPr>
              <a:xfrm>
                <a:off x="8546083" y="3014288"/>
                <a:ext cx="26337" cy="13168"/>
              </a:xfrm>
              <a:custGeom>
                <a:avLst/>
                <a:gdLst>
                  <a:gd name="connsiteX0" fmla="*/ 4957 w 19828"/>
                  <a:gd name="connsiteY0" fmla="*/ 4957 h 9914"/>
                  <a:gd name="connsiteX1" fmla="*/ 15863 w 19828"/>
                  <a:gd name="connsiteY1" fmla="*/ 4957 h 9914"/>
                </a:gdLst>
                <a:ahLst/>
                <a:cxnLst>
                  <a:cxn ang="0">
                    <a:pos x="connsiteX0" y="connsiteY0"/>
                  </a:cxn>
                  <a:cxn ang="0">
                    <a:pos x="connsiteX1" y="connsiteY1"/>
                  </a:cxn>
                </a:cxnLst>
                <a:rect l="l" t="t" r="r" b="b"/>
                <a:pathLst>
                  <a:path w="19828" h="9914">
                    <a:moveTo>
                      <a:pt x="4957" y="4957"/>
                    </a:moveTo>
                    <a:lnTo>
                      <a:pt x="15863" y="4957"/>
                    </a:lnTo>
                  </a:path>
                </a:pathLst>
              </a:custGeom>
              <a:ln w="15875" cap="flat">
                <a:solidFill>
                  <a:schemeClr val="tx1"/>
                </a:solidFill>
                <a:prstDash val="solid"/>
                <a:round/>
              </a:ln>
            </p:spPr>
            <p:txBody>
              <a:bodyPr rtlCol="0" anchor="ctr"/>
              <a:lstStyle/>
              <a:p>
                <a:endParaRPr lang="en-US" sz="4608"/>
              </a:p>
            </p:txBody>
          </p:sp>
          <p:sp>
            <p:nvSpPr>
              <p:cNvPr id="183" name="Freeform: Shape 182">
                <a:extLst>
                  <a:ext uri="{FF2B5EF4-FFF2-40B4-BE49-F238E27FC236}">
                    <a16:creationId xmlns:a16="http://schemas.microsoft.com/office/drawing/2014/main" id="{36496B1A-4D1F-40F5-9DE6-73BF8BD07319}"/>
                  </a:ext>
                </a:extLst>
              </p:cNvPr>
              <p:cNvSpPr/>
              <p:nvPr/>
            </p:nvSpPr>
            <p:spPr>
              <a:xfrm>
                <a:off x="8491215" y="2976101"/>
                <a:ext cx="13168" cy="13168"/>
              </a:xfrm>
              <a:custGeom>
                <a:avLst/>
                <a:gdLst>
                  <a:gd name="connsiteX0" fmla="*/ 4957 w 9914"/>
                  <a:gd name="connsiteY0" fmla="*/ 4957 h 9914"/>
                  <a:gd name="connsiteX1" fmla="*/ 6610 w 9914"/>
                  <a:gd name="connsiteY1" fmla="*/ 4957 h 9914"/>
                </a:gdLst>
                <a:ahLst/>
                <a:cxnLst>
                  <a:cxn ang="0">
                    <a:pos x="connsiteX0" y="connsiteY0"/>
                  </a:cxn>
                  <a:cxn ang="0">
                    <a:pos x="connsiteX1" y="connsiteY1"/>
                  </a:cxn>
                </a:cxnLst>
                <a:rect l="l" t="t" r="r" b="b"/>
                <a:pathLst>
                  <a:path w="9914" h="9914">
                    <a:moveTo>
                      <a:pt x="4957" y="4957"/>
                    </a:moveTo>
                    <a:lnTo>
                      <a:pt x="6610" y="4957"/>
                    </a:lnTo>
                  </a:path>
                </a:pathLst>
              </a:custGeom>
              <a:ln w="15875" cap="flat">
                <a:solidFill>
                  <a:schemeClr val="tx1"/>
                </a:solidFill>
                <a:prstDash val="solid"/>
                <a:round/>
              </a:ln>
            </p:spPr>
            <p:txBody>
              <a:bodyPr rtlCol="0" anchor="ctr"/>
              <a:lstStyle/>
              <a:p>
                <a:endParaRPr lang="en-US" sz="4608"/>
              </a:p>
            </p:txBody>
          </p:sp>
          <p:sp>
            <p:nvSpPr>
              <p:cNvPr id="184" name="Freeform: Shape 183">
                <a:extLst>
                  <a:ext uri="{FF2B5EF4-FFF2-40B4-BE49-F238E27FC236}">
                    <a16:creationId xmlns:a16="http://schemas.microsoft.com/office/drawing/2014/main" id="{78B1F7D0-4BAE-4684-8644-59EABF6BE769}"/>
                  </a:ext>
                </a:extLst>
              </p:cNvPr>
              <p:cNvSpPr/>
              <p:nvPr/>
            </p:nvSpPr>
            <p:spPr>
              <a:xfrm>
                <a:off x="8493410" y="2976101"/>
                <a:ext cx="13168" cy="13168"/>
              </a:xfrm>
              <a:custGeom>
                <a:avLst/>
                <a:gdLst>
                  <a:gd name="connsiteX0" fmla="*/ 4957 w 9914"/>
                  <a:gd name="connsiteY0" fmla="*/ 6610 h 9914"/>
                  <a:gd name="connsiteX1" fmla="*/ 4957 w 9914"/>
                  <a:gd name="connsiteY1" fmla="*/ 4957 h 9914"/>
                </a:gdLst>
                <a:ahLst/>
                <a:cxnLst>
                  <a:cxn ang="0">
                    <a:pos x="connsiteX0" y="connsiteY0"/>
                  </a:cxn>
                  <a:cxn ang="0">
                    <a:pos x="connsiteX1" y="connsiteY1"/>
                  </a:cxn>
                </a:cxnLst>
                <a:rect l="l" t="t" r="r" b="b"/>
                <a:pathLst>
                  <a:path w="9914" h="9914">
                    <a:moveTo>
                      <a:pt x="4957" y="6610"/>
                    </a:moveTo>
                    <a:lnTo>
                      <a:pt x="4957" y="4957"/>
                    </a:lnTo>
                  </a:path>
                </a:pathLst>
              </a:custGeom>
              <a:ln w="15875" cap="flat">
                <a:solidFill>
                  <a:schemeClr val="tx1"/>
                </a:solidFill>
                <a:prstDash val="solid"/>
                <a:round/>
              </a:ln>
            </p:spPr>
            <p:txBody>
              <a:bodyPr rtlCol="0" anchor="ctr"/>
              <a:lstStyle/>
              <a:p>
                <a:endParaRPr lang="en-US" sz="4608"/>
              </a:p>
            </p:txBody>
          </p:sp>
          <p:grpSp>
            <p:nvGrpSpPr>
              <p:cNvPr id="8" name="Group 7">
                <a:extLst>
                  <a:ext uri="{FF2B5EF4-FFF2-40B4-BE49-F238E27FC236}">
                    <a16:creationId xmlns:a16="http://schemas.microsoft.com/office/drawing/2014/main" id="{975EA370-E51B-42CF-92A4-ED9D677BCDF7}"/>
                  </a:ext>
                </a:extLst>
              </p:cNvPr>
              <p:cNvGrpSpPr/>
              <p:nvPr/>
            </p:nvGrpSpPr>
            <p:grpSpPr>
              <a:xfrm>
                <a:off x="7699999" y="2317566"/>
                <a:ext cx="363252" cy="441125"/>
                <a:chOff x="5699724" y="3437218"/>
                <a:chExt cx="250717" cy="304465"/>
              </a:xfrm>
            </p:grpSpPr>
            <p:sp>
              <p:nvSpPr>
                <p:cNvPr id="186" name="Freeform: Shape 185">
                  <a:extLst>
                    <a:ext uri="{FF2B5EF4-FFF2-40B4-BE49-F238E27FC236}">
                      <a16:creationId xmlns:a16="http://schemas.microsoft.com/office/drawing/2014/main" id="{A5506EC4-9BFD-47BC-B00A-A2311EF76F93}"/>
                    </a:ext>
                  </a:extLst>
                </p:cNvPr>
                <p:cNvSpPr/>
                <p:nvPr/>
              </p:nvSpPr>
              <p:spPr>
                <a:xfrm>
                  <a:off x="5700046" y="3437218"/>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5875" cap="flat">
                  <a:solidFill>
                    <a:schemeClr val="tx2"/>
                  </a:solidFill>
                  <a:prstDash val="solid"/>
                  <a:round/>
                </a:ln>
              </p:spPr>
              <p:txBody>
                <a:bodyPr rtlCol="0" anchor="ctr"/>
                <a:lstStyle/>
                <a:p>
                  <a:endParaRPr lang="en-US" sz="4608"/>
                </a:p>
              </p:txBody>
            </p:sp>
            <p:sp>
              <p:nvSpPr>
                <p:cNvPr id="187" name="Freeform: Shape 186">
                  <a:extLst>
                    <a:ext uri="{FF2B5EF4-FFF2-40B4-BE49-F238E27FC236}">
                      <a16:creationId xmlns:a16="http://schemas.microsoft.com/office/drawing/2014/main" id="{EC42FF44-6469-4D13-87C2-A96DBBBE5743}"/>
                    </a:ext>
                  </a:extLst>
                </p:cNvPr>
                <p:cNvSpPr/>
                <p:nvPr/>
              </p:nvSpPr>
              <p:spPr>
                <a:xfrm>
                  <a:off x="5699724" y="3554048"/>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5875" cap="flat">
                  <a:solidFill>
                    <a:schemeClr val="tx2"/>
                  </a:solidFill>
                  <a:prstDash val="solid"/>
                  <a:round/>
                </a:ln>
              </p:spPr>
              <p:txBody>
                <a:bodyPr rtlCol="0" anchor="ctr"/>
                <a:lstStyle/>
                <a:p>
                  <a:endParaRPr lang="en-US" sz="4608"/>
                </a:p>
              </p:txBody>
            </p:sp>
            <p:sp>
              <p:nvSpPr>
                <p:cNvPr id="188" name="Freeform: Shape 187">
                  <a:extLst>
                    <a:ext uri="{FF2B5EF4-FFF2-40B4-BE49-F238E27FC236}">
                      <a16:creationId xmlns:a16="http://schemas.microsoft.com/office/drawing/2014/main" id="{FF0A5A07-0063-4B60-B5AF-0DB61966BF38}"/>
                    </a:ext>
                  </a:extLst>
                </p:cNvPr>
                <p:cNvSpPr/>
                <p:nvPr/>
              </p:nvSpPr>
              <p:spPr>
                <a:xfrm>
                  <a:off x="5700046" y="3627750"/>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5875" cap="flat">
                  <a:solidFill>
                    <a:schemeClr val="tx2"/>
                  </a:solidFill>
                  <a:prstDash val="solid"/>
                  <a:round/>
                </a:ln>
              </p:spPr>
              <p:txBody>
                <a:bodyPr rtlCol="0" anchor="ctr"/>
                <a:lstStyle/>
                <a:p>
                  <a:endParaRPr lang="en-US" sz="4608"/>
                </a:p>
              </p:txBody>
            </p:sp>
            <p:sp>
              <p:nvSpPr>
                <p:cNvPr id="189" name="Freeform: Shape 188">
                  <a:extLst>
                    <a:ext uri="{FF2B5EF4-FFF2-40B4-BE49-F238E27FC236}">
                      <a16:creationId xmlns:a16="http://schemas.microsoft.com/office/drawing/2014/main" id="{07CCF585-762C-4DA1-953F-BE741A3F868C}"/>
                    </a:ext>
                  </a:extLst>
                </p:cNvPr>
                <p:cNvSpPr/>
                <p:nvPr/>
              </p:nvSpPr>
              <p:spPr>
                <a:xfrm>
                  <a:off x="5699724" y="3477127"/>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5875" cap="flat">
                  <a:solidFill>
                    <a:schemeClr val="tx2"/>
                  </a:solidFill>
                  <a:prstDash val="solid"/>
                  <a:round/>
                </a:ln>
              </p:spPr>
              <p:txBody>
                <a:bodyPr rtlCol="0" anchor="ctr"/>
                <a:lstStyle/>
                <a:p>
                  <a:endParaRPr lang="en-US" sz="4608"/>
                </a:p>
              </p:txBody>
            </p:sp>
            <p:sp>
              <p:nvSpPr>
                <p:cNvPr id="190" name="Freeform: Shape 189">
                  <a:extLst>
                    <a:ext uri="{FF2B5EF4-FFF2-40B4-BE49-F238E27FC236}">
                      <a16:creationId xmlns:a16="http://schemas.microsoft.com/office/drawing/2014/main" id="{543365DC-8D8A-4147-81D6-2F9FC44238C8}"/>
                    </a:ext>
                  </a:extLst>
                </p:cNvPr>
                <p:cNvSpPr/>
                <p:nvPr/>
              </p:nvSpPr>
              <p:spPr>
                <a:xfrm>
                  <a:off x="5940786" y="3479380"/>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5875" cap="flat">
                  <a:solidFill>
                    <a:schemeClr val="tx2"/>
                  </a:solidFill>
                  <a:prstDash val="solid"/>
                  <a:round/>
                </a:ln>
              </p:spPr>
              <p:txBody>
                <a:bodyPr rtlCol="0" anchor="ctr"/>
                <a:lstStyle/>
                <a:p>
                  <a:endParaRPr lang="en-US" sz="4608"/>
                </a:p>
              </p:txBody>
            </p:sp>
            <p:sp>
              <p:nvSpPr>
                <p:cNvPr id="191" name="Freeform: Shape 190">
                  <a:extLst>
                    <a:ext uri="{FF2B5EF4-FFF2-40B4-BE49-F238E27FC236}">
                      <a16:creationId xmlns:a16="http://schemas.microsoft.com/office/drawing/2014/main" id="{D10FA1C6-AE03-4FF6-8F6D-404E205E7A14}"/>
                    </a:ext>
                  </a:extLst>
                </p:cNvPr>
                <p:cNvSpPr/>
                <p:nvPr/>
              </p:nvSpPr>
              <p:spPr>
                <a:xfrm>
                  <a:off x="5699724" y="3696625"/>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5875" cap="flat">
                  <a:solidFill>
                    <a:schemeClr val="tx2"/>
                  </a:solidFill>
                  <a:prstDash val="solid"/>
                  <a:round/>
                </a:ln>
              </p:spPr>
              <p:txBody>
                <a:bodyPr rtlCol="0" anchor="ctr"/>
                <a:lstStyle/>
                <a:p>
                  <a:endParaRPr lang="en-US" sz="4608"/>
                </a:p>
              </p:txBody>
            </p:sp>
          </p:grpSp>
          <p:grpSp>
            <p:nvGrpSpPr>
              <p:cNvPr id="9" name="Group 8">
                <a:extLst>
                  <a:ext uri="{FF2B5EF4-FFF2-40B4-BE49-F238E27FC236}">
                    <a16:creationId xmlns:a16="http://schemas.microsoft.com/office/drawing/2014/main" id="{4EB53C26-DACF-425A-A0A6-7D69DB073477}"/>
                  </a:ext>
                </a:extLst>
              </p:cNvPr>
              <p:cNvGrpSpPr/>
              <p:nvPr/>
            </p:nvGrpSpPr>
            <p:grpSpPr>
              <a:xfrm flipH="1">
                <a:off x="8503832" y="2349632"/>
                <a:ext cx="297268" cy="325539"/>
                <a:chOff x="5341619" y="3376798"/>
                <a:chExt cx="192117" cy="210388"/>
              </a:xfrm>
            </p:grpSpPr>
            <p:sp>
              <p:nvSpPr>
                <p:cNvPr id="199" name="Freeform: Shape 198">
                  <a:extLst>
                    <a:ext uri="{FF2B5EF4-FFF2-40B4-BE49-F238E27FC236}">
                      <a16:creationId xmlns:a16="http://schemas.microsoft.com/office/drawing/2014/main" id="{9C80C251-967F-4A67-9E93-B83AE41764CD}"/>
                    </a:ext>
                  </a:extLst>
                </p:cNvPr>
                <p:cNvSpPr/>
                <p:nvPr/>
              </p:nvSpPr>
              <p:spPr>
                <a:xfrm>
                  <a:off x="5408596" y="3429620"/>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0" name="Freeform: Shape 199">
                  <a:extLst>
                    <a:ext uri="{FF2B5EF4-FFF2-40B4-BE49-F238E27FC236}">
                      <a16:creationId xmlns:a16="http://schemas.microsoft.com/office/drawing/2014/main" id="{D98D7422-16D7-4B68-A501-D861C59B0FB6}"/>
                    </a:ext>
                  </a:extLst>
                </p:cNvPr>
                <p:cNvSpPr/>
                <p:nvPr/>
              </p:nvSpPr>
              <p:spPr>
                <a:xfrm>
                  <a:off x="5504770" y="342746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1" name="Freeform: Shape 200">
                  <a:extLst>
                    <a:ext uri="{FF2B5EF4-FFF2-40B4-BE49-F238E27FC236}">
                      <a16:creationId xmlns:a16="http://schemas.microsoft.com/office/drawing/2014/main" id="{6E0255B2-D24C-42E9-8C28-8817083EB195}"/>
                    </a:ext>
                  </a:extLst>
                </p:cNvPr>
                <p:cNvSpPr/>
                <p:nvPr/>
              </p:nvSpPr>
              <p:spPr>
                <a:xfrm>
                  <a:off x="5385429" y="34880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2" name="Freeform: Shape 201">
                  <a:extLst>
                    <a:ext uri="{FF2B5EF4-FFF2-40B4-BE49-F238E27FC236}">
                      <a16:creationId xmlns:a16="http://schemas.microsoft.com/office/drawing/2014/main" id="{5945EA96-1777-4E0D-AE88-795248FC7ECB}"/>
                    </a:ext>
                  </a:extLst>
                </p:cNvPr>
                <p:cNvSpPr/>
                <p:nvPr/>
              </p:nvSpPr>
              <p:spPr>
                <a:xfrm>
                  <a:off x="5444089" y="34880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3" name="Freeform: Shape 202">
                  <a:extLst>
                    <a:ext uri="{FF2B5EF4-FFF2-40B4-BE49-F238E27FC236}">
                      <a16:creationId xmlns:a16="http://schemas.microsoft.com/office/drawing/2014/main" id="{EE38E518-53E6-4EBE-8D32-13E18136CE71}"/>
                    </a:ext>
                  </a:extLst>
                </p:cNvPr>
                <p:cNvSpPr/>
                <p:nvPr/>
              </p:nvSpPr>
              <p:spPr>
                <a:xfrm>
                  <a:off x="5365444" y="3558220"/>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4" name="Freeform: Shape 203">
                  <a:extLst>
                    <a:ext uri="{FF2B5EF4-FFF2-40B4-BE49-F238E27FC236}">
                      <a16:creationId xmlns:a16="http://schemas.microsoft.com/office/drawing/2014/main" id="{9EEAFD3B-7247-4E63-BA20-9C8213074BFB}"/>
                    </a:ext>
                  </a:extLst>
                </p:cNvPr>
                <p:cNvSpPr/>
                <p:nvPr/>
              </p:nvSpPr>
              <p:spPr>
                <a:xfrm>
                  <a:off x="5417904" y="3531903"/>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5" name="Freeform: Shape 204">
                  <a:extLst>
                    <a:ext uri="{FF2B5EF4-FFF2-40B4-BE49-F238E27FC236}">
                      <a16:creationId xmlns:a16="http://schemas.microsoft.com/office/drawing/2014/main" id="{30D1423D-CF23-483E-AC11-351F67890050}"/>
                    </a:ext>
                  </a:extLst>
                </p:cNvPr>
                <p:cNvSpPr/>
                <p:nvPr/>
              </p:nvSpPr>
              <p:spPr>
                <a:xfrm>
                  <a:off x="5461093" y="3406335"/>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sp>
              <p:nvSpPr>
                <p:cNvPr id="206" name="Freeform: Shape 205">
                  <a:extLst>
                    <a:ext uri="{FF2B5EF4-FFF2-40B4-BE49-F238E27FC236}">
                      <a16:creationId xmlns:a16="http://schemas.microsoft.com/office/drawing/2014/main" id="{1675EE86-74E1-4670-9C3E-4F242E2732B7}"/>
                    </a:ext>
                  </a:extLst>
                </p:cNvPr>
                <p:cNvSpPr/>
                <p:nvPr/>
              </p:nvSpPr>
              <p:spPr>
                <a:xfrm>
                  <a:off x="5341619" y="3376798"/>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5875" cap="flat">
                  <a:solidFill>
                    <a:schemeClr val="accent1"/>
                  </a:solidFill>
                  <a:prstDash val="solid"/>
                  <a:round/>
                </a:ln>
              </p:spPr>
              <p:txBody>
                <a:bodyPr rtlCol="0" anchor="ctr"/>
                <a:lstStyle/>
                <a:p>
                  <a:endParaRPr lang="en-US" sz="4608"/>
                </a:p>
              </p:txBody>
            </p:sp>
          </p:grpSp>
        </p:grpSp>
        <p:grpSp>
          <p:nvGrpSpPr>
            <p:cNvPr id="207" name="Graphic 50">
              <a:extLst>
                <a:ext uri="{FF2B5EF4-FFF2-40B4-BE49-F238E27FC236}">
                  <a16:creationId xmlns:a16="http://schemas.microsoft.com/office/drawing/2014/main" id="{625B091A-8714-4D7F-A325-30C8F3CAAF06}"/>
                </a:ext>
              </a:extLst>
            </p:cNvPr>
            <p:cNvGrpSpPr/>
            <p:nvPr/>
          </p:nvGrpSpPr>
          <p:grpSpPr>
            <a:xfrm>
              <a:off x="3665912" y="2038290"/>
              <a:ext cx="167408" cy="239153"/>
              <a:chOff x="5070612" y="2171429"/>
              <a:chExt cx="295488" cy="422126"/>
            </a:xfrm>
          </p:grpSpPr>
          <p:sp>
            <p:nvSpPr>
              <p:cNvPr id="208" name="Freeform: Shape 207">
                <a:extLst>
                  <a:ext uri="{FF2B5EF4-FFF2-40B4-BE49-F238E27FC236}">
                    <a16:creationId xmlns:a16="http://schemas.microsoft.com/office/drawing/2014/main" id="{CC1D9084-D679-451D-851D-253D36BC0B0B}"/>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09" name="Freeform: Shape 208">
                <a:extLst>
                  <a:ext uri="{FF2B5EF4-FFF2-40B4-BE49-F238E27FC236}">
                    <a16:creationId xmlns:a16="http://schemas.microsoft.com/office/drawing/2014/main" id="{D0118F4E-1C6D-4C36-887E-DD45F736A72C}"/>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0" name="Freeform: Shape 209">
                <a:extLst>
                  <a:ext uri="{FF2B5EF4-FFF2-40B4-BE49-F238E27FC236}">
                    <a16:creationId xmlns:a16="http://schemas.microsoft.com/office/drawing/2014/main" id="{8B1C21D3-9AA9-4B01-98F7-E65665BFE38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a:p>
            </p:txBody>
          </p:sp>
        </p:grpSp>
        <p:grpSp>
          <p:nvGrpSpPr>
            <p:cNvPr id="211" name="Graphic 50">
              <a:extLst>
                <a:ext uri="{FF2B5EF4-FFF2-40B4-BE49-F238E27FC236}">
                  <a16:creationId xmlns:a16="http://schemas.microsoft.com/office/drawing/2014/main" id="{536A9B37-C611-47C6-AA8D-3CCEBDFF52C3}"/>
                </a:ext>
              </a:extLst>
            </p:cNvPr>
            <p:cNvGrpSpPr/>
            <p:nvPr/>
          </p:nvGrpSpPr>
          <p:grpSpPr>
            <a:xfrm>
              <a:off x="4242384" y="1839454"/>
              <a:ext cx="167408" cy="239153"/>
              <a:chOff x="5070612" y="2171429"/>
              <a:chExt cx="295488" cy="422126"/>
            </a:xfrm>
          </p:grpSpPr>
          <p:sp>
            <p:nvSpPr>
              <p:cNvPr id="212" name="Freeform: Shape 211">
                <a:extLst>
                  <a:ext uri="{FF2B5EF4-FFF2-40B4-BE49-F238E27FC236}">
                    <a16:creationId xmlns:a16="http://schemas.microsoft.com/office/drawing/2014/main" id="{3A997305-CCC5-4ECD-B198-49D4035DA2AA}"/>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13" name="Freeform: Shape 212">
                <a:extLst>
                  <a:ext uri="{FF2B5EF4-FFF2-40B4-BE49-F238E27FC236}">
                    <a16:creationId xmlns:a16="http://schemas.microsoft.com/office/drawing/2014/main" id="{585A0BC3-FA4F-4A6E-850A-2CCD032D11B2}"/>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4" name="Freeform: Shape 213">
                <a:extLst>
                  <a:ext uri="{FF2B5EF4-FFF2-40B4-BE49-F238E27FC236}">
                    <a16:creationId xmlns:a16="http://schemas.microsoft.com/office/drawing/2014/main" id="{A905ED83-187C-4945-B4CE-5259BDE08FB1}"/>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dirty="0"/>
              </a:p>
            </p:txBody>
          </p:sp>
        </p:grpSp>
        <p:grpSp>
          <p:nvGrpSpPr>
            <p:cNvPr id="215" name="Graphic 50">
              <a:extLst>
                <a:ext uri="{FF2B5EF4-FFF2-40B4-BE49-F238E27FC236}">
                  <a16:creationId xmlns:a16="http://schemas.microsoft.com/office/drawing/2014/main" id="{3964A918-EDEF-484D-9A84-0DBFAD1CD169}"/>
                </a:ext>
              </a:extLst>
            </p:cNvPr>
            <p:cNvGrpSpPr/>
            <p:nvPr/>
          </p:nvGrpSpPr>
          <p:grpSpPr>
            <a:xfrm>
              <a:off x="4756899" y="2044668"/>
              <a:ext cx="167408" cy="239153"/>
              <a:chOff x="5070612" y="2171429"/>
              <a:chExt cx="295488" cy="422126"/>
            </a:xfrm>
          </p:grpSpPr>
          <p:sp>
            <p:nvSpPr>
              <p:cNvPr id="216" name="Freeform: Shape 215">
                <a:extLst>
                  <a:ext uri="{FF2B5EF4-FFF2-40B4-BE49-F238E27FC236}">
                    <a16:creationId xmlns:a16="http://schemas.microsoft.com/office/drawing/2014/main" id="{152AC91A-CC5A-43E6-BBBC-E122FC6E7D34}"/>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5875" cap="rnd">
                <a:solidFill>
                  <a:schemeClr val="tx1"/>
                </a:solidFill>
                <a:prstDash val="solid"/>
                <a:round/>
              </a:ln>
            </p:spPr>
            <p:txBody>
              <a:bodyPr rtlCol="0" anchor="ctr"/>
              <a:lstStyle/>
              <a:p>
                <a:endParaRPr lang="en-US" sz="4608"/>
              </a:p>
            </p:txBody>
          </p:sp>
          <p:sp>
            <p:nvSpPr>
              <p:cNvPr id="217" name="Freeform: Shape 216">
                <a:extLst>
                  <a:ext uri="{FF2B5EF4-FFF2-40B4-BE49-F238E27FC236}">
                    <a16:creationId xmlns:a16="http://schemas.microsoft.com/office/drawing/2014/main" id="{63587D33-A0D8-415A-86C9-6275FAE8137B}"/>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5875" cap="rnd">
                <a:solidFill>
                  <a:schemeClr val="tx1"/>
                </a:solidFill>
                <a:prstDash val="solid"/>
                <a:round/>
              </a:ln>
            </p:spPr>
            <p:txBody>
              <a:bodyPr rtlCol="0" anchor="ctr"/>
              <a:lstStyle/>
              <a:p>
                <a:endParaRPr lang="en-US" sz="4608"/>
              </a:p>
            </p:txBody>
          </p:sp>
          <p:sp>
            <p:nvSpPr>
              <p:cNvPr id="218" name="Freeform: Shape 217">
                <a:extLst>
                  <a:ext uri="{FF2B5EF4-FFF2-40B4-BE49-F238E27FC236}">
                    <a16:creationId xmlns:a16="http://schemas.microsoft.com/office/drawing/2014/main" id="{B7AA15CC-8DC7-4F3F-92F5-5FFAC499F958}"/>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5875" cap="rnd">
                <a:solidFill>
                  <a:schemeClr val="tx2"/>
                </a:solidFill>
                <a:prstDash val="solid"/>
                <a:round/>
              </a:ln>
            </p:spPr>
            <p:txBody>
              <a:bodyPr rtlCol="0" anchor="ctr"/>
              <a:lstStyle/>
              <a:p>
                <a:endParaRPr lang="en-US" sz="4608"/>
              </a:p>
            </p:txBody>
          </p:sp>
        </p:grpSp>
        <p:grpSp>
          <p:nvGrpSpPr>
            <p:cNvPr id="256" name="Graphic 238">
              <a:extLst>
                <a:ext uri="{FF2B5EF4-FFF2-40B4-BE49-F238E27FC236}">
                  <a16:creationId xmlns:a16="http://schemas.microsoft.com/office/drawing/2014/main" id="{8D13DBA7-DD9B-48B0-8926-C869906DF886}"/>
                </a:ext>
              </a:extLst>
            </p:cNvPr>
            <p:cNvGrpSpPr/>
            <p:nvPr/>
          </p:nvGrpSpPr>
          <p:grpSpPr>
            <a:xfrm>
              <a:off x="5908874" y="2478262"/>
              <a:ext cx="375461" cy="375461"/>
              <a:chOff x="6240780" y="4592514"/>
              <a:chExt cx="660952" cy="660952"/>
            </a:xfrm>
          </p:grpSpPr>
          <p:sp>
            <p:nvSpPr>
              <p:cNvPr id="257" name="Freeform: Shape 256">
                <a:extLst>
                  <a:ext uri="{FF2B5EF4-FFF2-40B4-BE49-F238E27FC236}">
                    <a16:creationId xmlns:a16="http://schemas.microsoft.com/office/drawing/2014/main" id="{5AA445DA-6116-4106-8BF4-022FA8438202}"/>
                  </a:ext>
                </a:extLst>
              </p:cNvPr>
              <p:cNvSpPr/>
              <p:nvPr/>
            </p:nvSpPr>
            <p:spPr>
              <a:xfrm>
                <a:off x="6439066" y="4754117"/>
                <a:ext cx="277600" cy="317257"/>
              </a:xfrm>
              <a:custGeom>
                <a:avLst/>
                <a:gdLst>
                  <a:gd name="connsiteX0" fmla="*/ 272643 w 277599"/>
                  <a:gd name="connsiteY0" fmla="*/ 138800 h 317256"/>
                  <a:gd name="connsiteX1" fmla="*/ 138800 w 277599"/>
                  <a:gd name="connsiteY1" fmla="*/ 4957 h 317256"/>
                  <a:gd name="connsiteX2" fmla="*/ 4957 w 277599"/>
                  <a:gd name="connsiteY2" fmla="*/ 138800 h 317256"/>
                  <a:gd name="connsiteX3" fmla="*/ 80967 w 277599"/>
                  <a:gd name="connsiteY3" fmla="*/ 259424 h 317256"/>
                  <a:gd name="connsiteX4" fmla="*/ 80967 w 277599"/>
                  <a:gd name="connsiteY4" fmla="*/ 313291 h 317256"/>
                  <a:gd name="connsiteX5" fmla="*/ 196633 w 277599"/>
                  <a:gd name="connsiteY5" fmla="*/ 313291 h 317256"/>
                  <a:gd name="connsiteX6" fmla="*/ 196633 w 277599"/>
                  <a:gd name="connsiteY6" fmla="*/ 259424 h 317256"/>
                  <a:gd name="connsiteX7" fmla="*/ 272643 w 277599"/>
                  <a:gd name="connsiteY7" fmla="*/ 138800 h 31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99" h="317256">
                    <a:moveTo>
                      <a:pt x="272643" y="138800"/>
                    </a:moveTo>
                    <a:cubicBezTo>
                      <a:pt x="272643" y="64773"/>
                      <a:pt x="212827" y="4957"/>
                      <a:pt x="138800" y="4957"/>
                    </a:cubicBezTo>
                    <a:cubicBezTo>
                      <a:pt x="64773" y="4957"/>
                      <a:pt x="4957" y="64773"/>
                      <a:pt x="4957" y="138800"/>
                    </a:cubicBezTo>
                    <a:cubicBezTo>
                      <a:pt x="4957" y="192007"/>
                      <a:pt x="36022" y="237943"/>
                      <a:pt x="80967" y="259424"/>
                    </a:cubicBezTo>
                    <a:lnTo>
                      <a:pt x="80967" y="313291"/>
                    </a:lnTo>
                    <a:lnTo>
                      <a:pt x="196633" y="313291"/>
                    </a:lnTo>
                    <a:lnTo>
                      <a:pt x="196633" y="259424"/>
                    </a:lnTo>
                    <a:cubicBezTo>
                      <a:pt x="241578" y="237943"/>
                      <a:pt x="272643" y="192007"/>
                      <a:pt x="272643" y="138800"/>
                    </a:cubicBezTo>
                    <a:close/>
                  </a:path>
                </a:pathLst>
              </a:custGeom>
              <a:noFill/>
              <a:ln w="12700" cap="flat">
                <a:solidFill>
                  <a:schemeClr val="tx1"/>
                </a:solidFill>
                <a:prstDash val="solid"/>
                <a:round/>
              </a:ln>
            </p:spPr>
            <p:txBody>
              <a:bodyPr rtlCol="0" anchor="ctr"/>
              <a:lstStyle/>
              <a:p>
                <a:endParaRPr lang="en-US" sz="4608"/>
              </a:p>
            </p:txBody>
          </p:sp>
          <p:sp>
            <p:nvSpPr>
              <p:cNvPr id="258" name="Freeform: Shape 257">
                <a:extLst>
                  <a:ext uri="{FF2B5EF4-FFF2-40B4-BE49-F238E27FC236}">
                    <a16:creationId xmlns:a16="http://schemas.microsoft.com/office/drawing/2014/main" id="{F11F5B32-32D4-4269-BC98-08BE59CACE8C}"/>
                  </a:ext>
                </a:extLst>
              </p:cNvPr>
              <p:cNvSpPr/>
              <p:nvPr/>
            </p:nvSpPr>
            <p:spPr>
              <a:xfrm>
                <a:off x="6572908" y="4943149"/>
                <a:ext cx="9914" cy="128886"/>
              </a:xfrm>
              <a:custGeom>
                <a:avLst/>
                <a:gdLst>
                  <a:gd name="connsiteX0" fmla="*/ 4957 w 9914"/>
                  <a:gd name="connsiteY0" fmla="*/ 124259 h 128885"/>
                  <a:gd name="connsiteX1" fmla="*/ 4957 w 9914"/>
                  <a:gd name="connsiteY1" fmla="*/ 4957 h 128885"/>
                </a:gdLst>
                <a:ahLst/>
                <a:cxnLst>
                  <a:cxn ang="0">
                    <a:pos x="connsiteX0" y="connsiteY0"/>
                  </a:cxn>
                  <a:cxn ang="0">
                    <a:pos x="connsiteX1" y="connsiteY1"/>
                  </a:cxn>
                </a:cxnLst>
                <a:rect l="l" t="t" r="r" b="b"/>
                <a:pathLst>
                  <a:path w="9914" h="128885">
                    <a:moveTo>
                      <a:pt x="4957" y="124259"/>
                    </a:moveTo>
                    <a:lnTo>
                      <a:pt x="4957" y="4957"/>
                    </a:lnTo>
                  </a:path>
                </a:pathLst>
              </a:custGeom>
              <a:ln w="12700" cap="flat">
                <a:solidFill>
                  <a:schemeClr val="tx1"/>
                </a:solidFill>
                <a:prstDash val="solid"/>
                <a:round/>
              </a:ln>
            </p:spPr>
            <p:txBody>
              <a:bodyPr rtlCol="0" anchor="ctr"/>
              <a:lstStyle/>
              <a:p>
                <a:endParaRPr lang="en-US" sz="4608"/>
              </a:p>
            </p:txBody>
          </p:sp>
          <p:sp>
            <p:nvSpPr>
              <p:cNvPr id="259" name="Freeform: Shape 258">
                <a:extLst>
                  <a:ext uri="{FF2B5EF4-FFF2-40B4-BE49-F238E27FC236}">
                    <a16:creationId xmlns:a16="http://schemas.microsoft.com/office/drawing/2014/main" id="{2DECF17A-41E9-401E-9A07-31A99EDC4F97}"/>
                  </a:ext>
                </a:extLst>
              </p:cNvPr>
              <p:cNvSpPr/>
              <p:nvPr/>
            </p:nvSpPr>
            <p:spPr>
              <a:xfrm>
                <a:off x="6543166" y="4942158"/>
                <a:ext cx="69400" cy="9914"/>
              </a:xfrm>
              <a:custGeom>
                <a:avLst/>
                <a:gdLst>
                  <a:gd name="connsiteX0" fmla="*/ 4957 w 69399"/>
                  <a:gd name="connsiteY0" fmla="*/ 4957 h 9914"/>
                  <a:gd name="connsiteX1" fmla="*/ 64443 w 69399"/>
                  <a:gd name="connsiteY1" fmla="*/ 4957 h 9914"/>
                </a:gdLst>
                <a:ahLst/>
                <a:cxnLst>
                  <a:cxn ang="0">
                    <a:pos x="connsiteX0" y="connsiteY0"/>
                  </a:cxn>
                  <a:cxn ang="0">
                    <a:pos x="connsiteX1" y="connsiteY1"/>
                  </a:cxn>
                </a:cxnLst>
                <a:rect l="l" t="t" r="r" b="b"/>
                <a:pathLst>
                  <a:path w="69399" h="9914">
                    <a:moveTo>
                      <a:pt x="4957" y="4957"/>
                    </a:moveTo>
                    <a:lnTo>
                      <a:pt x="64443" y="4957"/>
                    </a:lnTo>
                  </a:path>
                </a:pathLst>
              </a:custGeom>
              <a:ln w="12700" cap="flat">
                <a:solidFill>
                  <a:schemeClr val="tx1"/>
                </a:solidFill>
                <a:prstDash val="solid"/>
                <a:round/>
              </a:ln>
            </p:spPr>
            <p:txBody>
              <a:bodyPr rtlCol="0" anchor="ctr"/>
              <a:lstStyle/>
              <a:p>
                <a:endParaRPr lang="en-US" sz="4608"/>
              </a:p>
            </p:txBody>
          </p:sp>
          <p:sp>
            <p:nvSpPr>
              <p:cNvPr id="260" name="Freeform: Shape 259">
                <a:extLst>
                  <a:ext uri="{FF2B5EF4-FFF2-40B4-BE49-F238E27FC236}">
                    <a16:creationId xmlns:a16="http://schemas.microsoft.com/office/drawing/2014/main" id="{0A77958D-FE06-4897-A028-6B767946E085}"/>
                  </a:ext>
                </a:extLst>
              </p:cNvPr>
              <p:cNvSpPr/>
              <p:nvPr/>
            </p:nvSpPr>
            <p:spPr>
              <a:xfrm>
                <a:off x="6485993" y="4676785"/>
                <a:ext cx="29743" cy="62790"/>
              </a:xfrm>
              <a:custGeom>
                <a:avLst/>
                <a:gdLst>
                  <a:gd name="connsiteX0" fmla="*/ 27430 w 29742"/>
                  <a:gd name="connsiteY0" fmla="*/ 59155 h 62790"/>
                  <a:gd name="connsiteX1" fmla="*/ 4957 w 29742"/>
                  <a:gd name="connsiteY1" fmla="*/ 4957 h 62790"/>
                </a:gdLst>
                <a:ahLst/>
                <a:cxnLst>
                  <a:cxn ang="0">
                    <a:pos x="connsiteX0" y="connsiteY0"/>
                  </a:cxn>
                  <a:cxn ang="0">
                    <a:pos x="connsiteX1" y="connsiteY1"/>
                  </a:cxn>
                </a:cxnLst>
                <a:rect l="l" t="t" r="r" b="b"/>
                <a:pathLst>
                  <a:path w="29742" h="62790">
                    <a:moveTo>
                      <a:pt x="27430" y="59155"/>
                    </a:moveTo>
                    <a:lnTo>
                      <a:pt x="4957" y="4957"/>
                    </a:lnTo>
                  </a:path>
                </a:pathLst>
              </a:custGeom>
              <a:ln w="12700" cap="flat">
                <a:solidFill>
                  <a:schemeClr val="tx1"/>
                </a:solidFill>
                <a:prstDash val="solid"/>
                <a:round/>
              </a:ln>
            </p:spPr>
            <p:txBody>
              <a:bodyPr rtlCol="0" anchor="ctr"/>
              <a:lstStyle/>
              <a:p>
                <a:endParaRPr lang="en-US" sz="4608"/>
              </a:p>
            </p:txBody>
          </p:sp>
          <p:sp>
            <p:nvSpPr>
              <p:cNvPr id="261" name="Freeform: Shape 260">
                <a:extLst>
                  <a:ext uri="{FF2B5EF4-FFF2-40B4-BE49-F238E27FC236}">
                    <a16:creationId xmlns:a16="http://schemas.microsoft.com/office/drawing/2014/main" id="{19F61150-03CE-488F-A23D-470B900B0090}"/>
                  </a:ext>
                </a:extLst>
              </p:cNvPr>
              <p:cNvSpPr/>
              <p:nvPr/>
            </p:nvSpPr>
            <p:spPr>
              <a:xfrm>
                <a:off x="6362726" y="4951080"/>
                <a:ext cx="62790" cy="29743"/>
              </a:xfrm>
              <a:custGeom>
                <a:avLst/>
                <a:gdLst>
                  <a:gd name="connsiteX0" fmla="*/ 4957 w 62790"/>
                  <a:gd name="connsiteY0" fmla="*/ 27760 h 29742"/>
                  <a:gd name="connsiteX1" fmla="*/ 59486 w 62790"/>
                  <a:gd name="connsiteY1" fmla="*/ 4957 h 29742"/>
                </a:gdLst>
                <a:ahLst/>
                <a:cxnLst>
                  <a:cxn ang="0">
                    <a:pos x="connsiteX0" y="connsiteY0"/>
                  </a:cxn>
                  <a:cxn ang="0">
                    <a:pos x="connsiteX1" y="connsiteY1"/>
                  </a:cxn>
                </a:cxnLst>
                <a:rect l="l" t="t" r="r" b="b"/>
                <a:pathLst>
                  <a:path w="62790" h="29742">
                    <a:moveTo>
                      <a:pt x="4957" y="27760"/>
                    </a:moveTo>
                    <a:lnTo>
                      <a:pt x="59486" y="4957"/>
                    </a:lnTo>
                  </a:path>
                </a:pathLst>
              </a:custGeom>
              <a:ln w="12700" cap="flat">
                <a:solidFill>
                  <a:schemeClr val="tx1"/>
                </a:solidFill>
                <a:prstDash val="solid"/>
                <a:round/>
              </a:ln>
            </p:spPr>
            <p:txBody>
              <a:bodyPr rtlCol="0" anchor="ctr"/>
              <a:lstStyle/>
              <a:p>
                <a:endParaRPr lang="en-US" sz="4608"/>
              </a:p>
            </p:txBody>
          </p:sp>
          <p:sp>
            <p:nvSpPr>
              <p:cNvPr id="262" name="Freeform: Shape 261">
                <a:extLst>
                  <a:ext uri="{FF2B5EF4-FFF2-40B4-BE49-F238E27FC236}">
                    <a16:creationId xmlns:a16="http://schemas.microsoft.com/office/drawing/2014/main" id="{2F1FDE43-6C30-4CCE-BE12-21F733CAA22B}"/>
                  </a:ext>
                </a:extLst>
              </p:cNvPr>
              <p:cNvSpPr/>
              <p:nvPr/>
            </p:nvSpPr>
            <p:spPr>
              <a:xfrm>
                <a:off x="6728563" y="4799722"/>
                <a:ext cx="62790" cy="29743"/>
              </a:xfrm>
              <a:custGeom>
                <a:avLst/>
                <a:gdLst>
                  <a:gd name="connsiteX0" fmla="*/ 4957 w 62790"/>
                  <a:gd name="connsiteY0" fmla="*/ 27430 h 29742"/>
                  <a:gd name="connsiteX1" fmla="*/ 59486 w 62790"/>
                  <a:gd name="connsiteY1" fmla="*/ 4957 h 29742"/>
                </a:gdLst>
                <a:ahLst/>
                <a:cxnLst>
                  <a:cxn ang="0">
                    <a:pos x="connsiteX0" y="connsiteY0"/>
                  </a:cxn>
                  <a:cxn ang="0">
                    <a:pos x="connsiteX1" y="connsiteY1"/>
                  </a:cxn>
                </a:cxnLst>
                <a:rect l="l" t="t" r="r" b="b"/>
                <a:pathLst>
                  <a:path w="62790" h="29742">
                    <a:moveTo>
                      <a:pt x="4957" y="27430"/>
                    </a:moveTo>
                    <a:lnTo>
                      <a:pt x="59486" y="4957"/>
                    </a:lnTo>
                  </a:path>
                </a:pathLst>
              </a:custGeom>
              <a:ln w="12700" cap="flat">
                <a:solidFill>
                  <a:schemeClr val="tx1"/>
                </a:solidFill>
                <a:prstDash val="solid"/>
                <a:round/>
              </a:ln>
            </p:spPr>
            <p:txBody>
              <a:bodyPr rtlCol="0" anchor="ctr"/>
              <a:lstStyle/>
              <a:p>
                <a:endParaRPr lang="en-US" sz="4608"/>
              </a:p>
            </p:txBody>
          </p:sp>
          <p:sp>
            <p:nvSpPr>
              <p:cNvPr id="263" name="Freeform: Shape 262">
                <a:extLst>
                  <a:ext uri="{FF2B5EF4-FFF2-40B4-BE49-F238E27FC236}">
                    <a16:creationId xmlns:a16="http://schemas.microsoft.com/office/drawing/2014/main" id="{1CE80846-ADB5-4844-A33D-D9A7E1558097}"/>
                  </a:ext>
                </a:extLst>
              </p:cNvPr>
              <p:cNvSpPr/>
              <p:nvPr/>
            </p:nvSpPr>
            <p:spPr>
              <a:xfrm>
                <a:off x="6362726" y="4799722"/>
                <a:ext cx="62790" cy="29743"/>
              </a:xfrm>
              <a:custGeom>
                <a:avLst/>
                <a:gdLst>
                  <a:gd name="connsiteX0" fmla="*/ 4957 w 62790"/>
                  <a:gd name="connsiteY0" fmla="*/ 4957 h 29742"/>
                  <a:gd name="connsiteX1" fmla="*/ 59486 w 62790"/>
                  <a:gd name="connsiteY1" fmla="*/ 27760 h 29742"/>
                </a:gdLst>
                <a:ahLst/>
                <a:cxnLst>
                  <a:cxn ang="0">
                    <a:pos x="connsiteX0" y="connsiteY0"/>
                  </a:cxn>
                  <a:cxn ang="0">
                    <a:pos x="connsiteX1" y="connsiteY1"/>
                  </a:cxn>
                </a:cxnLst>
                <a:rect l="l" t="t" r="r" b="b"/>
                <a:pathLst>
                  <a:path w="62790" h="29742">
                    <a:moveTo>
                      <a:pt x="4957" y="4957"/>
                    </a:moveTo>
                    <a:lnTo>
                      <a:pt x="59486" y="27760"/>
                    </a:lnTo>
                  </a:path>
                </a:pathLst>
              </a:custGeom>
              <a:ln w="12700" cap="flat">
                <a:solidFill>
                  <a:schemeClr val="tx1"/>
                </a:solidFill>
                <a:prstDash val="solid"/>
                <a:round/>
              </a:ln>
            </p:spPr>
            <p:txBody>
              <a:bodyPr rtlCol="0" anchor="ctr"/>
              <a:lstStyle/>
              <a:p>
                <a:endParaRPr lang="en-US" sz="4608"/>
              </a:p>
            </p:txBody>
          </p:sp>
          <p:sp>
            <p:nvSpPr>
              <p:cNvPr id="264" name="Freeform: Shape 263">
                <a:extLst>
                  <a:ext uri="{FF2B5EF4-FFF2-40B4-BE49-F238E27FC236}">
                    <a16:creationId xmlns:a16="http://schemas.microsoft.com/office/drawing/2014/main" id="{89800864-D8C3-4960-8934-A197CAF5C5AF}"/>
                  </a:ext>
                </a:extLst>
              </p:cNvPr>
              <p:cNvSpPr/>
              <p:nvPr/>
            </p:nvSpPr>
            <p:spPr>
              <a:xfrm>
                <a:off x="6728563" y="4951411"/>
                <a:ext cx="62790" cy="29743"/>
              </a:xfrm>
              <a:custGeom>
                <a:avLst/>
                <a:gdLst>
                  <a:gd name="connsiteX0" fmla="*/ 4957 w 62790"/>
                  <a:gd name="connsiteY0" fmla="*/ 4957 h 29742"/>
                  <a:gd name="connsiteX1" fmla="*/ 59486 w 62790"/>
                  <a:gd name="connsiteY1" fmla="*/ 27430 h 29742"/>
                </a:gdLst>
                <a:ahLst/>
                <a:cxnLst>
                  <a:cxn ang="0">
                    <a:pos x="connsiteX0" y="connsiteY0"/>
                  </a:cxn>
                  <a:cxn ang="0">
                    <a:pos x="connsiteX1" y="connsiteY1"/>
                  </a:cxn>
                </a:cxnLst>
                <a:rect l="l" t="t" r="r" b="b"/>
                <a:pathLst>
                  <a:path w="62790" h="29742">
                    <a:moveTo>
                      <a:pt x="4957" y="4957"/>
                    </a:moveTo>
                    <a:lnTo>
                      <a:pt x="59486" y="27430"/>
                    </a:lnTo>
                  </a:path>
                </a:pathLst>
              </a:custGeom>
              <a:ln w="12700" cap="flat">
                <a:solidFill>
                  <a:schemeClr val="tx1"/>
                </a:solidFill>
                <a:prstDash val="solid"/>
                <a:round/>
              </a:ln>
            </p:spPr>
            <p:txBody>
              <a:bodyPr rtlCol="0" anchor="ctr"/>
              <a:lstStyle/>
              <a:p>
                <a:endParaRPr lang="en-US" sz="4608"/>
              </a:p>
            </p:txBody>
          </p:sp>
          <p:sp>
            <p:nvSpPr>
              <p:cNvPr id="265" name="Freeform: Shape 264">
                <a:extLst>
                  <a:ext uri="{FF2B5EF4-FFF2-40B4-BE49-F238E27FC236}">
                    <a16:creationId xmlns:a16="http://schemas.microsoft.com/office/drawing/2014/main" id="{4EBD723E-93F6-4AA9-8158-FFE3AF2EDFE6}"/>
                  </a:ext>
                </a:extLst>
              </p:cNvPr>
              <p:cNvSpPr/>
              <p:nvPr/>
            </p:nvSpPr>
            <p:spPr>
              <a:xfrm>
                <a:off x="6637351" y="4676785"/>
                <a:ext cx="29743" cy="62790"/>
              </a:xfrm>
              <a:custGeom>
                <a:avLst/>
                <a:gdLst>
                  <a:gd name="connsiteX0" fmla="*/ 4957 w 29742"/>
                  <a:gd name="connsiteY0" fmla="*/ 59155 h 62790"/>
                  <a:gd name="connsiteX1" fmla="*/ 27430 w 29742"/>
                  <a:gd name="connsiteY1" fmla="*/ 4957 h 62790"/>
                </a:gdLst>
                <a:ahLst/>
                <a:cxnLst>
                  <a:cxn ang="0">
                    <a:pos x="connsiteX0" y="connsiteY0"/>
                  </a:cxn>
                  <a:cxn ang="0">
                    <a:pos x="connsiteX1" y="connsiteY1"/>
                  </a:cxn>
                </a:cxnLst>
                <a:rect l="l" t="t" r="r" b="b"/>
                <a:pathLst>
                  <a:path w="29742" h="62790">
                    <a:moveTo>
                      <a:pt x="4957" y="59155"/>
                    </a:moveTo>
                    <a:lnTo>
                      <a:pt x="27430" y="4957"/>
                    </a:lnTo>
                  </a:path>
                </a:pathLst>
              </a:custGeom>
              <a:ln w="12700" cap="flat">
                <a:solidFill>
                  <a:schemeClr val="tx1"/>
                </a:solidFill>
                <a:prstDash val="solid"/>
                <a:round/>
              </a:ln>
            </p:spPr>
            <p:txBody>
              <a:bodyPr rtlCol="0" anchor="ctr"/>
              <a:lstStyle/>
              <a:p>
                <a:endParaRPr lang="en-US" sz="4608"/>
              </a:p>
            </p:txBody>
          </p:sp>
          <p:sp>
            <p:nvSpPr>
              <p:cNvPr id="266" name="Freeform: Shape 265">
                <a:extLst>
                  <a:ext uri="{FF2B5EF4-FFF2-40B4-BE49-F238E27FC236}">
                    <a16:creationId xmlns:a16="http://schemas.microsoft.com/office/drawing/2014/main" id="{07E5B082-1EE0-45F3-8117-3A6B0EE22B1C}"/>
                  </a:ext>
                </a:extLst>
              </p:cNvPr>
              <p:cNvSpPr/>
              <p:nvPr/>
            </p:nvSpPr>
            <p:spPr>
              <a:xfrm>
                <a:off x="6515075" y="5076331"/>
                <a:ext cx="122276" cy="26438"/>
              </a:xfrm>
              <a:custGeom>
                <a:avLst/>
                <a:gdLst>
                  <a:gd name="connsiteX0" fmla="*/ 114345 w 122276"/>
                  <a:gd name="connsiteY0" fmla="*/ 22142 h 26438"/>
                  <a:gd name="connsiteX1" fmla="*/ 11236 w 122276"/>
                  <a:gd name="connsiteY1" fmla="*/ 22142 h 26438"/>
                  <a:gd name="connsiteX2" fmla="*/ 4957 w 122276"/>
                  <a:gd name="connsiteY2" fmla="*/ 15863 h 26438"/>
                  <a:gd name="connsiteX3" fmla="*/ 4957 w 122276"/>
                  <a:gd name="connsiteY3" fmla="*/ 11236 h 26438"/>
                  <a:gd name="connsiteX4" fmla="*/ 11236 w 122276"/>
                  <a:gd name="connsiteY4" fmla="*/ 4957 h 26438"/>
                  <a:gd name="connsiteX5" fmla="*/ 114014 w 122276"/>
                  <a:gd name="connsiteY5" fmla="*/ 4957 h 26438"/>
                  <a:gd name="connsiteX6" fmla="*/ 120293 w 122276"/>
                  <a:gd name="connsiteY6" fmla="*/ 11236 h 26438"/>
                  <a:gd name="connsiteX7" fmla="*/ 120293 w 122276"/>
                  <a:gd name="connsiteY7" fmla="*/ 15863 h 26438"/>
                  <a:gd name="connsiteX8" fmla="*/ 114345 w 122276"/>
                  <a:gd name="connsiteY8" fmla="*/ 22142 h 2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76" h="26438">
                    <a:moveTo>
                      <a:pt x="114345" y="22142"/>
                    </a:moveTo>
                    <a:lnTo>
                      <a:pt x="11236" y="22142"/>
                    </a:lnTo>
                    <a:cubicBezTo>
                      <a:pt x="7601" y="22142"/>
                      <a:pt x="4957" y="19168"/>
                      <a:pt x="4957" y="15863"/>
                    </a:cubicBezTo>
                    <a:lnTo>
                      <a:pt x="4957" y="11236"/>
                    </a:lnTo>
                    <a:cubicBezTo>
                      <a:pt x="4957" y="7601"/>
                      <a:pt x="7931" y="4957"/>
                      <a:pt x="11236" y="4957"/>
                    </a:cubicBezTo>
                    <a:lnTo>
                      <a:pt x="114014" y="4957"/>
                    </a:lnTo>
                    <a:cubicBezTo>
                      <a:pt x="117649" y="4957"/>
                      <a:pt x="120293" y="7931"/>
                      <a:pt x="120293" y="11236"/>
                    </a:cubicBezTo>
                    <a:lnTo>
                      <a:pt x="120293" y="15863"/>
                    </a:lnTo>
                    <a:cubicBezTo>
                      <a:pt x="120624" y="19168"/>
                      <a:pt x="117649" y="22142"/>
                      <a:pt x="114345" y="22142"/>
                    </a:cubicBezTo>
                    <a:close/>
                  </a:path>
                </a:pathLst>
              </a:custGeom>
              <a:noFill/>
              <a:ln w="12700" cap="flat">
                <a:solidFill>
                  <a:schemeClr val="tx1"/>
                </a:solidFill>
                <a:prstDash val="solid"/>
                <a:round/>
              </a:ln>
            </p:spPr>
            <p:txBody>
              <a:bodyPr rtlCol="0" anchor="ctr"/>
              <a:lstStyle/>
              <a:p>
                <a:endParaRPr lang="en-US" sz="4608"/>
              </a:p>
            </p:txBody>
          </p:sp>
          <p:sp>
            <p:nvSpPr>
              <p:cNvPr id="267" name="Freeform: Shape 266">
                <a:extLst>
                  <a:ext uri="{FF2B5EF4-FFF2-40B4-BE49-F238E27FC236}">
                    <a16:creationId xmlns:a16="http://schemas.microsoft.com/office/drawing/2014/main" id="{508934B1-BECB-4565-9E57-B1B40A8217FD}"/>
                  </a:ext>
                </a:extLst>
              </p:cNvPr>
              <p:cNvSpPr/>
              <p:nvPr/>
            </p:nvSpPr>
            <p:spPr>
              <a:xfrm>
                <a:off x="6515075" y="5107396"/>
                <a:ext cx="122276" cy="26438"/>
              </a:xfrm>
              <a:custGeom>
                <a:avLst/>
                <a:gdLst>
                  <a:gd name="connsiteX0" fmla="*/ 114345 w 122276"/>
                  <a:gd name="connsiteY0" fmla="*/ 22142 h 26438"/>
                  <a:gd name="connsiteX1" fmla="*/ 11236 w 122276"/>
                  <a:gd name="connsiteY1" fmla="*/ 22142 h 26438"/>
                  <a:gd name="connsiteX2" fmla="*/ 4957 w 122276"/>
                  <a:gd name="connsiteY2" fmla="*/ 15863 h 26438"/>
                  <a:gd name="connsiteX3" fmla="*/ 4957 w 122276"/>
                  <a:gd name="connsiteY3" fmla="*/ 11236 h 26438"/>
                  <a:gd name="connsiteX4" fmla="*/ 11236 w 122276"/>
                  <a:gd name="connsiteY4" fmla="*/ 4957 h 26438"/>
                  <a:gd name="connsiteX5" fmla="*/ 114014 w 122276"/>
                  <a:gd name="connsiteY5" fmla="*/ 4957 h 26438"/>
                  <a:gd name="connsiteX6" fmla="*/ 120293 w 122276"/>
                  <a:gd name="connsiteY6" fmla="*/ 11236 h 26438"/>
                  <a:gd name="connsiteX7" fmla="*/ 120293 w 122276"/>
                  <a:gd name="connsiteY7" fmla="*/ 15863 h 26438"/>
                  <a:gd name="connsiteX8" fmla="*/ 114345 w 122276"/>
                  <a:gd name="connsiteY8" fmla="*/ 22142 h 2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76" h="26438">
                    <a:moveTo>
                      <a:pt x="114345" y="22142"/>
                    </a:moveTo>
                    <a:lnTo>
                      <a:pt x="11236" y="22142"/>
                    </a:lnTo>
                    <a:cubicBezTo>
                      <a:pt x="7601" y="22142"/>
                      <a:pt x="4957" y="19168"/>
                      <a:pt x="4957" y="15863"/>
                    </a:cubicBezTo>
                    <a:lnTo>
                      <a:pt x="4957" y="11236"/>
                    </a:lnTo>
                    <a:cubicBezTo>
                      <a:pt x="4957" y="7601"/>
                      <a:pt x="7931" y="4957"/>
                      <a:pt x="11236" y="4957"/>
                    </a:cubicBezTo>
                    <a:lnTo>
                      <a:pt x="114014" y="4957"/>
                    </a:lnTo>
                    <a:cubicBezTo>
                      <a:pt x="117649" y="4957"/>
                      <a:pt x="120293" y="7931"/>
                      <a:pt x="120293" y="11236"/>
                    </a:cubicBezTo>
                    <a:lnTo>
                      <a:pt x="120293" y="15863"/>
                    </a:lnTo>
                    <a:cubicBezTo>
                      <a:pt x="120624" y="19168"/>
                      <a:pt x="117649" y="22142"/>
                      <a:pt x="114345" y="22142"/>
                    </a:cubicBezTo>
                    <a:close/>
                  </a:path>
                </a:pathLst>
              </a:custGeom>
              <a:noFill/>
              <a:ln w="12700" cap="flat">
                <a:solidFill>
                  <a:schemeClr val="tx1"/>
                </a:solidFill>
                <a:prstDash val="solid"/>
                <a:round/>
              </a:ln>
            </p:spPr>
            <p:txBody>
              <a:bodyPr rtlCol="0" anchor="ctr"/>
              <a:lstStyle/>
              <a:p>
                <a:endParaRPr lang="en-US" sz="4608"/>
              </a:p>
            </p:txBody>
          </p:sp>
          <p:sp>
            <p:nvSpPr>
              <p:cNvPr id="268" name="Freeform: Shape 267">
                <a:extLst>
                  <a:ext uri="{FF2B5EF4-FFF2-40B4-BE49-F238E27FC236}">
                    <a16:creationId xmlns:a16="http://schemas.microsoft.com/office/drawing/2014/main" id="{B6735F5B-F3DC-4B50-AD21-0765125E3FA1}"/>
                  </a:ext>
                </a:extLst>
              </p:cNvPr>
              <p:cNvSpPr/>
              <p:nvPr/>
            </p:nvSpPr>
            <p:spPr>
              <a:xfrm>
                <a:off x="6545479" y="5138130"/>
                <a:ext cx="62790" cy="26438"/>
              </a:xfrm>
              <a:custGeom>
                <a:avLst/>
                <a:gdLst>
                  <a:gd name="connsiteX0" fmla="*/ 50563 w 62790"/>
                  <a:gd name="connsiteY0" fmla="*/ 22472 h 26438"/>
                  <a:gd name="connsiteX1" fmla="*/ 14210 w 62790"/>
                  <a:gd name="connsiteY1" fmla="*/ 22472 h 26438"/>
                  <a:gd name="connsiteX2" fmla="*/ 4957 w 62790"/>
                  <a:gd name="connsiteY2" fmla="*/ 4957 h 26438"/>
                  <a:gd name="connsiteX3" fmla="*/ 59816 w 62790"/>
                  <a:gd name="connsiteY3" fmla="*/ 4957 h 26438"/>
                </a:gdLst>
                <a:ahLst/>
                <a:cxnLst>
                  <a:cxn ang="0">
                    <a:pos x="connsiteX0" y="connsiteY0"/>
                  </a:cxn>
                  <a:cxn ang="0">
                    <a:pos x="connsiteX1" y="connsiteY1"/>
                  </a:cxn>
                  <a:cxn ang="0">
                    <a:pos x="connsiteX2" y="connsiteY2"/>
                  </a:cxn>
                  <a:cxn ang="0">
                    <a:pos x="connsiteX3" y="connsiteY3"/>
                  </a:cxn>
                </a:cxnLst>
                <a:rect l="l" t="t" r="r" b="b"/>
                <a:pathLst>
                  <a:path w="62790" h="26438">
                    <a:moveTo>
                      <a:pt x="50563" y="22472"/>
                    </a:moveTo>
                    <a:lnTo>
                      <a:pt x="14210" y="22472"/>
                    </a:lnTo>
                    <a:lnTo>
                      <a:pt x="4957" y="4957"/>
                    </a:lnTo>
                    <a:lnTo>
                      <a:pt x="59816" y="4957"/>
                    </a:lnTo>
                    <a:close/>
                  </a:path>
                </a:pathLst>
              </a:custGeom>
              <a:noFill/>
              <a:ln w="12700" cap="flat">
                <a:solidFill>
                  <a:schemeClr val="tx1"/>
                </a:solidFill>
                <a:prstDash val="solid"/>
                <a:round/>
              </a:ln>
            </p:spPr>
            <p:txBody>
              <a:bodyPr rtlCol="0" anchor="ctr"/>
              <a:lstStyle/>
              <a:p>
                <a:endParaRPr lang="en-US" sz="4608"/>
              </a:p>
            </p:txBody>
          </p:sp>
        </p:grpSp>
        <p:sp>
          <p:nvSpPr>
            <p:cNvPr id="10" name="Freeform: Shape 9">
              <a:extLst>
                <a:ext uri="{FF2B5EF4-FFF2-40B4-BE49-F238E27FC236}">
                  <a16:creationId xmlns:a16="http://schemas.microsoft.com/office/drawing/2014/main" id="{F6B6E8DA-1407-4DC5-92EB-2CA2457CFE01}"/>
                </a:ext>
              </a:extLst>
            </p:cNvPr>
            <p:cNvSpPr/>
            <p:nvPr/>
          </p:nvSpPr>
          <p:spPr>
            <a:xfrm>
              <a:off x="1535739" y="2669635"/>
              <a:ext cx="375636" cy="0"/>
            </a:xfrm>
            <a:custGeom>
              <a:avLst/>
              <a:gdLst>
                <a:gd name="connsiteX0" fmla="*/ 0 w 414528"/>
                <a:gd name="connsiteY0" fmla="*/ 0 h 0"/>
                <a:gd name="connsiteX1" fmla="*/ 414528 w 414528"/>
                <a:gd name="connsiteY1" fmla="*/ 0 h 0"/>
              </a:gdLst>
              <a:ahLst/>
              <a:cxnLst>
                <a:cxn ang="0">
                  <a:pos x="connsiteX0" y="connsiteY0"/>
                </a:cxn>
                <a:cxn ang="0">
                  <a:pos x="connsiteX1" y="connsiteY1"/>
                </a:cxn>
              </a:cxnLst>
              <a:rect l="l" t="t" r="r" b="b"/>
              <a:pathLst>
                <a:path w="414528">
                  <a:moveTo>
                    <a:pt x="0" y="0"/>
                  </a:moveTo>
                  <a:lnTo>
                    <a:pt x="414528"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1" name="Freeform: Shape 10">
              <a:extLst>
                <a:ext uri="{FF2B5EF4-FFF2-40B4-BE49-F238E27FC236}">
                  <a16:creationId xmlns:a16="http://schemas.microsoft.com/office/drawing/2014/main" id="{B97EA207-6E9D-4DEC-A13C-7F10FB862FFE}"/>
                </a:ext>
              </a:extLst>
            </p:cNvPr>
            <p:cNvSpPr/>
            <p:nvPr/>
          </p:nvSpPr>
          <p:spPr>
            <a:xfrm>
              <a:off x="1911375" y="2454197"/>
              <a:ext cx="0" cy="469545"/>
            </a:xfrm>
            <a:custGeom>
              <a:avLst/>
              <a:gdLst>
                <a:gd name="connsiteX0" fmla="*/ 0 w 0"/>
                <a:gd name="connsiteY0" fmla="*/ 0 h 518160"/>
                <a:gd name="connsiteX1" fmla="*/ 0 w 0"/>
                <a:gd name="connsiteY1" fmla="*/ 518160 h 518160"/>
              </a:gdLst>
              <a:ahLst/>
              <a:cxnLst>
                <a:cxn ang="0">
                  <a:pos x="connsiteX0" y="connsiteY0"/>
                </a:cxn>
                <a:cxn ang="0">
                  <a:pos x="connsiteX1" y="connsiteY1"/>
                </a:cxn>
              </a:cxnLst>
              <a:rect l="l" t="t" r="r" b="b"/>
              <a:pathLst>
                <a:path h="518160">
                  <a:moveTo>
                    <a:pt x="0" y="0"/>
                  </a:moveTo>
                  <a:lnTo>
                    <a:pt x="0" y="51816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2" name="Freeform: Shape 11">
              <a:extLst>
                <a:ext uri="{FF2B5EF4-FFF2-40B4-BE49-F238E27FC236}">
                  <a16:creationId xmlns:a16="http://schemas.microsoft.com/office/drawing/2014/main" id="{E6347D8E-183E-4245-B4AF-9D7A832C4DE3}"/>
                </a:ext>
              </a:extLst>
            </p:cNvPr>
            <p:cNvSpPr/>
            <p:nvPr/>
          </p:nvSpPr>
          <p:spPr>
            <a:xfrm>
              <a:off x="2237294" y="2161422"/>
              <a:ext cx="182294" cy="270679"/>
            </a:xfrm>
            <a:custGeom>
              <a:avLst/>
              <a:gdLst>
                <a:gd name="connsiteX0" fmla="*/ 0 w 201168"/>
                <a:gd name="connsiteY0" fmla="*/ 0 h 298704"/>
                <a:gd name="connsiteX1" fmla="*/ 201168 w 201168"/>
                <a:gd name="connsiteY1" fmla="*/ 0 h 298704"/>
                <a:gd name="connsiteX2" fmla="*/ 201168 w 201168"/>
                <a:gd name="connsiteY2" fmla="*/ 298704 h 298704"/>
              </a:gdLst>
              <a:ahLst/>
              <a:cxnLst>
                <a:cxn ang="0">
                  <a:pos x="connsiteX0" y="connsiteY0"/>
                </a:cxn>
                <a:cxn ang="0">
                  <a:pos x="connsiteX1" y="connsiteY1"/>
                </a:cxn>
                <a:cxn ang="0">
                  <a:pos x="connsiteX2" y="connsiteY2"/>
                </a:cxn>
              </a:cxnLst>
              <a:rect l="l" t="t" r="r" b="b"/>
              <a:pathLst>
                <a:path w="201168" h="298704">
                  <a:moveTo>
                    <a:pt x="0" y="0"/>
                  </a:moveTo>
                  <a:lnTo>
                    <a:pt x="201168" y="0"/>
                  </a:lnTo>
                  <a:lnTo>
                    <a:pt x="201168" y="298704"/>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3" name="Freeform: Shape 12">
              <a:extLst>
                <a:ext uri="{FF2B5EF4-FFF2-40B4-BE49-F238E27FC236}">
                  <a16:creationId xmlns:a16="http://schemas.microsoft.com/office/drawing/2014/main" id="{86E5014B-2F24-4349-B70B-A480840F7C6B}"/>
                </a:ext>
              </a:extLst>
            </p:cNvPr>
            <p:cNvSpPr/>
            <p:nvPr/>
          </p:nvSpPr>
          <p:spPr>
            <a:xfrm>
              <a:off x="2154434" y="2934790"/>
              <a:ext cx="254107" cy="187818"/>
            </a:xfrm>
            <a:custGeom>
              <a:avLst/>
              <a:gdLst>
                <a:gd name="connsiteX0" fmla="*/ 0 w 280416"/>
                <a:gd name="connsiteY0" fmla="*/ 207264 h 207264"/>
                <a:gd name="connsiteX1" fmla="*/ 280416 w 280416"/>
                <a:gd name="connsiteY1" fmla="*/ 207264 h 207264"/>
                <a:gd name="connsiteX2" fmla="*/ 280416 w 280416"/>
                <a:gd name="connsiteY2" fmla="*/ 0 h 207264"/>
              </a:gdLst>
              <a:ahLst/>
              <a:cxnLst>
                <a:cxn ang="0">
                  <a:pos x="connsiteX0" y="connsiteY0"/>
                </a:cxn>
                <a:cxn ang="0">
                  <a:pos x="connsiteX1" y="connsiteY1"/>
                </a:cxn>
                <a:cxn ang="0">
                  <a:pos x="connsiteX2" y="connsiteY2"/>
                </a:cxn>
              </a:cxnLst>
              <a:rect l="l" t="t" r="r" b="b"/>
              <a:pathLst>
                <a:path w="280416" h="207264">
                  <a:moveTo>
                    <a:pt x="0" y="207264"/>
                  </a:moveTo>
                  <a:lnTo>
                    <a:pt x="280416" y="207264"/>
                  </a:lnTo>
                  <a:lnTo>
                    <a:pt x="280416"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4" name="Freeform: Shape 13">
              <a:extLst>
                <a:ext uri="{FF2B5EF4-FFF2-40B4-BE49-F238E27FC236}">
                  <a16:creationId xmlns:a16="http://schemas.microsoft.com/office/drawing/2014/main" id="{6679458A-EE14-474C-AC28-B09D782382D3}"/>
                </a:ext>
              </a:extLst>
            </p:cNvPr>
            <p:cNvSpPr/>
            <p:nvPr/>
          </p:nvSpPr>
          <p:spPr>
            <a:xfrm>
              <a:off x="2828369" y="2653064"/>
              <a:ext cx="1154529"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69" name="Freeform: Shape 268">
              <a:extLst>
                <a:ext uri="{FF2B5EF4-FFF2-40B4-BE49-F238E27FC236}">
                  <a16:creationId xmlns:a16="http://schemas.microsoft.com/office/drawing/2014/main" id="{1B58BEB7-213A-4CA4-8C1A-7B903F5EEF71}"/>
                </a:ext>
              </a:extLst>
            </p:cNvPr>
            <p:cNvSpPr/>
            <p:nvPr/>
          </p:nvSpPr>
          <p:spPr>
            <a:xfrm>
              <a:off x="4695502" y="2668019"/>
              <a:ext cx="1154529"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5" name="Freeform: Shape 14">
              <a:extLst>
                <a:ext uri="{FF2B5EF4-FFF2-40B4-BE49-F238E27FC236}">
                  <a16:creationId xmlns:a16="http://schemas.microsoft.com/office/drawing/2014/main" id="{1F8DE173-130C-4930-BD49-F20F65AC8185}"/>
                </a:ext>
              </a:extLst>
            </p:cNvPr>
            <p:cNvSpPr/>
            <p:nvPr/>
          </p:nvSpPr>
          <p:spPr>
            <a:xfrm>
              <a:off x="4504539" y="2277428"/>
              <a:ext cx="218583" cy="183348"/>
            </a:xfrm>
            <a:custGeom>
              <a:avLst/>
              <a:gdLst>
                <a:gd name="connsiteX0" fmla="*/ 0 w 280416"/>
                <a:gd name="connsiteY0" fmla="*/ 243840 h 243840"/>
                <a:gd name="connsiteX1" fmla="*/ 280416 w 280416"/>
                <a:gd name="connsiteY1" fmla="*/ 0 h 243840"/>
              </a:gdLst>
              <a:ahLst/>
              <a:cxnLst>
                <a:cxn ang="0">
                  <a:pos x="connsiteX0" y="connsiteY0"/>
                </a:cxn>
                <a:cxn ang="0">
                  <a:pos x="connsiteX1" y="connsiteY1"/>
                </a:cxn>
              </a:cxnLst>
              <a:rect l="l" t="t" r="r" b="b"/>
              <a:pathLst>
                <a:path w="280416" h="243840">
                  <a:moveTo>
                    <a:pt x="0" y="243840"/>
                  </a:moveTo>
                  <a:lnTo>
                    <a:pt x="280416"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6" name="Freeform: Shape 15">
              <a:extLst>
                <a:ext uri="{FF2B5EF4-FFF2-40B4-BE49-F238E27FC236}">
                  <a16:creationId xmlns:a16="http://schemas.microsoft.com/office/drawing/2014/main" id="{4C801FC4-21BC-437D-A09C-B06B06BAB180}"/>
                </a:ext>
              </a:extLst>
            </p:cNvPr>
            <p:cNvSpPr/>
            <p:nvPr/>
          </p:nvSpPr>
          <p:spPr>
            <a:xfrm>
              <a:off x="4325390" y="2122754"/>
              <a:ext cx="0" cy="298299"/>
            </a:xfrm>
            <a:custGeom>
              <a:avLst/>
              <a:gdLst>
                <a:gd name="connsiteX0" fmla="*/ 0 w 0"/>
                <a:gd name="connsiteY0" fmla="*/ 329184 h 329184"/>
                <a:gd name="connsiteX1" fmla="*/ 0 w 0"/>
                <a:gd name="connsiteY1" fmla="*/ 0 h 329184"/>
              </a:gdLst>
              <a:ahLst/>
              <a:cxnLst>
                <a:cxn ang="0">
                  <a:pos x="connsiteX0" y="connsiteY0"/>
                </a:cxn>
                <a:cxn ang="0">
                  <a:pos x="connsiteX1" y="connsiteY1"/>
                </a:cxn>
              </a:cxnLst>
              <a:rect l="l" t="t" r="r" b="b"/>
              <a:pathLst>
                <a:path h="329184">
                  <a:moveTo>
                    <a:pt x="0" y="329184"/>
                  </a:moveTo>
                  <a:lnTo>
                    <a:pt x="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7" name="Freeform: Shape 16">
              <a:extLst>
                <a:ext uri="{FF2B5EF4-FFF2-40B4-BE49-F238E27FC236}">
                  <a16:creationId xmlns:a16="http://schemas.microsoft.com/office/drawing/2014/main" id="{A8281BD2-DC6F-4EF2-99E5-30876C693906}"/>
                </a:ext>
              </a:extLst>
            </p:cNvPr>
            <p:cNvSpPr/>
            <p:nvPr/>
          </p:nvSpPr>
          <p:spPr>
            <a:xfrm>
              <a:off x="3861369" y="2293999"/>
              <a:ext cx="188075" cy="159846"/>
            </a:xfrm>
            <a:custGeom>
              <a:avLst/>
              <a:gdLst>
                <a:gd name="connsiteX0" fmla="*/ 231648 w 231648"/>
                <a:gd name="connsiteY0" fmla="*/ 201168 h 201168"/>
                <a:gd name="connsiteX1" fmla="*/ 0 w 231648"/>
                <a:gd name="connsiteY1" fmla="*/ 0 h 201168"/>
              </a:gdLst>
              <a:ahLst/>
              <a:cxnLst>
                <a:cxn ang="0">
                  <a:pos x="connsiteX0" y="connsiteY0"/>
                </a:cxn>
                <a:cxn ang="0">
                  <a:pos x="connsiteX1" y="connsiteY1"/>
                </a:cxn>
              </a:cxnLst>
              <a:rect l="l" t="t" r="r" b="b"/>
              <a:pathLst>
                <a:path w="231648" h="201168">
                  <a:moveTo>
                    <a:pt x="231648" y="201168"/>
                  </a:moveTo>
                  <a:lnTo>
                    <a:pt x="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8" name="Freeform: Shape 17">
              <a:extLst>
                <a:ext uri="{FF2B5EF4-FFF2-40B4-BE49-F238E27FC236}">
                  <a16:creationId xmlns:a16="http://schemas.microsoft.com/office/drawing/2014/main" id="{1E3D8899-31A9-4255-8FC0-6B2DF6D6DE6F}"/>
                </a:ext>
              </a:extLst>
            </p:cNvPr>
            <p:cNvSpPr/>
            <p:nvPr/>
          </p:nvSpPr>
          <p:spPr>
            <a:xfrm>
              <a:off x="6093090" y="2249807"/>
              <a:ext cx="1298154" cy="160197"/>
            </a:xfrm>
            <a:custGeom>
              <a:avLst/>
              <a:gdLst>
                <a:gd name="connsiteX0" fmla="*/ 0 w 1432560"/>
                <a:gd name="connsiteY0" fmla="*/ 176784 h 176784"/>
                <a:gd name="connsiteX1" fmla="*/ 0 w 1432560"/>
                <a:gd name="connsiteY1" fmla="*/ 0 h 176784"/>
                <a:gd name="connsiteX2" fmla="*/ 1432560 w 1432560"/>
                <a:gd name="connsiteY2" fmla="*/ 0 h 176784"/>
              </a:gdLst>
              <a:ahLst/>
              <a:cxnLst>
                <a:cxn ang="0">
                  <a:pos x="connsiteX0" y="connsiteY0"/>
                </a:cxn>
                <a:cxn ang="0">
                  <a:pos x="connsiteX1" y="connsiteY1"/>
                </a:cxn>
                <a:cxn ang="0">
                  <a:pos x="connsiteX2" y="connsiteY2"/>
                </a:cxn>
              </a:cxnLst>
              <a:rect l="l" t="t" r="r" b="b"/>
              <a:pathLst>
                <a:path w="1432560" h="176784">
                  <a:moveTo>
                    <a:pt x="0" y="176784"/>
                  </a:moveTo>
                  <a:lnTo>
                    <a:pt x="0" y="0"/>
                  </a:lnTo>
                  <a:lnTo>
                    <a:pt x="143256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70" name="Freeform: Shape 269">
              <a:extLst>
                <a:ext uri="{FF2B5EF4-FFF2-40B4-BE49-F238E27FC236}">
                  <a16:creationId xmlns:a16="http://schemas.microsoft.com/office/drawing/2014/main" id="{63ACA753-21DD-499D-8C74-68F7A719D667}"/>
                </a:ext>
              </a:extLst>
            </p:cNvPr>
            <p:cNvSpPr/>
            <p:nvPr/>
          </p:nvSpPr>
          <p:spPr>
            <a:xfrm flipV="1">
              <a:off x="6110821" y="2923894"/>
              <a:ext cx="1298154" cy="160197"/>
            </a:xfrm>
            <a:custGeom>
              <a:avLst/>
              <a:gdLst>
                <a:gd name="connsiteX0" fmla="*/ 0 w 1432560"/>
                <a:gd name="connsiteY0" fmla="*/ 176784 h 176784"/>
                <a:gd name="connsiteX1" fmla="*/ 0 w 1432560"/>
                <a:gd name="connsiteY1" fmla="*/ 0 h 176784"/>
                <a:gd name="connsiteX2" fmla="*/ 1432560 w 1432560"/>
                <a:gd name="connsiteY2" fmla="*/ 0 h 176784"/>
              </a:gdLst>
              <a:ahLst/>
              <a:cxnLst>
                <a:cxn ang="0">
                  <a:pos x="connsiteX0" y="connsiteY0"/>
                </a:cxn>
                <a:cxn ang="0">
                  <a:pos x="connsiteX1" y="connsiteY1"/>
                </a:cxn>
                <a:cxn ang="0">
                  <a:pos x="connsiteX2" y="connsiteY2"/>
                </a:cxn>
              </a:cxnLst>
              <a:rect l="l" t="t" r="r" b="b"/>
              <a:pathLst>
                <a:path w="1432560" h="176784">
                  <a:moveTo>
                    <a:pt x="0" y="176784"/>
                  </a:moveTo>
                  <a:lnTo>
                    <a:pt x="0" y="0"/>
                  </a:lnTo>
                  <a:lnTo>
                    <a:pt x="1432560"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271" name="Freeform: Shape 270">
              <a:extLst>
                <a:ext uri="{FF2B5EF4-FFF2-40B4-BE49-F238E27FC236}">
                  <a16:creationId xmlns:a16="http://schemas.microsoft.com/office/drawing/2014/main" id="{EA85D78B-1006-40A7-88B8-B9FE2990128C}"/>
                </a:ext>
              </a:extLst>
            </p:cNvPr>
            <p:cNvSpPr/>
            <p:nvPr/>
          </p:nvSpPr>
          <p:spPr>
            <a:xfrm>
              <a:off x="6349021" y="2668019"/>
              <a:ext cx="1077192" cy="0"/>
            </a:xfrm>
            <a:custGeom>
              <a:avLst/>
              <a:gdLst>
                <a:gd name="connsiteX0" fmla="*/ 0 w 1274064"/>
                <a:gd name="connsiteY0" fmla="*/ 0 h 0"/>
                <a:gd name="connsiteX1" fmla="*/ 1274064 w 1274064"/>
                <a:gd name="connsiteY1" fmla="*/ 0 h 0"/>
              </a:gdLst>
              <a:ahLst/>
              <a:cxnLst>
                <a:cxn ang="0">
                  <a:pos x="connsiteX0" y="connsiteY0"/>
                </a:cxn>
                <a:cxn ang="0">
                  <a:pos x="connsiteX1" y="connsiteY1"/>
                </a:cxn>
              </a:cxnLst>
              <a:rect l="l" t="t" r="r" b="b"/>
              <a:pathLst>
                <a:path w="1274064">
                  <a:moveTo>
                    <a:pt x="0" y="0"/>
                  </a:moveTo>
                  <a:lnTo>
                    <a:pt x="1274064" y="0"/>
                  </a:lnTo>
                </a:path>
              </a:pathLst>
            </a:custGeom>
            <a:noFill/>
            <a:ln w="12700" cap="rnd">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9" name="Oval 18">
              <a:extLst>
                <a:ext uri="{FF2B5EF4-FFF2-40B4-BE49-F238E27FC236}">
                  <a16:creationId xmlns:a16="http://schemas.microsoft.com/office/drawing/2014/main" id="{AAD6D44C-BE6C-4796-95D6-D86D4F33AF82}"/>
                </a:ext>
              </a:extLst>
            </p:cNvPr>
            <p:cNvSpPr/>
            <p:nvPr/>
          </p:nvSpPr>
          <p:spPr>
            <a:xfrm>
              <a:off x="5912658" y="2482047"/>
              <a:ext cx="367890" cy="367890"/>
            </a:xfrm>
            <a:prstGeom prst="ellipse">
              <a:avLst/>
            </a:pr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73" name="Oval 272">
              <a:extLst>
                <a:ext uri="{FF2B5EF4-FFF2-40B4-BE49-F238E27FC236}">
                  <a16:creationId xmlns:a16="http://schemas.microsoft.com/office/drawing/2014/main" id="{6B3FDA87-B5D2-4E43-A73E-065BE608A8FC}"/>
                </a:ext>
              </a:extLst>
            </p:cNvPr>
            <p:cNvSpPr/>
            <p:nvPr/>
          </p:nvSpPr>
          <p:spPr>
            <a:xfrm>
              <a:off x="6280548" y="2042940"/>
              <a:ext cx="394559" cy="39455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26" name="Graphic 418">
              <a:extLst>
                <a:ext uri="{FF2B5EF4-FFF2-40B4-BE49-F238E27FC236}">
                  <a16:creationId xmlns:a16="http://schemas.microsoft.com/office/drawing/2014/main" id="{0FA37BF6-4E3F-4D8A-8633-A0A0CB1E5A6E}"/>
                </a:ext>
              </a:extLst>
            </p:cNvPr>
            <p:cNvGrpSpPr/>
            <p:nvPr/>
          </p:nvGrpSpPr>
          <p:grpSpPr>
            <a:xfrm>
              <a:off x="6238627" y="2035893"/>
              <a:ext cx="494013" cy="494013"/>
              <a:chOff x="9723452" y="234232"/>
              <a:chExt cx="660952" cy="660952"/>
            </a:xfrm>
          </p:grpSpPr>
          <p:sp>
            <p:nvSpPr>
              <p:cNvPr id="227" name="Freeform: Shape 226">
                <a:extLst>
                  <a:ext uri="{FF2B5EF4-FFF2-40B4-BE49-F238E27FC236}">
                    <a16:creationId xmlns:a16="http://schemas.microsoft.com/office/drawing/2014/main" id="{1A42F69E-74C3-451D-868E-BCB4F6D1A6DB}"/>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28" name="Freeform: Shape 227">
                <a:extLst>
                  <a:ext uri="{FF2B5EF4-FFF2-40B4-BE49-F238E27FC236}">
                    <a16:creationId xmlns:a16="http://schemas.microsoft.com/office/drawing/2014/main" id="{C01B8392-18E3-4EF2-83B5-116BED3FB377}"/>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29" name="Freeform: Shape 228">
                <a:extLst>
                  <a:ext uri="{FF2B5EF4-FFF2-40B4-BE49-F238E27FC236}">
                    <a16:creationId xmlns:a16="http://schemas.microsoft.com/office/drawing/2014/main" id="{A29F822A-323B-4275-B675-EA95AA703027}"/>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0" name="Freeform: Shape 229">
                <a:extLst>
                  <a:ext uri="{FF2B5EF4-FFF2-40B4-BE49-F238E27FC236}">
                    <a16:creationId xmlns:a16="http://schemas.microsoft.com/office/drawing/2014/main" id="{42F4BA16-018B-4AEF-AF05-39849C5B0864}"/>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1" name="Freeform: Shape 230">
                <a:extLst>
                  <a:ext uri="{FF2B5EF4-FFF2-40B4-BE49-F238E27FC236}">
                    <a16:creationId xmlns:a16="http://schemas.microsoft.com/office/drawing/2014/main" id="{F97740F0-44DB-497A-9EFE-80AD1E2A88B4}"/>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32" name="Freeform: Shape 231">
                <a:extLst>
                  <a:ext uri="{FF2B5EF4-FFF2-40B4-BE49-F238E27FC236}">
                    <a16:creationId xmlns:a16="http://schemas.microsoft.com/office/drawing/2014/main" id="{57E58AA5-F837-4E0B-BE5F-F5B388F99B67}"/>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33" name="Freeform: Shape 232">
                <a:extLst>
                  <a:ext uri="{FF2B5EF4-FFF2-40B4-BE49-F238E27FC236}">
                    <a16:creationId xmlns:a16="http://schemas.microsoft.com/office/drawing/2014/main" id="{7650363E-A46C-4085-ADA1-0D5E597228A8}"/>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34" name="Freeform: Shape 233">
                <a:extLst>
                  <a:ext uri="{FF2B5EF4-FFF2-40B4-BE49-F238E27FC236}">
                    <a16:creationId xmlns:a16="http://schemas.microsoft.com/office/drawing/2014/main" id="{A57248D3-87E1-4334-9C3A-74CC636BBEA8}"/>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35" name="Freeform: Shape 234">
                <a:extLst>
                  <a:ext uri="{FF2B5EF4-FFF2-40B4-BE49-F238E27FC236}">
                    <a16:creationId xmlns:a16="http://schemas.microsoft.com/office/drawing/2014/main" id="{48A39EA9-6AC9-4419-81F0-30B30AFD3671}"/>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sp>
          <p:nvSpPr>
            <p:cNvPr id="274" name="Oval 273">
              <a:extLst>
                <a:ext uri="{FF2B5EF4-FFF2-40B4-BE49-F238E27FC236}">
                  <a16:creationId xmlns:a16="http://schemas.microsoft.com/office/drawing/2014/main" id="{3B000B77-403F-45A8-BF90-7C6C806B2845}"/>
                </a:ext>
              </a:extLst>
            </p:cNvPr>
            <p:cNvSpPr/>
            <p:nvPr/>
          </p:nvSpPr>
          <p:spPr>
            <a:xfrm>
              <a:off x="6591056" y="2499972"/>
              <a:ext cx="411329" cy="4113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75" name="Graphic 418">
              <a:extLst>
                <a:ext uri="{FF2B5EF4-FFF2-40B4-BE49-F238E27FC236}">
                  <a16:creationId xmlns:a16="http://schemas.microsoft.com/office/drawing/2014/main" id="{2EB756DF-BBB3-46B1-9287-5043602821F3}"/>
                </a:ext>
              </a:extLst>
            </p:cNvPr>
            <p:cNvGrpSpPr/>
            <p:nvPr/>
          </p:nvGrpSpPr>
          <p:grpSpPr>
            <a:xfrm>
              <a:off x="6549135" y="2451450"/>
              <a:ext cx="494013" cy="494013"/>
              <a:chOff x="9723452" y="234232"/>
              <a:chExt cx="660952" cy="660952"/>
            </a:xfrm>
          </p:grpSpPr>
          <p:sp>
            <p:nvSpPr>
              <p:cNvPr id="276" name="Freeform: Shape 275">
                <a:extLst>
                  <a:ext uri="{FF2B5EF4-FFF2-40B4-BE49-F238E27FC236}">
                    <a16:creationId xmlns:a16="http://schemas.microsoft.com/office/drawing/2014/main" id="{AE3A74F1-28AD-42D8-BF29-CA0E0FCCAB02}"/>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77" name="Freeform: Shape 276">
                <a:extLst>
                  <a:ext uri="{FF2B5EF4-FFF2-40B4-BE49-F238E27FC236}">
                    <a16:creationId xmlns:a16="http://schemas.microsoft.com/office/drawing/2014/main" id="{D559CBCB-1E41-4B3C-B919-E080ECBA7F0B}"/>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78" name="Freeform: Shape 277">
                <a:extLst>
                  <a:ext uri="{FF2B5EF4-FFF2-40B4-BE49-F238E27FC236}">
                    <a16:creationId xmlns:a16="http://schemas.microsoft.com/office/drawing/2014/main" id="{72C1D427-EACB-4CD6-80B7-0C5F179EE605}"/>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79" name="Freeform: Shape 278">
                <a:extLst>
                  <a:ext uri="{FF2B5EF4-FFF2-40B4-BE49-F238E27FC236}">
                    <a16:creationId xmlns:a16="http://schemas.microsoft.com/office/drawing/2014/main" id="{83798261-BCC8-4A68-8941-B76A5B1377B9}"/>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80" name="Freeform: Shape 279">
                <a:extLst>
                  <a:ext uri="{FF2B5EF4-FFF2-40B4-BE49-F238E27FC236}">
                    <a16:creationId xmlns:a16="http://schemas.microsoft.com/office/drawing/2014/main" id="{C55EC420-1702-450F-877C-56F63986F430}"/>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81" name="Freeform: Shape 280">
                <a:extLst>
                  <a:ext uri="{FF2B5EF4-FFF2-40B4-BE49-F238E27FC236}">
                    <a16:creationId xmlns:a16="http://schemas.microsoft.com/office/drawing/2014/main" id="{A3769235-85CE-43A5-B791-3B75CC8563F7}"/>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82" name="Freeform: Shape 281">
                <a:extLst>
                  <a:ext uri="{FF2B5EF4-FFF2-40B4-BE49-F238E27FC236}">
                    <a16:creationId xmlns:a16="http://schemas.microsoft.com/office/drawing/2014/main" id="{E7584080-A442-417B-A27E-D43B2497DEC6}"/>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83" name="Freeform: Shape 282">
                <a:extLst>
                  <a:ext uri="{FF2B5EF4-FFF2-40B4-BE49-F238E27FC236}">
                    <a16:creationId xmlns:a16="http://schemas.microsoft.com/office/drawing/2014/main" id="{D4F012E1-D5D4-4EA0-A0F4-058F419E1238}"/>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84" name="Freeform: Shape 283">
                <a:extLst>
                  <a:ext uri="{FF2B5EF4-FFF2-40B4-BE49-F238E27FC236}">
                    <a16:creationId xmlns:a16="http://schemas.microsoft.com/office/drawing/2014/main" id="{58980DD4-9788-4D34-9593-1E84A5EA52AD}"/>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sp>
          <p:nvSpPr>
            <p:cNvPr id="285" name="Oval 284">
              <a:extLst>
                <a:ext uri="{FF2B5EF4-FFF2-40B4-BE49-F238E27FC236}">
                  <a16:creationId xmlns:a16="http://schemas.microsoft.com/office/drawing/2014/main" id="{B41811D2-1F31-480D-B004-802ADD4E0376}"/>
                </a:ext>
              </a:extLst>
            </p:cNvPr>
            <p:cNvSpPr/>
            <p:nvPr/>
          </p:nvSpPr>
          <p:spPr>
            <a:xfrm>
              <a:off x="6295416" y="2923638"/>
              <a:ext cx="404585" cy="40458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286" name="Graphic 418">
              <a:extLst>
                <a:ext uri="{FF2B5EF4-FFF2-40B4-BE49-F238E27FC236}">
                  <a16:creationId xmlns:a16="http://schemas.microsoft.com/office/drawing/2014/main" id="{58F5C310-0162-46ED-AF85-D925959A5ED1}"/>
                </a:ext>
              </a:extLst>
            </p:cNvPr>
            <p:cNvGrpSpPr/>
            <p:nvPr/>
          </p:nvGrpSpPr>
          <p:grpSpPr>
            <a:xfrm>
              <a:off x="6238627" y="2860247"/>
              <a:ext cx="494013" cy="494013"/>
              <a:chOff x="9723452" y="234232"/>
              <a:chExt cx="660952" cy="660952"/>
            </a:xfrm>
          </p:grpSpPr>
          <p:sp>
            <p:nvSpPr>
              <p:cNvPr id="287" name="Freeform: Shape 286">
                <a:extLst>
                  <a:ext uri="{FF2B5EF4-FFF2-40B4-BE49-F238E27FC236}">
                    <a16:creationId xmlns:a16="http://schemas.microsoft.com/office/drawing/2014/main" id="{3C767034-08A3-4951-A800-08426E6EC10C}"/>
                  </a:ext>
                </a:extLst>
              </p:cNvPr>
              <p:cNvSpPr/>
              <p:nvPr/>
            </p:nvSpPr>
            <p:spPr>
              <a:xfrm>
                <a:off x="10010305" y="521746"/>
                <a:ext cx="125581" cy="125581"/>
              </a:xfrm>
              <a:custGeom>
                <a:avLst/>
                <a:gdLst>
                  <a:gd name="connsiteX0" fmla="*/ 121946 w 125580"/>
                  <a:gd name="connsiteY0" fmla="*/ 63451 h 125580"/>
                  <a:gd name="connsiteX1" fmla="*/ 63451 w 125580"/>
                  <a:gd name="connsiteY1" fmla="*/ 121946 h 125580"/>
                  <a:gd name="connsiteX2" fmla="*/ 4957 w 125580"/>
                  <a:gd name="connsiteY2" fmla="*/ 63451 h 125580"/>
                  <a:gd name="connsiteX3" fmla="*/ 63451 w 125580"/>
                  <a:gd name="connsiteY3" fmla="*/ 4957 h 125580"/>
                  <a:gd name="connsiteX4" fmla="*/ 121946 w 125580"/>
                  <a:gd name="connsiteY4" fmla="*/ 63451 h 12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0" h="125580">
                    <a:moveTo>
                      <a:pt x="121946" y="63451"/>
                    </a:moveTo>
                    <a:cubicBezTo>
                      <a:pt x="121946" y="95757"/>
                      <a:pt x="95757" y="121946"/>
                      <a:pt x="63451" y="121946"/>
                    </a:cubicBezTo>
                    <a:cubicBezTo>
                      <a:pt x="31146" y="121946"/>
                      <a:pt x="4957" y="95757"/>
                      <a:pt x="4957" y="63451"/>
                    </a:cubicBezTo>
                    <a:cubicBezTo>
                      <a:pt x="4957" y="31146"/>
                      <a:pt x="31146" y="4957"/>
                      <a:pt x="63451" y="4957"/>
                    </a:cubicBezTo>
                    <a:cubicBezTo>
                      <a:pt x="95757" y="4957"/>
                      <a:pt x="121946" y="31146"/>
                      <a:pt x="121946" y="63451"/>
                    </a:cubicBezTo>
                    <a:close/>
                  </a:path>
                </a:pathLst>
              </a:custGeom>
              <a:noFill/>
              <a:ln w="15875" cap="flat">
                <a:solidFill>
                  <a:schemeClr val="tx2"/>
                </a:solidFill>
                <a:prstDash val="solid"/>
                <a:round/>
              </a:ln>
            </p:spPr>
            <p:txBody>
              <a:bodyPr rtlCol="0" anchor="ctr"/>
              <a:lstStyle/>
              <a:p>
                <a:endParaRPr lang="en-US" sz="4608"/>
              </a:p>
            </p:txBody>
          </p:sp>
          <p:sp>
            <p:nvSpPr>
              <p:cNvPr id="288" name="Freeform: Shape 287">
                <a:extLst>
                  <a:ext uri="{FF2B5EF4-FFF2-40B4-BE49-F238E27FC236}">
                    <a16:creationId xmlns:a16="http://schemas.microsoft.com/office/drawing/2014/main" id="{70ED2BE1-71E4-4E65-B2BF-50DD8C0DAB4A}"/>
                  </a:ext>
                </a:extLst>
              </p:cNvPr>
              <p:cNvSpPr/>
              <p:nvPr/>
            </p:nvSpPr>
            <p:spPr>
              <a:xfrm>
                <a:off x="10108126" y="622211"/>
                <a:ext cx="56181" cy="46267"/>
              </a:xfrm>
              <a:custGeom>
                <a:avLst/>
                <a:gdLst>
                  <a:gd name="connsiteX0" fmla="*/ 4957 w 56180"/>
                  <a:gd name="connsiteY0" fmla="*/ 4957 h 46266"/>
                  <a:gd name="connsiteX1" fmla="*/ 54198 w 56180"/>
                  <a:gd name="connsiteY1" fmla="*/ 43292 h 46266"/>
                </a:gdLst>
                <a:ahLst/>
                <a:cxnLst>
                  <a:cxn ang="0">
                    <a:pos x="connsiteX0" y="connsiteY0"/>
                  </a:cxn>
                  <a:cxn ang="0">
                    <a:pos x="connsiteX1" y="connsiteY1"/>
                  </a:cxn>
                </a:cxnLst>
                <a:rect l="l" t="t" r="r" b="b"/>
                <a:pathLst>
                  <a:path w="56180" h="46266">
                    <a:moveTo>
                      <a:pt x="4957" y="4957"/>
                    </a:moveTo>
                    <a:lnTo>
                      <a:pt x="54198" y="43292"/>
                    </a:lnTo>
                  </a:path>
                </a:pathLst>
              </a:custGeom>
              <a:ln w="15875" cap="flat">
                <a:solidFill>
                  <a:schemeClr val="tx2"/>
                </a:solidFill>
                <a:prstDash val="solid"/>
                <a:round/>
              </a:ln>
            </p:spPr>
            <p:txBody>
              <a:bodyPr rtlCol="0" anchor="ctr"/>
              <a:lstStyle/>
              <a:p>
                <a:endParaRPr lang="en-US" sz="4608"/>
              </a:p>
            </p:txBody>
          </p:sp>
          <p:sp>
            <p:nvSpPr>
              <p:cNvPr id="289" name="Freeform: Shape 288">
                <a:extLst>
                  <a:ext uri="{FF2B5EF4-FFF2-40B4-BE49-F238E27FC236}">
                    <a16:creationId xmlns:a16="http://schemas.microsoft.com/office/drawing/2014/main" id="{68F00398-18CC-4562-9C06-D6CA094CCC68}"/>
                  </a:ext>
                </a:extLst>
              </p:cNvPr>
              <p:cNvSpPr/>
              <p:nvPr/>
            </p:nvSpPr>
            <p:spPr>
              <a:xfrm>
                <a:off x="10189754" y="546201"/>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40"/>
                      <a:pt x="51640" y="65104"/>
                      <a:pt x="35030" y="65104"/>
                    </a:cubicBezTo>
                    <a:cubicBezTo>
                      <a:pt x="18421" y="65104"/>
                      <a:pt x="4957" y="51639"/>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0" name="Freeform: Shape 289">
                <a:extLst>
                  <a:ext uri="{FF2B5EF4-FFF2-40B4-BE49-F238E27FC236}">
                    <a16:creationId xmlns:a16="http://schemas.microsoft.com/office/drawing/2014/main" id="{B6640F8D-4D34-4EA8-9F3F-D61803F0C352}"/>
                  </a:ext>
                </a:extLst>
              </p:cNvPr>
              <p:cNvSpPr/>
              <p:nvPr/>
            </p:nvSpPr>
            <p:spPr>
              <a:xfrm>
                <a:off x="10153071" y="643692"/>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39"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1" name="Freeform: Shape 290">
                <a:extLst>
                  <a:ext uri="{FF2B5EF4-FFF2-40B4-BE49-F238E27FC236}">
                    <a16:creationId xmlns:a16="http://schemas.microsoft.com/office/drawing/2014/main" id="{F2CFFCFA-6889-400E-BEF5-E70B31CFD9FA}"/>
                  </a:ext>
                </a:extLst>
              </p:cNvPr>
              <p:cNvSpPr/>
              <p:nvPr/>
            </p:nvSpPr>
            <p:spPr>
              <a:xfrm>
                <a:off x="10126963" y="575283"/>
                <a:ext cx="72705" cy="9914"/>
              </a:xfrm>
              <a:custGeom>
                <a:avLst/>
                <a:gdLst>
                  <a:gd name="connsiteX0" fmla="*/ 4957 w 72704"/>
                  <a:gd name="connsiteY0" fmla="*/ 4957 h 9914"/>
                  <a:gd name="connsiteX1" fmla="*/ 70391 w 72704"/>
                  <a:gd name="connsiteY1" fmla="*/ 4957 h 9914"/>
                </a:gdLst>
                <a:ahLst/>
                <a:cxnLst>
                  <a:cxn ang="0">
                    <a:pos x="connsiteX0" y="connsiteY0"/>
                  </a:cxn>
                  <a:cxn ang="0">
                    <a:pos x="connsiteX1" y="connsiteY1"/>
                  </a:cxn>
                </a:cxnLst>
                <a:rect l="l" t="t" r="r" b="b"/>
                <a:pathLst>
                  <a:path w="72704" h="9914">
                    <a:moveTo>
                      <a:pt x="4957" y="4957"/>
                    </a:moveTo>
                    <a:lnTo>
                      <a:pt x="70391" y="4957"/>
                    </a:lnTo>
                  </a:path>
                </a:pathLst>
              </a:custGeom>
              <a:ln w="15875" cap="flat">
                <a:solidFill>
                  <a:schemeClr val="tx2"/>
                </a:solidFill>
                <a:prstDash val="solid"/>
                <a:round/>
              </a:ln>
            </p:spPr>
            <p:txBody>
              <a:bodyPr rtlCol="0" anchor="ctr"/>
              <a:lstStyle/>
              <a:p>
                <a:endParaRPr lang="en-US" sz="4608"/>
              </a:p>
            </p:txBody>
          </p:sp>
          <p:sp>
            <p:nvSpPr>
              <p:cNvPr id="292" name="Freeform: Shape 291">
                <a:extLst>
                  <a:ext uri="{FF2B5EF4-FFF2-40B4-BE49-F238E27FC236}">
                    <a16:creationId xmlns:a16="http://schemas.microsoft.com/office/drawing/2014/main" id="{CF3A70F7-B9DD-4A18-A53E-221CEB1CCE89}"/>
                  </a:ext>
                </a:extLst>
              </p:cNvPr>
              <p:cNvSpPr/>
              <p:nvPr/>
            </p:nvSpPr>
            <p:spPr>
              <a:xfrm>
                <a:off x="10038396" y="694255"/>
                <a:ext cx="69400" cy="69400"/>
              </a:xfrm>
              <a:custGeom>
                <a:avLst/>
                <a:gdLst>
                  <a:gd name="connsiteX0" fmla="*/ 65104 w 69399"/>
                  <a:gd name="connsiteY0" fmla="*/ 35030 h 69399"/>
                  <a:gd name="connsiteX1" fmla="*/ 35030 w 69399"/>
                  <a:gd name="connsiteY1" fmla="*/ 65104 h 69399"/>
                  <a:gd name="connsiteX2" fmla="*/ 4957 w 69399"/>
                  <a:gd name="connsiteY2" fmla="*/ 35030 h 69399"/>
                  <a:gd name="connsiteX3" fmla="*/ 35030 w 69399"/>
                  <a:gd name="connsiteY3" fmla="*/ 4957 h 69399"/>
                  <a:gd name="connsiteX4" fmla="*/ 65104 w 69399"/>
                  <a:gd name="connsiteY4" fmla="*/ 35030 h 69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 h="69399">
                    <a:moveTo>
                      <a:pt x="65104" y="35030"/>
                    </a:moveTo>
                    <a:cubicBezTo>
                      <a:pt x="65104" y="51639"/>
                      <a:pt x="51639" y="65104"/>
                      <a:pt x="35030" y="65104"/>
                    </a:cubicBezTo>
                    <a:cubicBezTo>
                      <a:pt x="18421" y="65104"/>
                      <a:pt x="4957" y="51640"/>
                      <a:pt x="4957" y="35030"/>
                    </a:cubicBezTo>
                    <a:cubicBezTo>
                      <a:pt x="4957" y="18421"/>
                      <a:pt x="18421" y="4957"/>
                      <a:pt x="35030" y="4957"/>
                    </a:cubicBezTo>
                    <a:cubicBezTo>
                      <a:pt x="51640" y="4957"/>
                      <a:pt x="65104" y="18421"/>
                      <a:pt x="65104" y="35030"/>
                    </a:cubicBezTo>
                    <a:close/>
                  </a:path>
                </a:pathLst>
              </a:custGeom>
              <a:noFill/>
              <a:ln w="15875" cap="flat">
                <a:solidFill>
                  <a:schemeClr val="tx2"/>
                </a:solidFill>
                <a:prstDash val="solid"/>
                <a:round/>
              </a:ln>
            </p:spPr>
            <p:txBody>
              <a:bodyPr rtlCol="0" anchor="ctr"/>
              <a:lstStyle/>
              <a:p>
                <a:endParaRPr lang="en-US" sz="4608"/>
              </a:p>
            </p:txBody>
          </p:sp>
          <p:sp>
            <p:nvSpPr>
              <p:cNvPr id="293" name="Freeform: Shape 292">
                <a:extLst>
                  <a:ext uri="{FF2B5EF4-FFF2-40B4-BE49-F238E27FC236}">
                    <a16:creationId xmlns:a16="http://schemas.microsoft.com/office/drawing/2014/main" id="{CB45216E-9A02-4D8C-A066-B51CE9E592F3}"/>
                  </a:ext>
                </a:extLst>
              </p:cNvPr>
              <p:cNvSpPr/>
              <p:nvPr/>
            </p:nvSpPr>
            <p:spPr>
              <a:xfrm>
                <a:off x="10069130" y="635430"/>
                <a:ext cx="9914" cy="66095"/>
              </a:xfrm>
              <a:custGeom>
                <a:avLst/>
                <a:gdLst>
                  <a:gd name="connsiteX0" fmla="*/ 4957 w 9914"/>
                  <a:gd name="connsiteY0" fmla="*/ 4957 h 66095"/>
                  <a:gd name="connsiteX1" fmla="*/ 4957 w 9914"/>
                  <a:gd name="connsiteY1" fmla="*/ 63782 h 66095"/>
                </a:gdLst>
                <a:ahLst/>
                <a:cxnLst>
                  <a:cxn ang="0">
                    <a:pos x="connsiteX0" y="connsiteY0"/>
                  </a:cxn>
                  <a:cxn ang="0">
                    <a:pos x="connsiteX1" y="connsiteY1"/>
                  </a:cxn>
                </a:cxnLst>
                <a:rect l="l" t="t" r="r" b="b"/>
                <a:pathLst>
                  <a:path w="9914" h="66095">
                    <a:moveTo>
                      <a:pt x="4957" y="4957"/>
                    </a:moveTo>
                    <a:lnTo>
                      <a:pt x="4957" y="63782"/>
                    </a:lnTo>
                  </a:path>
                </a:pathLst>
              </a:custGeom>
              <a:ln w="15875" cap="flat">
                <a:solidFill>
                  <a:schemeClr val="tx2"/>
                </a:solidFill>
                <a:prstDash val="solid"/>
                <a:round/>
              </a:ln>
            </p:spPr>
            <p:txBody>
              <a:bodyPr rtlCol="0" anchor="ctr"/>
              <a:lstStyle/>
              <a:p>
                <a:endParaRPr lang="en-US" sz="4608"/>
              </a:p>
            </p:txBody>
          </p:sp>
          <p:sp>
            <p:nvSpPr>
              <p:cNvPr id="294" name="Freeform: Shape 293">
                <a:extLst>
                  <a:ext uri="{FF2B5EF4-FFF2-40B4-BE49-F238E27FC236}">
                    <a16:creationId xmlns:a16="http://schemas.microsoft.com/office/drawing/2014/main" id="{AB255A54-A332-413E-A5D0-7FE5C65E6BDD}"/>
                  </a:ext>
                </a:extLst>
              </p:cNvPr>
              <p:cNvSpPr/>
              <p:nvPr/>
            </p:nvSpPr>
            <p:spPr>
              <a:xfrm>
                <a:off x="9891995" y="365100"/>
                <a:ext cx="142105" cy="142105"/>
              </a:xfrm>
              <a:custGeom>
                <a:avLst/>
                <a:gdLst>
                  <a:gd name="connsiteX0" fmla="*/ 4957 w 142104"/>
                  <a:gd name="connsiteY0" fmla="*/ 71052 h 142104"/>
                  <a:gd name="connsiteX1" fmla="*/ 71052 w 142104"/>
                  <a:gd name="connsiteY1" fmla="*/ 4957 h 142104"/>
                  <a:gd name="connsiteX2" fmla="*/ 137148 w 142104"/>
                  <a:gd name="connsiteY2" fmla="*/ 71052 h 142104"/>
                  <a:gd name="connsiteX3" fmla="*/ 71052 w 142104"/>
                  <a:gd name="connsiteY3" fmla="*/ 137148 h 142104"/>
                  <a:gd name="connsiteX4" fmla="*/ 4957 w 142104"/>
                  <a:gd name="connsiteY4" fmla="*/ 71052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1052"/>
                    </a:moveTo>
                    <a:cubicBezTo>
                      <a:pt x="4957" y="34700"/>
                      <a:pt x="34370" y="4957"/>
                      <a:pt x="71052" y="4957"/>
                    </a:cubicBezTo>
                    <a:cubicBezTo>
                      <a:pt x="107405" y="4957"/>
                      <a:pt x="137148" y="34370"/>
                      <a:pt x="137148" y="71052"/>
                    </a:cubicBezTo>
                    <a:cubicBezTo>
                      <a:pt x="137148" y="107405"/>
                      <a:pt x="107735" y="137148"/>
                      <a:pt x="71052" y="137148"/>
                    </a:cubicBezTo>
                    <a:cubicBezTo>
                      <a:pt x="34700" y="137148"/>
                      <a:pt x="4957" y="107735"/>
                      <a:pt x="4957" y="71052"/>
                    </a:cubicBezTo>
                  </a:path>
                </a:pathLst>
              </a:custGeom>
              <a:noFill/>
              <a:ln w="15875" cap="flat">
                <a:solidFill>
                  <a:schemeClr val="tx2"/>
                </a:solidFill>
                <a:prstDash val="solid"/>
                <a:round/>
              </a:ln>
            </p:spPr>
            <p:txBody>
              <a:bodyPr rtlCol="0" anchor="ctr"/>
              <a:lstStyle/>
              <a:p>
                <a:endParaRPr lang="en-US" sz="4608"/>
              </a:p>
            </p:txBody>
          </p:sp>
          <p:sp>
            <p:nvSpPr>
              <p:cNvPr id="295" name="Freeform: Shape 294">
                <a:extLst>
                  <a:ext uri="{FF2B5EF4-FFF2-40B4-BE49-F238E27FC236}">
                    <a16:creationId xmlns:a16="http://schemas.microsoft.com/office/drawing/2014/main" id="{6EA39405-A86E-4727-89D2-C183F63116A1}"/>
                  </a:ext>
                </a:extLst>
              </p:cNvPr>
              <p:cNvSpPr/>
              <p:nvPr/>
            </p:nvSpPr>
            <p:spPr>
              <a:xfrm>
                <a:off x="9842093" y="501257"/>
                <a:ext cx="178457" cy="128886"/>
              </a:xfrm>
              <a:custGeom>
                <a:avLst/>
                <a:gdLst>
                  <a:gd name="connsiteX0" fmla="*/ 175152 w 178457"/>
                  <a:gd name="connsiteY0" fmla="*/ 18837 h 128885"/>
                  <a:gd name="connsiteX1" fmla="*/ 120954 w 178457"/>
                  <a:gd name="connsiteY1" fmla="*/ 4957 h 128885"/>
                  <a:gd name="connsiteX2" fmla="*/ 4957 w 178457"/>
                  <a:gd name="connsiteY2" fmla="*/ 125250 h 128885"/>
                  <a:gd name="connsiteX3" fmla="*/ 160611 w 178457"/>
                  <a:gd name="connsiteY3" fmla="*/ 125250 h 128885"/>
                </a:gdLst>
                <a:ahLst/>
                <a:cxnLst>
                  <a:cxn ang="0">
                    <a:pos x="connsiteX0" y="connsiteY0"/>
                  </a:cxn>
                  <a:cxn ang="0">
                    <a:pos x="connsiteX1" y="connsiteY1"/>
                  </a:cxn>
                  <a:cxn ang="0">
                    <a:pos x="connsiteX2" y="connsiteY2"/>
                  </a:cxn>
                  <a:cxn ang="0">
                    <a:pos x="connsiteX3" y="connsiteY3"/>
                  </a:cxn>
                </a:cxnLst>
                <a:rect l="l" t="t" r="r" b="b"/>
                <a:pathLst>
                  <a:path w="178457" h="128885">
                    <a:moveTo>
                      <a:pt x="175152" y="18837"/>
                    </a:moveTo>
                    <a:cubicBezTo>
                      <a:pt x="158959" y="9914"/>
                      <a:pt x="140452" y="4957"/>
                      <a:pt x="120954" y="4957"/>
                    </a:cubicBezTo>
                    <a:cubicBezTo>
                      <a:pt x="56842" y="4957"/>
                      <a:pt x="4957" y="58825"/>
                      <a:pt x="4957" y="125250"/>
                    </a:cubicBezTo>
                    <a:lnTo>
                      <a:pt x="160611" y="125250"/>
                    </a:lnTo>
                  </a:path>
                </a:pathLst>
              </a:custGeom>
              <a:noFill/>
              <a:ln w="15875" cap="flat">
                <a:solidFill>
                  <a:schemeClr val="tx2"/>
                </a:solidFill>
                <a:prstDash val="solid"/>
                <a:round/>
              </a:ln>
            </p:spPr>
            <p:txBody>
              <a:bodyPr rtlCol="0" anchor="ctr"/>
              <a:lstStyle/>
              <a:p>
                <a:endParaRPr lang="en-US" sz="4608"/>
              </a:p>
            </p:txBody>
          </p:sp>
        </p:grpSp>
      </p:grpSp>
      <p:sp>
        <p:nvSpPr>
          <p:cNvPr id="240" name="Rectangle 239">
            <a:extLst>
              <a:ext uri="{FF2B5EF4-FFF2-40B4-BE49-F238E27FC236}">
                <a16:creationId xmlns:a16="http://schemas.microsoft.com/office/drawing/2014/main" id="{6A3B7554-C07B-4629-AED9-13019DDF4453}"/>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41" name="Rectangle 240">
            <a:extLst>
              <a:ext uri="{FF2B5EF4-FFF2-40B4-BE49-F238E27FC236}">
                <a16:creationId xmlns:a16="http://schemas.microsoft.com/office/drawing/2014/main" id="{B65D6892-290E-46A6-A27A-3ACB311A2D42}"/>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407919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6D19-96B1-FD4D-8C45-5F633780A01B}"/>
              </a:ext>
            </a:extLst>
          </p:cNvPr>
          <p:cNvSpPr>
            <a:spLocks noGrp="1"/>
          </p:cNvSpPr>
          <p:nvPr>
            <p:ph type="title"/>
          </p:nvPr>
        </p:nvSpPr>
        <p:spPr/>
        <p:txBody>
          <a:bodyPr/>
          <a:lstStyle/>
          <a:p>
            <a:r>
              <a:rPr lang="en-US" dirty="0"/>
              <a:t>Build a secure data lake in days</a:t>
            </a:r>
            <a:br>
              <a:rPr lang="en-US" dirty="0"/>
            </a:br>
            <a:r>
              <a:rPr lang="en-US" sz="2560" dirty="0">
                <a:solidFill>
                  <a:schemeClr val="accent1"/>
                </a:solidFill>
              </a:rPr>
              <a:t>with AWS Lake Formation</a:t>
            </a:r>
          </a:p>
        </p:txBody>
      </p:sp>
      <p:sp>
        <p:nvSpPr>
          <p:cNvPr id="8" name="TextBox 7">
            <a:extLst>
              <a:ext uri="{FF2B5EF4-FFF2-40B4-BE49-F238E27FC236}">
                <a16:creationId xmlns:a16="http://schemas.microsoft.com/office/drawing/2014/main" id="{0861E8D2-3635-FB48-B626-5E3C9EA50927}"/>
              </a:ext>
            </a:extLst>
          </p:cNvPr>
          <p:cNvSpPr txBox="1"/>
          <p:nvPr/>
        </p:nvSpPr>
        <p:spPr>
          <a:xfrm>
            <a:off x="2054996" y="5385489"/>
            <a:ext cx="3856443" cy="400110"/>
          </a:xfrm>
          <a:prstGeom prst="rect">
            <a:avLst/>
          </a:prstGeom>
          <a:noFill/>
        </p:spPr>
        <p:txBody>
          <a:bodyPr wrap="square" rtlCol="0">
            <a:spAutoFit/>
          </a:bodyPr>
          <a:lstStyle/>
          <a:p>
            <a:pPr algn="ctr"/>
            <a:r>
              <a:rPr lang="en-US" sz="2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S3 data lake storage</a:t>
            </a:r>
          </a:p>
        </p:txBody>
      </p:sp>
      <p:sp>
        <p:nvSpPr>
          <p:cNvPr id="32" name="Rounded Rectangle 31">
            <a:extLst>
              <a:ext uri="{FF2B5EF4-FFF2-40B4-BE49-F238E27FC236}">
                <a16:creationId xmlns:a16="http://schemas.microsoft.com/office/drawing/2014/main" id="{7A93DA79-D576-2A4A-BEDC-E99B6F7717EC}"/>
              </a:ext>
            </a:extLst>
          </p:cNvPr>
          <p:cNvSpPr/>
          <p:nvPr/>
        </p:nvSpPr>
        <p:spPr bwMode="auto">
          <a:xfrm>
            <a:off x="1103274" y="2862200"/>
            <a:ext cx="5850050" cy="191623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a:extLst>
              <a:ext uri="{FF2B5EF4-FFF2-40B4-BE49-F238E27FC236}">
                <a16:creationId xmlns:a16="http://schemas.microsoft.com/office/drawing/2014/main" id="{DE584DC8-30CD-5148-BBF7-330DC5A5A269}"/>
              </a:ext>
            </a:extLst>
          </p:cNvPr>
          <p:cNvSpPr/>
          <p:nvPr/>
        </p:nvSpPr>
        <p:spPr>
          <a:xfrm>
            <a:off x="548639" y="2939206"/>
            <a:ext cx="6544114" cy="2351187"/>
          </a:xfrm>
          <a:prstGeom prst="roundRect">
            <a:avLst>
              <a:gd name="adj" fmla="val 0"/>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Rectangle 36">
            <a:extLst>
              <a:ext uri="{FF2B5EF4-FFF2-40B4-BE49-F238E27FC236}">
                <a16:creationId xmlns:a16="http://schemas.microsoft.com/office/drawing/2014/main" id="{2E8294E6-9EEC-9B4B-ABE7-832C5E495DF6}"/>
              </a:ext>
            </a:extLst>
          </p:cNvPr>
          <p:cNvSpPr/>
          <p:nvPr/>
        </p:nvSpPr>
        <p:spPr>
          <a:xfrm>
            <a:off x="2054996" y="2716059"/>
            <a:ext cx="3063339" cy="363176"/>
          </a:xfrm>
          <a:prstGeom prst="rect">
            <a:avLst/>
          </a:prstGeom>
          <a:solidFill>
            <a:schemeClr val="bg2"/>
          </a:solidFill>
        </p:spPr>
        <p:txBody>
          <a:bodyPr wrap="none">
            <a:spAutoFit/>
          </a:bodyPr>
          <a:lstStyle/>
          <a:p>
            <a:r>
              <a:rPr lang="en-US" sz="1760" dirty="0">
                <a:solidFill>
                  <a:schemeClr val="tx2"/>
                </a:solidFill>
              </a:rPr>
              <a:t>	</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Lake Formation</a:t>
            </a:r>
          </a:p>
        </p:txBody>
      </p:sp>
      <p:sp>
        <p:nvSpPr>
          <p:cNvPr id="39" name="Text Placeholder 3">
            <a:extLst>
              <a:ext uri="{FF2B5EF4-FFF2-40B4-BE49-F238E27FC236}">
                <a16:creationId xmlns:a16="http://schemas.microsoft.com/office/drawing/2014/main" id="{28EA834D-0891-7542-A66B-061CAFAD1BD1}"/>
              </a:ext>
            </a:extLst>
          </p:cNvPr>
          <p:cNvSpPr txBox="1">
            <a:spLocks/>
          </p:cNvSpPr>
          <p:nvPr/>
        </p:nvSpPr>
        <p:spPr>
          <a:xfrm>
            <a:off x="7427453" y="4926944"/>
            <a:ext cx="6956605" cy="867664"/>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Simplified </a:t>
            </a:r>
            <a:r>
              <a:rPr lang="en-US" sz="2800" dirty="0">
                <a:latin typeface="Amazon Ember"/>
                <a:cs typeface="Amazon Ember"/>
              </a:rPr>
              <a:t>ingest and cleaning </a:t>
            </a:r>
            <a:r>
              <a:rPr lang="en-US" sz="2800" dirty="0"/>
              <a:t>enables data engineers to build faster</a:t>
            </a:r>
          </a:p>
        </p:txBody>
      </p:sp>
      <p:sp>
        <p:nvSpPr>
          <p:cNvPr id="40" name="Text Placeholder 3">
            <a:extLst>
              <a:ext uri="{FF2B5EF4-FFF2-40B4-BE49-F238E27FC236}">
                <a16:creationId xmlns:a16="http://schemas.microsoft.com/office/drawing/2014/main" id="{B57BDB30-09FA-AF4C-B275-ECF2C1B542A3}"/>
              </a:ext>
            </a:extLst>
          </p:cNvPr>
          <p:cNvSpPr txBox="1">
            <a:spLocks/>
          </p:cNvSpPr>
          <p:nvPr/>
        </p:nvSpPr>
        <p:spPr>
          <a:xfrm>
            <a:off x="7427453" y="3500326"/>
            <a:ext cx="6956605" cy="928624"/>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Centralized management of </a:t>
            </a:r>
            <a:r>
              <a:rPr lang="en-US" sz="2800" dirty="0">
                <a:latin typeface="Amazon Ember"/>
                <a:cs typeface="Amazon Ember"/>
              </a:rPr>
              <a:t>fine-grained permissions </a:t>
            </a:r>
            <a:r>
              <a:rPr lang="en-US" sz="2800" dirty="0"/>
              <a:t>empower security officers</a:t>
            </a:r>
          </a:p>
        </p:txBody>
      </p:sp>
      <p:sp>
        <p:nvSpPr>
          <p:cNvPr id="41" name="Text Placeholder 3">
            <a:extLst>
              <a:ext uri="{FF2B5EF4-FFF2-40B4-BE49-F238E27FC236}">
                <a16:creationId xmlns:a16="http://schemas.microsoft.com/office/drawing/2014/main" id="{956235E1-EEB0-EF4F-9EF1-0D48D54B2038}"/>
              </a:ext>
            </a:extLst>
          </p:cNvPr>
          <p:cNvSpPr txBox="1">
            <a:spLocks/>
          </p:cNvSpPr>
          <p:nvPr/>
        </p:nvSpPr>
        <p:spPr>
          <a:xfrm>
            <a:off x="7427453" y="2072139"/>
            <a:ext cx="6956605" cy="930195"/>
          </a:xfrm>
          <a:prstGeom prst="rect">
            <a:avLst/>
          </a:prstGeom>
        </p:spPr>
        <p:txBody>
          <a:bodyPr vert="horz" wrap="square" lIns="146304" tIns="91440" rIns="146304"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800" dirty="0"/>
              <a:t>Comprehensive set of </a:t>
            </a:r>
            <a:r>
              <a:rPr lang="en-US" sz="2800" dirty="0">
                <a:latin typeface="Amazon Ember"/>
                <a:cs typeface="Amazon Ember"/>
              </a:rPr>
              <a:t>integrated tools </a:t>
            </a:r>
            <a:r>
              <a:rPr lang="en-US" sz="2800" dirty="0"/>
              <a:t>enable user access consistently</a:t>
            </a:r>
          </a:p>
        </p:txBody>
      </p:sp>
      <p:sp>
        <p:nvSpPr>
          <p:cNvPr id="105" name="Freeform: Shape 73">
            <a:extLst>
              <a:ext uri="{FF2B5EF4-FFF2-40B4-BE49-F238E27FC236}">
                <a16:creationId xmlns:a16="http://schemas.microsoft.com/office/drawing/2014/main" id="{4ABF7E66-1DCD-7448-9F75-459A43849859}"/>
              </a:ext>
            </a:extLst>
          </p:cNvPr>
          <p:cNvSpPr/>
          <p:nvPr/>
        </p:nvSpPr>
        <p:spPr>
          <a:xfrm>
            <a:off x="3675152" y="3466346"/>
            <a:ext cx="547824" cy="541443"/>
          </a:xfrm>
          <a:custGeom>
            <a:avLst/>
            <a:gdLst>
              <a:gd name="connsiteX0" fmla="*/ 235341 w 248274"/>
              <a:gd name="connsiteY0" fmla="*/ 100048 h 248274"/>
              <a:gd name="connsiteX1" fmla="*/ 214526 w 248274"/>
              <a:gd name="connsiteY1" fmla="*/ 97599 h 248274"/>
              <a:gd name="connsiteX2" fmla="*/ 207112 w 248274"/>
              <a:gd name="connsiteY2" fmla="*/ 79914 h 248274"/>
              <a:gd name="connsiteX3" fmla="*/ 219764 w 248274"/>
              <a:gd name="connsiteY3" fmla="*/ 63419 h 248274"/>
              <a:gd name="connsiteX4" fmla="*/ 223777 w 248274"/>
              <a:gd name="connsiteY4" fmla="*/ 55427 h 248274"/>
              <a:gd name="connsiteX5" fmla="*/ 220750 w 248274"/>
              <a:gd name="connsiteY5" fmla="*/ 45530 h 248274"/>
              <a:gd name="connsiteX6" fmla="*/ 203371 w 248274"/>
              <a:gd name="connsiteY6" fmla="*/ 28151 h 248274"/>
              <a:gd name="connsiteX7" fmla="*/ 185448 w 248274"/>
              <a:gd name="connsiteY7" fmla="*/ 29171 h 248274"/>
              <a:gd name="connsiteX8" fmla="*/ 169021 w 248274"/>
              <a:gd name="connsiteY8" fmla="*/ 42163 h 248274"/>
              <a:gd name="connsiteX9" fmla="*/ 151267 w 248274"/>
              <a:gd name="connsiteY9" fmla="*/ 34885 h 248274"/>
              <a:gd name="connsiteX10" fmla="*/ 148547 w 248274"/>
              <a:gd name="connsiteY10" fmla="*/ 14275 h 248274"/>
              <a:gd name="connsiteX11" fmla="*/ 136575 w 248274"/>
              <a:gd name="connsiteY11" fmla="*/ 909 h 248274"/>
              <a:gd name="connsiteX12" fmla="*/ 111986 w 248274"/>
              <a:gd name="connsiteY12" fmla="*/ 909 h 248274"/>
              <a:gd name="connsiteX13" fmla="*/ 100014 w 248274"/>
              <a:gd name="connsiteY13" fmla="*/ 14309 h 248274"/>
              <a:gd name="connsiteX14" fmla="*/ 97565 w 248274"/>
              <a:gd name="connsiteY14" fmla="*/ 35123 h 248274"/>
              <a:gd name="connsiteX15" fmla="*/ 79880 w 248274"/>
              <a:gd name="connsiteY15" fmla="*/ 42571 h 248274"/>
              <a:gd name="connsiteX16" fmla="*/ 63351 w 248274"/>
              <a:gd name="connsiteY16" fmla="*/ 29919 h 248274"/>
              <a:gd name="connsiteX17" fmla="*/ 45462 w 248274"/>
              <a:gd name="connsiteY17" fmla="*/ 28933 h 248274"/>
              <a:gd name="connsiteX18" fmla="*/ 28083 w 248274"/>
              <a:gd name="connsiteY18" fmla="*/ 46312 h 248274"/>
              <a:gd name="connsiteX19" fmla="*/ 24886 w 248274"/>
              <a:gd name="connsiteY19" fmla="*/ 54236 h 248274"/>
              <a:gd name="connsiteX20" fmla="*/ 29103 w 248274"/>
              <a:gd name="connsiteY20" fmla="*/ 64269 h 248274"/>
              <a:gd name="connsiteX21" fmla="*/ 42095 w 248274"/>
              <a:gd name="connsiteY21" fmla="*/ 80696 h 248274"/>
              <a:gd name="connsiteX22" fmla="*/ 34851 w 248274"/>
              <a:gd name="connsiteY22" fmla="*/ 98450 h 248274"/>
              <a:gd name="connsiteX23" fmla="*/ 14241 w 248274"/>
              <a:gd name="connsiteY23" fmla="*/ 101171 h 248274"/>
              <a:gd name="connsiteX24" fmla="*/ 4242 w 248274"/>
              <a:gd name="connsiteY24" fmla="*/ 105286 h 248274"/>
              <a:gd name="connsiteX25" fmla="*/ 909 w 248274"/>
              <a:gd name="connsiteY25" fmla="*/ 113142 h 248274"/>
              <a:gd name="connsiteX26" fmla="*/ 909 w 248274"/>
              <a:gd name="connsiteY26" fmla="*/ 137697 h 248274"/>
              <a:gd name="connsiteX27" fmla="*/ 4242 w 248274"/>
              <a:gd name="connsiteY27" fmla="*/ 145554 h 248274"/>
              <a:gd name="connsiteX28" fmla="*/ 14308 w 248274"/>
              <a:gd name="connsiteY28" fmla="*/ 149669 h 248274"/>
              <a:gd name="connsiteX29" fmla="*/ 35123 w 248274"/>
              <a:gd name="connsiteY29" fmla="*/ 152118 h 248274"/>
              <a:gd name="connsiteX30" fmla="*/ 42537 w 248274"/>
              <a:gd name="connsiteY30" fmla="*/ 169803 h 248274"/>
              <a:gd name="connsiteX31" fmla="*/ 29885 w 248274"/>
              <a:gd name="connsiteY31" fmla="*/ 186332 h 248274"/>
              <a:gd name="connsiteX32" fmla="*/ 25702 w 248274"/>
              <a:gd name="connsiteY32" fmla="*/ 196297 h 248274"/>
              <a:gd name="connsiteX33" fmla="*/ 28899 w 248274"/>
              <a:gd name="connsiteY33" fmla="*/ 204221 h 248274"/>
              <a:gd name="connsiteX34" fmla="*/ 46244 w 248274"/>
              <a:gd name="connsiteY34" fmla="*/ 221567 h 248274"/>
              <a:gd name="connsiteX35" fmla="*/ 64201 w 248274"/>
              <a:gd name="connsiteY35" fmla="*/ 220580 h 248274"/>
              <a:gd name="connsiteX36" fmla="*/ 80628 w 248274"/>
              <a:gd name="connsiteY36" fmla="*/ 207588 h 248274"/>
              <a:gd name="connsiteX37" fmla="*/ 98382 w 248274"/>
              <a:gd name="connsiteY37" fmla="*/ 214832 h 248274"/>
              <a:gd name="connsiteX38" fmla="*/ 101102 w 248274"/>
              <a:gd name="connsiteY38" fmla="*/ 235443 h 248274"/>
              <a:gd name="connsiteX39" fmla="*/ 113074 w 248274"/>
              <a:gd name="connsiteY39" fmla="*/ 248775 h 248274"/>
              <a:gd name="connsiteX40" fmla="*/ 137663 w 248274"/>
              <a:gd name="connsiteY40" fmla="*/ 248775 h 248274"/>
              <a:gd name="connsiteX41" fmla="*/ 149635 w 248274"/>
              <a:gd name="connsiteY41" fmla="*/ 235375 h 248274"/>
              <a:gd name="connsiteX42" fmla="*/ 152084 w 248274"/>
              <a:gd name="connsiteY42" fmla="*/ 214560 h 248274"/>
              <a:gd name="connsiteX43" fmla="*/ 169769 w 248274"/>
              <a:gd name="connsiteY43" fmla="*/ 207146 h 248274"/>
              <a:gd name="connsiteX44" fmla="*/ 186298 w 248274"/>
              <a:gd name="connsiteY44" fmla="*/ 219798 h 248274"/>
              <a:gd name="connsiteX45" fmla="*/ 196263 w 248274"/>
              <a:gd name="connsiteY45" fmla="*/ 223981 h 248274"/>
              <a:gd name="connsiteX46" fmla="*/ 196263 w 248274"/>
              <a:gd name="connsiteY46" fmla="*/ 223981 h 248274"/>
              <a:gd name="connsiteX47" fmla="*/ 204187 w 248274"/>
              <a:gd name="connsiteY47" fmla="*/ 220784 h 248274"/>
              <a:gd name="connsiteX48" fmla="*/ 221566 w 248274"/>
              <a:gd name="connsiteY48" fmla="*/ 203405 h 248274"/>
              <a:gd name="connsiteX49" fmla="*/ 224593 w 248274"/>
              <a:gd name="connsiteY49" fmla="*/ 193508 h 248274"/>
              <a:gd name="connsiteX50" fmla="*/ 220546 w 248274"/>
              <a:gd name="connsiteY50" fmla="*/ 185448 h 248274"/>
              <a:gd name="connsiteX51" fmla="*/ 207554 w 248274"/>
              <a:gd name="connsiteY51" fmla="*/ 169021 h 248274"/>
              <a:gd name="connsiteX52" fmla="*/ 214798 w 248274"/>
              <a:gd name="connsiteY52" fmla="*/ 151268 h 248274"/>
              <a:gd name="connsiteX53" fmla="*/ 235409 w 248274"/>
              <a:gd name="connsiteY53" fmla="*/ 148547 h 248274"/>
              <a:gd name="connsiteX54" fmla="*/ 248775 w 248274"/>
              <a:gd name="connsiteY54" fmla="*/ 136575 h 248274"/>
              <a:gd name="connsiteX55" fmla="*/ 248775 w 248274"/>
              <a:gd name="connsiteY55" fmla="*/ 112020 h 248274"/>
              <a:gd name="connsiteX56" fmla="*/ 235341 w 248274"/>
              <a:gd name="connsiteY56" fmla="*/ 100048 h 248274"/>
              <a:gd name="connsiteX57" fmla="*/ 235171 w 248274"/>
              <a:gd name="connsiteY57" fmla="*/ 134909 h 248274"/>
              <a:gd name="connsiteX58" fmla="*/ 234014 w 248274"/>
              <a:gd name="connsiteY58" fmla="*/ 134977 h 248274"/>
              <a:gd name="connsiteX59" fmla="*/ 208507 w 248274"/>
              <a:gd name="connsiteY59" fmla="*/ 138344 h 248274"/>
              <a:gd name="connsiteX60" fmla="*/ 202793 w 248274"/>
              <a:gd name="connsiteY60" fmla="*/ 143513 h 248274"/>
              <a:gd name="connsiteX61" fmla="*/ 193542 w 248274"/>
              <a:gd name="connsiteY61" fmla="*/ 166130 h 248274"/>
              <a:gd name="connsiteX62" fmla="*/ 194018 w 248274"/>
              <a:gd name="connsiteY62" fmla="*/ 173850 h 248274"/>
              <a:gd name="connsiteX63" fmla="*/ 210071 w 248274"/>
              <a:gd name="connsiteY63" fmla="*/ 194154 h 248274"/>
              <a:gd name="connsiteX64" fmla="*/ 210615 w 248274"/>
              <a:gd name="connsiteY64" fmla="*/ 194767 h 248274"/>
              <a:gd name="connsiteX65" fmla="*/ 210785 w 248274"/>
              <a:gd name="connsiteY65" fmla="*/ 194937 h 248274"/>
              <a:gd name="connsiteX66" fmla="*/ 195753 w 248274"/>
              <a:gd name="connsiteY66" fmla="*/ 209969 h 248274"/>
              <a:gd name="connsiteX67" fmla="*/ 195583 w 248274"/>
              <a:gd name="connsiteY67" fmla="*/ 209799 h 248274"/>
              <a:gd name="connsiteX68" fmla="*/ 194903 w 248274"/>
              <a:gd name="connsiteY68" fmla="*/ 209221 h 248274"/>
              <a:gd name="connsiteX69" fmla="*/ 174462 w 248274"/>
              <a:gd name="connsiteY69" fmla="*/ 193542 h 248274"/>
              <a:gd name="connsiteX70" fmla="*/ 166776 w 248274"/>
              <a:gd name="connsiteY70" fmla="*/ 193134 h 248274"/>
              <a:gd name="connsiteX71" fmla="*/ 144261 w 248274"/>
              <a:gd name="connsiteY71" fmla="*/ 202589 h 248274"/>
              <a:gd name="connsiteX72" fmla="*/ 139126 w 248274"/>
              <a:gd name="connsiteY72" fmla="*/ 208405 h 248274"/>
              <a:gd name="connsiteX73" fmla="*/ 136099 w 248274"/>
              <a:gd name="connsiteY73" fmla="*/ 234116 h 248274"/>
              <a:gd name="connsiteX74" fmla="*/ 136065 w 248274"/>
              <a:gd name="connsiteY74" fmla="*/ 234898 h 248274"/>
              <a:gd name="connsiteX75" fmla="*/ 136065 w 248274"/>
              <a:gd name="connsiteY75" fmla="*/ 235137 h 248274"/>
              <a:gd name="connsiteX76" fmla="*/ 114775 w 248274"/>
              <a:gd name="connsiteY76" fmla="*/ 235137 h 248274"/>
              <a:gd name="connsiteX77" fmla="*/ 114775 w 248274"/>
              <a:gd name="connsiteY77" fmla="*/ 234898 h 248274"/>
              <a:gd name="connsiteX78" fmla="*/ 114707 w 248274"/>
              <a:gd name="connsiteY78" fmla="*/ 234014 h 248274"/>
              <a:gd name="connsiteX79" fmla="*/ 111340 w 248274"/>
              <a:gd name="connsiteY79" fmla="*/ 208507 h 248274"/>
              <a:gd name="connsiteX80" fmla="*/ 106170 w 248274"/>
              <a:gd name="connsiteY80" fmla="*/ 202793 h 248274"/>
              <a:gd name="connsiteX81" fmla="*/ 83587 w 248274"/>
              <a:gd name="connsiteY81" fmla="*/ 193542 h 248274"/>
              <a:gd name="connsiteX82" fmla="*/ 75867 w 248274"/>
              <a:gd name="connsiteY82" fmla="*/ 194018 h 248274"/>
              <a:gd name="connsiteX83" fmla="*/ 55563 w 248274"/>
              <a:gd name="connsiteY83" fmla="*/ 210071 h 248274"/>
              <a:gd name="connsiteX84" fmla="*/ 54951 w 248274"/>
              <a:gd name="connsiteY84" fmla="*/ 210615 h 248274"/>
              <a:gd name="connsiteX85" fmla="*/ 54781 w 248274"/>
              <a:gd name="connsiteY85" fmla="*/ 210785 h 248274"/>
              <a:gd name="connsiteX86" fmla="*/ 39748 w 248274"/>
              <a:gd name="connsiteY86" fmla="*/ 195753 h 248274"/>
              <a:gd name="connsiteX87" fmla="*/ 39918 w 248274"/>
              <a:gd name="connsiteY87" fmla="*/ 195583 h 248274"/>
              <a:gd name="connsiteX88" fmla="*/ 40530 w 248274"/>
              <a:gd name="connsiteY88" fmla="*/ 194903 h 248274"/>
              <a:gd name="connsiteX89" fmla="*/ 56175 w 248274"/>
              <a:gd name="connsiteY89" fmla="*/ 174462 h 248274"/>
              <a:gd name="connsiteX90" fmla="*/ 56583 w 248274"/>
              <a:gd name="connsiteY90" fmla="*/ 166776 h 248274"/>
              <a:gd name="connsiteX91" fmla="*/ 47128 w 248274"/>
              <a:gd name="connsiteY91" fmla="*/ 144261 h 248274"/>
              <a:gd name="connsiteX92" fmla="*/ 41313 w 248274"/>
              <a:gd name="connsiteY92" fmla="*/ 139160 h 248274"/>
              <a:gd name="connsiteX93" fmla="*/ 15601 w 248274"/>
              <a:gd name="connsiteY93" fmla="*/ 136133 h 248274"/>
              <a:gd name="connsiteX94" fmla="*/ 14547 w 248274"/>
              <a:gd name="connsiteY94" fmla="*/ 136065 h 248274"/>
              <a:gd name="connsiteX95" fmla="*/ 14547 w 248274"/>
              <a:gd name="connsiteY95" fmla="*/ 114809 h 248274"/>
              <a:gd name="connsiteX96" fmla="*/ 14785 w 248274"/>
              <a:gd name="connsiteY96" fmla="*/ 114809 h 248274"/>
              <a:gd name="connsiteX97" fmla="*/ 15703 w 248274"/>
              <a:gd name="connsiteY97" fmla="*/ 114741 h 248274"/>
              <a:gd name="connsiteX98" fmla="*/ 41211 w 248274"/>
              <a:gd name="connsiteY98" fmla="*/ 111374 h 248274"/>
              <a:gd name="connsiteX99" fmla="*/ 46924 w 248274"/>
              <a:gd name="connsiteY99" fmla="*/ 106204 h 248274"/>
              <a:gd name="connsiteX100" fmla="*/ 56175 w 248274"/>
              <a:gd name="connsiteY100" fmla="*/ 83587 h 248274"/>
              <a:gd name="connsiteX101" fmla="*/ 55699 w 248274"/>
              <a:gd name="connsiteY101" fmla="*/ 75867 h 248274"/>
              <a:gd name="connsiteX102" fmla="*/ 39646 w 248274"/>
              <a:gd name="connsiteY102" fmla="*/ 55563 h 248274"/>
              <a:gd name="connsiteX103" fmla="*/ 39102 w 248274"/>
              <a:gd name="connsiteY103" fmla="*/ 54985 h 248274"/>
              <a:gd name="connsiteX104" fmla="*/ 38932 w 248274"/>
              <a:gd name="connsiteY104" fmla="*/ 54815 h 248274"/>
              <a:gd name="connsiteX105" fmla="*/ 53964 w 248274"/>
              <a:gd name="connsiteY105" fmla="*/ 39782 h 248274"/>
              <a:gd name="connsiteX106" fmla="*/ 54134 w 248274"/>
              <a:gd name="connsiteY106" fmla="*/ 39952 h 248274"/>
              <a:gd name="connsiteX107" fmla="*/ 54815 w 248274"/>
              <a:gd name="connsiteY107" fmla="*/ 40530 h 248274"/>
              <a:gd name="connsiteX108" fmla="*/ 75255 w 248274"/>
              <a:gd name="connsiteY108" fmla="*/ 56209 h 248274"/>
              <a:gd name="connsiteX109" fmla="*/ 82941 w 248274"/>
              <a:gd name="connsiteY109" fmla="*/ 56617 h 248274"/>
              <a:gd name="connsiteX110" fmla="*/ 105456 w 248274"/>
              <a:gd name="connsiteY110" fmla="*/ 47162 h 248274"/>
              <a:gd name="connsiteX111" fmla="*/ 110557 w 248274"/>
              <a:gd name="connsiteY111" fmla="*/ 41347 h 248274"/>
              <a:gd name="connsiteX112" fmla="*/ 113584 w 248274"/>
              <a:gd name="connsiteY112" fmla="*/ 15669 h 248274"/>
              <a:gd name="connsiteX113" fmla="*/ 113618 w 248274"/>
              <a:gd name="connsiteY113" fmla="*/ 14887 h 248274"/>
              <a:gd name="connsiteX114" fmla="*/ 113618 w 248274"/>
              <a:gd name="connsiteY114" fmla="*/ 14649 h 248274"/>
              <a:gd name="connsiteX115" fmla="*/ 134875 w 248274"/>
              <a:gd name="connsiteY115" fmla="*/ 14649 h 248274"/>
              <a:gd name="connsiteX116" fmla="*/ 134875 w 248274"/>
              <a:gd name="connsiteY116" fmla="*/ 14887 h 248274"/>
              <a:gd name="connsiteX117" fmla="*/ 134943 w 248274"/>
              <a:gd name="connsiteY117" fmla="*/ 15771 h 248274"/>
              <a:gd name="connsiteX118" fmla="*/ 138310 w 248274"/>
              <a:gd name="connsiteY118" fmla="*/ 41279 h 248274"/>
              <a:gd name="connsiteX119" fmla="*/ 143479 w 248274"/>
              <a:gd name="connsiteY119" fmla="*/ 46992 h 248274"/>
              <a:gd name="connsiteX120" fmla="*/ 166096 w 248274"/>
              <a:gd name="connsiteY120" fmla="*/ 56243 h 248274"/>
              <a:gd name="connsiteX121" fmla="*/ 173816 w 248274"/>
              <a:gd name="connsiteY121" fmla="*/ 55767 h 248274"/>
              <a:gd name="connsiteX122" fmla="*/ 194120 w 248274"/>
              <a:gd name="connsiteY122" fmla="*/ 39748 h 248274"/>
              <a:gd name="connsiteX123" fmla="*/ 194698 w 248274"/>
              <a:gd name="connsiteY123" fmla="*/ 39238 h 248274"/>
              <a:gd name="connsiteX124" fmla="*/ 194903 w 248274"/>
              <a:gd name="connsiteY124" fmla="*/ 39068 h 248274"/>
              <a:gd name="connsiteX125" fmla="*/ 209935 w 248274"/>
              <a:gd name="connsiteY125" fmla="*/ 54100 h 248274"/>
              <a:gd name="connsiteX126" fmla="*/ 209765 w 248274"/>
              <a:gd name="connsiteY126" fmla="*/ 54270 h 248274"/>
              <a:gd name="connsiteX127" fmla="*/ 209187 w 248274"/>
              <a:gd name="connsiteY127" fmla="*/ 54951 h 248274"/>
              <a:gd name="connsiteX128" fmla="*/ 193542 w 248274"/>
              <a:gd name="connsiteY128" fmla="*/ 75391 h 248274"/>
              <a:gd name="connsiteX129" fmla="*/ 193134 w 248274"/>
              <a:gd name="connsiteY129" fmla="*/ 83077 h 248274"/>
              <a:gd name="connsiteX130" fmla="*/ 202589 w 248274"/>
              <a:gd name="connsiteY130" fmla="*/ 105592 h 248274"/>
              <a:gd name="connsiteX131" fmla="*/ 208405 w 248274"/>
              <a:gd name="connsiteY131" fmla="*/ 110693 h 248274"/>
              <a:gd name="connsiteX132" fmla="*/ 234082 w 248274"/>
              <a:gd name="connsiteY132" fmla="*/ 113720 h 248274"/>
              <a:gd name="connsiteX133" fmla="*/ 235137 w 248274"/>
              <a:gd name="connsiteY133" fmla="*/ 113788 h 248274"/>
              <a:gd name="connsiteX134" fmla="*/ 235137 w 248274"/>
              <a:gd name="connsiteY134" fmla="*/ 134909 h 248274"/>
              <a:gd name="connsiteX135" fmla="*/ 124842 w 248274"/>
              <a:gd name="connsiteY135" fmla="*/ 77227 h 248274"/>
              <a:gd name="connsiteX136" fmla="*/ 77227 w 248274"/>
              <a:gd name="connsiteY136" fmla="*/ 124842 h 248274"/>
              <a:gd name="connsiteX137" fmla="*/ 124842 w 248274"/>
              <a:gd name="connsiteY137" fmla="*/ 172456 h 248274"/>
              <a:gd name="connsiteX138" fmla="*/ 172456 w 248274"/>
              <a:gd name="connsiteY138" fmla="*/ 124842 h 248274"/>
              <a:gd name="connsiteX139" fmla="*/ 124842 w 248274"/>
              <a:gd name="connsiteY139" fmla="*/ 77227 h 248274"/>
              <a:gd name="connsiteX140" fmla="*/ 124842 w 248274"/>
              <a:gd name="connsiteY140" fmla="*/ 158852 h 248274"/>
              <a:gd name="connsiteX141" fmla="*/ 90831 w 248274"/>
              <a:gd name="connsiteY141" fmla="*/ 124842 h 248274"/>
              <a:gd name="connsiteX142" fmla="*/ 124842 w 248274"/>
              <a:gd name="connsiteY142" fmla="*/ 90831 h 248274"/>
              <a:gd name="connsiteX143" fmla="*/ 158852 w 248274"/>
              <a:gd name="connsiteY143" fmla="*/ 124842 h 248274"/>
              <a:gd name="connsiteX144" fmla="*/ 124842 w 248274"/>
              <a:gd name="connsiteY144" fmla="*/ 158852 h 24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48274" h="248274">
                <a:moveTo>
                  <a:pt x="235341" y="100048"/>
                </a:moveTo>
                <a:lnTo>
                  <a:pt x="214526" y="97599"/>
                </a:lnTo>
                <a:cubicBezTo>
                  <a:pt x="212656" y="91478"/>
                  <a:pt x="210173" y="85560"/>
                  <a:pt x="207112" y="79914"/>
                </a:cubicBezTo>
                <a:lnTo>
                  <a:pt x="219764" y="63419"/>
                </a:lnTo>
                <a:cubicBezTo>
                  <a:pt x="221907" y="61141"/>
                  <a:pt x="223335" y="58318"/>
                  <a:pt x="223777" y="55427"/>
                </a:cubicBezTo>
                <a:cubicBezTo>
                  <a:pt x="224355" y="51652"/>
                  <a:pt x="223267" y="48047"/>
                  <a:pt x="220750" y="45530"/>
                </a:cubicBezTo>
                <a:lnTo>
                  <a:pt x="203371" y="28151"/>
                </a:lnTo>
                <a:cubicBezTo>
                  <a:pt x="198916" y="23695"/>
                  <a:pt x="190685" y="24171"/>
                  <a:pt x="185448" y="29171"/>
                </a:cubicBezTo>
                <a:lnTo>
                  <a:pt x="169021" y="42163"/>
                </a:lnTo>
                <a:cubicBezTo>
                  <a:pt x="163375" y="39136"/>
                  <a:pt x="157423" y="36721"/>
                  <a:pt x="151267" y="34885"/>
                </a:cubicBezTo>
                <a:lnTo>
                  <a:pt x="148547" y="14275"/>
                </a:lnTo>
                <a:cubicBezTo>
                  <a:pt x="148309" y="6758"/>
                  <a:pt x="143139" y="909"/>
                  <a:pt x="136575" y="909"/>
                </a:cubicBezTo>
                <a:lnTo>
                  <a:pt x="111986" y="909"/>
                </a:lnTo>
                <a:cubicBezTo>
                  <a:pt x="105422" y="909"/>
                  <a:pt x="100218" y="6758"/>
                  <a:pt x="100014" y="14309"/>
                </a:cubicBezTo>
                <a:lnTo>
                  <a:pt x="97565" y="35123"/>
                </a:lnTo>
                <a:cubicBezTo>
                  <a:pt x="91444" y="36993"/>
                  <a:pt x="85526" y="39476"/>
                  <a:pt x="79880" y="42571"/>
                </a:cubicBezTo>
                <a:lnTo>
                  <a:pt x="63351" y="29919"/>
                </a:lnTo>
                <a:cubicBezTo>
                  <a:pt x="58080" y="24954"/>
                  <a:pt x="49883" y="24512"/>
                  <a:pt x="45462" y="28933"/>
                </a:cubicBezTo>
                <a:lnTo>
                  <a:pt x="28083" y="46312"/>
                </a:lnTo>
                <a:cubicBezTo>
                  <a:pt x="26008" y="48353"/>
                  <a:pt x="24886" y="51176"/>
                  <a:pt x="24886" y="54236"/>
                </a:cubicBezTo>
                <a:cubicBezTo>
                  <a:pt x="24886" y="57808"/>
                  <a:pt x="26416" y="61413"/>
                  <a:pt x="29103" y="64269"/>
                </a:cubicBezTo>
                <a:lnTo>
                  <a:pt x="42095" y="80696"/>
                </a:lnTo>
                <a:cubicBezTo>
                  <a:pt x="39068" y="86342"/>
                  <a:pt x="36653" y="92294"/>
                  <a:pt x="34851" y="98450"/>
                </a:cubicBezTo>
                <a:lnTo>
                  <a:pt x="14241" y="101171"/>
                </a:lnTo>
                <a:cubicBezTo>
                  <a:pt x="10363" y="101273"/>
                  <a:pt x="6724" y="102769"/>
                  <a:pt x="4242" y="105286"/>
                </a:cubicBezTo>
                <a:cubicBezTo>
                  <a:pt x="2065" y="107462"/>
                  <a:pt x="909" y="110251"/>
                  <a:pt x="909" y="113142"/>
                </a:cubicBezTo>
                <a:lnTo>
                  <a:pt x="909" y="137697"/>
                </a:lnTo>
                <a:cubicBezTo>
                  <a:pt x="909" y="140622"/>
                  <a:pt x="2099" y="143411"/>
                  <a:pt x="4242" y="145554"/>
                </a:cubicBezTo>
                <a:cubicBezTo>
                  <a:pt x="6758" y="148071"/>
                  <a:pt x="10397" y="149567"/>
                  <a:pt x="14308" y="149669"/>
                </a:cubicBezTo>
                <a:lnTo>
                  <a:pt x="35123" y="152118"/>
                </a:lnTo>
                <a:cubicBezTo>
                  <a:pt x="36993" y="158240"/>
                  <a:pt x="39476" y="164157"/>
                  <a:pt x="42537" y="169803"/>
                </a:cubicBezTo>
                <a:lnTo>
                  <a:pt x="29885" y="186332"/>
                </a:lnTo>
                <a:cubicBezTo>
                  <a:pt x="27232" y="189155"/>
                  <a:pt x="25702" y="192760"/>
                  <a:pt x="25702" y="196297"/>
                </a:cubicBezTo>
                <a:cubicBezTo>
                  <a:pt x="25702" y="199358"/>
                  <a:pt x="26824" y="202181"/>
                  <a:pt x="28899" y="204221"/>
                </a:cubicBezTo>
                <a:lnTo>
                  <a:pt x="46244" y="221567"/>
                </a:lnTo>
                <a:cubicBezTo>
                  <a:pt x="50699" y="226022"/>
                  <a:pt x="58930" y="225546"/>
                  <a:pt x="64201" y="220580"/>
                </a:cubicBezTo>
                <a:lnTo>
                  <a:pt x="80628" y="207588"/>
                </a:lnTo>
                <a:cubicBezTo>
                  <a:pt x="86274" y="210615"/>
                  <a:pt x="92226" y="213030"/>
                  <a:pt x="98382" y="214832"/>
                </a:cubicBezTo>
                <a:lnTo>
                  <a:pt x="101102" y="235443"/>
                </a:lnTo>
                <a:cubicBezTo>
                  <a:pt x="101341" y="242959"/>
                  <a:pt x="106510" y="248775"/>
                  <a:pt x="113074" y="248775"/>
                </a:cubicBezTo>
                <a:lnTo>
                  <a:pt x="137663" y="248775"/>
                </a:lnTo>
                <a:cubicBezTo>
                  <a:pt x="144227" y="248775"/>
                  <a:pt x="149431" y="242925"/>
                  <a:pt x="149635" y="235375"/>
                </a:cubicBezTo>
                <a:lnTo>
                  <a:pt x="152084" y="214560"/>
                </a:lnTo>
                <a:cubicBezTo>
                  <a:pt x="158206" y="212724"/>
                  <a:pt x="164123" y="210207"/>
                  <a:pt x="169769" y="207146"/>
                </a:cubicBezTo>
                <a:lnTo>
                  <a:pt x="186298" y="219798"/>
                </a:lnTo>
                <a:cubicBezTo>
                  <a:pt x="189121" y="222451"/>
                  <a:pt x="192726" y="223981"/>
                  <a:pt x="196263" y="223981"/>
                </a:cubicBezTo>
                <a:lnTo>
                  <a:pt x="196263" y="223981"/>
                </a:lnTo>
                <a:cubicBezTo>
                  <a:pt x="199324" y="223981"/>
                  <a:pt x="202147" y="222859"/>
                  <a:pt x="204187" y="220784"/>
                </a:cubicBezTo>
                <a:lnTo>
                  <a:pt x="221566" y="203405"/>
                </a:lnTo>
                <a:cubicBezTo>
                  <a:pt x="224083" y="200888"/>
                  <a:pt x="225172" y="197283"/>
                  <a:pt x="224593" y="193508"/>
                </a:cubicBezTo>
                <a:cubicBezTo>
                  <a:pt x="224151" y="190583"/>
                  <a:pt x="222723" y="187760"/>
                  <a:pt x="220546" y="185448"/>
                </a:cubicBezTo>
                <a:lnTo>
                  <a:pt x="207554" y="169021"/>
                </a:lnTo>
                <a:cubicBezTo>
                  <a:pt x="210581" y="163375"/>
                  <a:pt x="212996" y="157423"/>
                  <a:pt x="214798" y="151268"/>
                </a:cubicBezTo>
                <a:lnTo>
                  <a:pt x="235409" y="148547"/>
                </a:lnTo>
                <a:cubicBezTo>
                  <a:pt x="242925" y="148309"/>
                  <a:pt x="248775" y="143139"/>
                  <a:pt x="248775" y="136575"/>
                </a:cubicBezTo>
                <a:lnTo>
                  <a:pt x="248775" y="112020"/>
                </a:lnTo>
                <a:cubicBezTo>
                  <a:pt x="248775" y="105422"/>
                  <a:pt x="242925" y="100218"/>
                  <a:pt x="235341" y="100048"/>
                </a:cubicBezTo>
                <a:close/>
                <a:moveTo>
                  <a:pt x="235171" y="134909"/>
                </a:moveTo>
                <a:cubicBezTo>
                  <a:pt x="234830" y="134943"/>
                  <a:pt x="234422" y="134943"/>
                  <a:pt x="234014" y="134977"/>
                </a:cubicBezTo>
                <a:lnTo>
                  <a:pt x="208507" y="138344"/>
                </a:lnTo>
                <a:cubicBezTo>
                  <a:pt x="205718" y="138718"/>
                  <a:pt x="203439" y="140758"/>
                  <a:pt x="202793" y="143513"/>
                </a:cubicBezTo>
                <a:cubicBezTo>
                  <a:pt x="200888" y="151506"/>
                  <a:pt x="197793" y="159090"/>
                  <a:pt x="193542" y="166130"/>
                </a:cubicBezTo>
                <a:cubicBezTo>
                  <a:pt x="192080" y="168545"/>
                  <a:pt x="192284" y="171640"/>
                  <a:pt x="194018" y="173850"/>
                </a:cubicBezTo>
                <a:lnTo>
                  <a:pt x="210071" y="194154"/>
                </a:lnTo>
                <a:cubicBezTo>
                  <a:pt x="210241" y="194358"/>
                  <a:pt x="210411" y="194562"/>
                  <a:pt x="210615" y="194767"/>
                </a:cubicBezTo>
                <a:cubicBezTo>
                  <a:pt x="210683" y="194835"/>
                  <a:pt x="210717" y="194903"/>
                  <a:pt x="210785" y="194937"/>
                </a:cubicBezTo>
                <a:lnTo>
                  <a:pt x="195753" y="209969"/>
                </a:lnTo>
                <a:cubicBezTo>
                  <a:pt x="195685" y="209935"/>
                  <a:pt x="195617" y="209867"/>
                  <a:pt x="195583" y="209799"/>
                </a:cubicBezTo>
                <a:cubicBezTo>
                  <a:pt x="195379" y="209595"/>
                  <a:pt x="195141" y="209391"/>
                  <a:pt x="194903" y="209221"/>
                </a:cubicBezTo>
                <a:lnTo>
                  <a:pt x="174462" y="193542"/>
                </a:lnTo>
                <a:cubicBezTo>
                  <a:pt x="172218" y="191842"/>
                  <a:pt x="169157" y="191672"/>
                  <a:pt x="166776" y="193134"/>
                </a:cubicBezTo>
                <a:cubicBezTo>
                  <a:pt x="159770" y="197453"/>
                  <a:pt x="152186" y="200616"/>
                  <a:pt x="144261" y="202589"/>
                </a:cubicBezTo>
                <a:cubicBezTo>
                  <a:pt x="141507" y="203269"/>
                  <a:pt x="139466" y="205582"/>
                  <a:pt x="139126" y="208405"/>
                </a:cubicBezTo>
                <a:lnTo>
                  <a:pt x="136099" y="234116"/>
                </a:lnTo>
                <a:cubicBezTo>
                  <a:pt x="136065" y="234388"/>
                  <a:pt x="136065" y="234626"/>
                  <a:pt x="136065" y="234898"/>
                </a:cubicBezTo>
                <a:cubicBezTo>
                  <a:pt x="136065" y="235001"/>
                  <a:pt x="136065" y="235069"/>
                  <a:pt x="136065" y="235137"/>
                </a:cubicBezTo>
                <a:lnTo>
                  <a:pt x="114775" y="235137"/>
                </a:lnTo>
                <a:cubicBezTo>
                  <a:pt x="114775" y="235069"/>
                  <a:pt x="114775" y="234967"/>
                  <a:pt x="114775" y="234898"/>
                </a:cubicBezTo>
                <a:cubicBezTo>
                  <a:pt x="114775" y="234592"/>
                  <a:pt x="114741" y="234286"/>
                  <a:pt x="114707" y="234014"/>
                </a:cubicBezTo>
                <a:lnTo>
                  <a:pt x="111340" y="208507"/>
                </a:lnTo>
                <a:cubicBezTo>
                  <a:pt x="110965" y="205718"/>
                  <a:pt x="108925" y="203439"/>
                  <a:pt x="106170" y="202793"/>
                </a:cubicBezTo>
                <a:cubicBezTo>
                  <a:pt x="98178" y="200888"/>
                  <a:pt x="90593" y="197759"/>
                  <a:pt x="83587" y="193542"/>
                </a:cubicBezTo>
                <a:cubicBezTo>
                  <a:pt x="81173" y="192080"/>
                  <a:pt x="78078" y="192284"/>
                  <a:pt x="75867" y="194018"/>
                </a:cubicBezTo>
                <a:lnTo>
                  <a:pt x="55563" y="210071"/>
                </a:lnTo>
                <a:cubicBezTo>
                  <a:pt x="55359" y="210241"/>
                  <a:pt x="55155" y="210411"/>
                  <a:pt x="54951" y="210615"/>
                </a:cubicBezTo>
                <a:cubicBezTo>
                  <a:pt x="54883" y="210683"/>
                  <a:pt x="54849" y="210717"/>
                  <a:pt x="54781" y="210785"/>
                </a:cubicBezTo>
                <a:lnTo>
                  <a:pt x="39748" y="195753"/>
                </a:lnTo>
                <a:cubicBezTo>
                  <a:pt x="39782" y="195685"/>
                  <a:pt x="39850" y="195651"/>
                  <a:pt x="39918" y="195583"/>
                </a:cubicBezTo>
                <a:cubicBezTo>
                  <a:pt x="40122" y="195379"/>
                  <a:pt x="40326" y="195141"/>
                  <a:pt x="40530" y="194903"/>
                </a:cubicBezTo>
                <a:lnTo>
                  <a:pt x="56175" y="174462"/>
                </a:lnTo>
                <a:cubicBezTo>
                  <a:pt x="57876" y="172218"/>
                  <a:pt x="58046" y="169157"/>
                  <a:pt x="56583" y="166776"/>
                </a:cubicBezTo>
                <a:cubicBezTo>
                  <a:pt x="52264" y="159770"/>
                  <a:pt x="49101" y="152186"/>
                  <a:pt x="47128" y="144261"/>
                </a:cubicBezTo>
                <a:cubicBezTo>
                  <a:pt x="46448" y="141507"/>
                  <a:pt x="44135" y="139466"/>
                  <a:pt x="41313" y="139160"/>
                </a:cubicBezTo>
                <a:lnTo>
                  <a:pt x="15601" y="136133"/>
                </a:lnTo>
                <a:cubicBezTo>
                  <a:pt x="15261" y="136099"/>
                  <a:pt x="14853" y="136099"/>
                  <a:pt x="14547" y="136065"/>
                </a:cubicBezTo>
                <a:lnTo>
                  <a:pt x="14547" y="114809"/>
                </a:lnTo>
                <a:cubicBezTo>
                  <a:pt x="14615" y="114809"/>
                  <a:pt x="14683" y="114809"/>
                  <a:pt x="14785" y="114809"/>
                </a:cubicBezTo>
                <a:cubicBezTo>
                  <a:pt x="15159" y="114775"/>
                  <a:pt x="15397" y="114775"/>
                  <a:pt x="15703" y="114741"/>
                </a:cubicBezTo>
                <a:lnTo>
                  <a:pt x="41211" y="111374"/>
                </a:lnTo>
                <a:cubicBezTo>
                  <a:pt x="43999" y="110999"/>
                  <a:pt x="46278" y="108959"/>
                  <a:pt x="46924" y="106204"/>
                </a:cubicBezTo>
                <a:cubicBezTo>
                  <a:pt x="48829" y="98212"/>
                  <a:pt x="51958" y="90627"/>
                  <a:pt x="56175" y="83587"/>
                </a:cubicBezTo>
                <a:cubicBezTo>
                  <a:pt x="57637" y="81173"/>
                  <a:pt x="57433" y="78078"/>
                  <a:pt x="55699" y="75867"/>
                </a:cubicBezTo>
                <a:lnTo>
                  <a:pt x="39646" y="55563"/>
                </a:lnTo>
                <a:cubicBezTo>
                  <a:pt x="39476" y="55359"/>
                  <a:pt x="39306" y="55155"/>
                  <a:pt x="39102" y="54985"/>
                </a:cubicBezTo>
                <a:cubicBezTo>
                  <a:pt x="39034" y="54917"/>
                  <a:pt x="39000" y="54849"/>
                  <a:pt x="38932" y="54815"/>
                </a:cubicBezTo>
                <a:lnTo>
                  <a:pt x="53964" y="39782"/>
                </a:lnTo>
                <a:cubicBezTo>
                  <a:pt x="54032" y="39816"/>
                  <a:pt x="54100" y="39884"/>
                  <a:pt x="54134" y="39952"/>
                </a:cubicBezTo>
                <a:cubicBezTo>
                  <a:pt x="54338" y="40156"/>
                  <a:pt x="54577" y="40360"/>
                  <a:pt x="54815" y="40530"/>
                </a:cubicBezTo>
                <a:lnTo>
                  <a:pt x="75255" y="56209"/>
                </a:lnTo>
                <a:cubicBezTo>
                  <a:pt x="77499" y="57910"/>
                  <a:pt x="80560" y="58080"/>
                  <a:pt x="82941" y="56617"/>
                </a:cubicBezTo>
                <a:cubicBezTo>
                  <a:pt x="89947" y="52298"/>
                  <a:pt x="97531" y="49135"/>
                  <a:pt x="105456" y="47162"/>
                </a:cubicBezTo>
                <a:cubicBezTo>
                  <a:pt x="108211" y="46482"/>
                  <a:pt x="110251" y="44169"/>
                  <a:pt x="110557" y="41347"/>
                </a:cubicBezTo>
                <a:lnTo>
                  <a:pt x="113584" y="15669"/>
                </a:lnTo>
                <a:cubicBezTo>
                  <a:pt x="113618" y="15397"/>
                  <a:pt x="113618" y="15159"/>
                  <a:pt x="113618" y="14887"/>
                </a:cubicBezTo>
                <a:cubicBezTo>
                  <a:pt x="113618" y="14785"/>
                  <a:pt x="113618" y="14717"/>
                  <a:pt x="113618" y="14649"/>
                </a:cubicBezTo>
                <a:lnTo>
                  <a:pt x="134875" y="14649"/>
                </a:lnTo>
                <a:cubicBezTo>
                  <a:pt x="134875" y="14717"/>
                  <a:pt x="134875" y="14819"/>
                  <a:pt x="134875" y="14887"/>
                </a:cubicBezTo>
                <a:cubicBezTo>
                  <a:pt x="134875" y="15193"/>
                  <a:pt x="134909" y="15499"/>
                  <a:pt x="134943" y="15771"/>
                </a:cubicBezTo>
                <a:lnTo>
                  <a:pt x="138310" y="41279"/>
                </a:lnTo>
                <a:cubicBezTo>
                  <a:pt x="138684" y="44067"/>
                  <a:pt x="140724" y="46346"/>
                  <a:pt x="143479" y="46992"/>
                </a:cubicBezTo>
                <a:cubicBezTo>
                  <a:pt x="151472" y="48897"/>
                  <a:pt x="159056" y="52026"/>
                  <a:pt x="166096" y="56243"/>
                </a:cubicBezTo>
                <a:cubicBezTo>
                  <a:pt x="168511" y="57706"/>
                  <a:pt x="171606" y="57501"/>
                  <a:pt x="173816" y="55767"/>
                </a:cubicBezTo>
                <a:lnTo>
                  <a:pt x="194120" y="39748"/>
                </a:lnTo>
                <a:cubicBezTo>
                  <a:pt x="194324" y="39578"/>
                  <a:pt x="194528" y="39408"/>
                  <a:pt x="194698" y="39238"/>
                </a:cubicBezTo>
                <a:cubicBezTo>
                  <a:pt x="194766" y="39170"/>
                  <a:pt x="194834" y="39102"/>
                  <a:pt x="194903" y="39068"/>
                </a:cubicBezTo>
                <a:lnTo>
                  <a:pt x="209935" y="54100"/>
                </a:lnTo>
                <a:cubicBezTo>
                  <a:pt x="209901" y="54168"/>
                  <a:pt x="209833" y="54236"/>
                  <a:pt x="209765" y="54270"/>
                </a:cubicBezTo>
                <a:cubicBezTo>
                  <a:pt x="209561" y="54475"/>
                  <a:pt x="209357" y="54713"/>
                  <a:pt x="209187" y="54951"/>
                </a:cubicBezTo>
                <a:lnTo>
                  <a:pt x="193542" y="75391"/>
                </a:lnTo>
                <a:cubicBezTo>
                  <a:pt x="191842" y="77635"/>
                  <a:pt x="191672" y="80696"/>
                  <a:pt x="193134" y="83077"/>
                </a:cubicBezTo>
                <a:cubicBezTo>
                  <a:pt x="197419" y="90083"/>
                  <a:pt x="200616" y="97667"/>
                  <a:pt x="202589" y="105592"/>
                </a:cubicBezTo>
                <a:cubicBezTo>
                  <a:pt x="203269" y="108347"/>
                  <a:pt x="205582" y="110387"/>
                  <a:pt x="208405" y="110693"/>
                </a:cubicBezTo>
                <a:lnTo>
                  <a:pt x="234082" y="113720"/>
                </a:lnTo>
                <a:cubicBezTo>
                  <a:pt x="234422" y="113754"/>
                  <a:pt x="234830" y="113754"/>
                  <a:pt x="235137" y="113788"/>
                </a:cubicBezTo>
                <a:lnTo>
                  <a:pt x="235137" y="134909"/>
                </a:lnTo>
                <a:close/>
                <a:moveTo>
                  <a:pt x="124842" y="77227"/>
                </a:moveTo>
                <a:cubicBezTo>
                  <a:pt x="98586" y="77227"/>
                  <a:pt x="77227" y="98586"/>
                  <a:pt x="77227" y="124842"/>
                </a:cubicBezTo>
                <a:cubicBezTo>
                  <a:pt x="77227" y="151097"/>
                  <a:pt x="98586" y="172456"/>
                  <a:pt x="124842" y="172456"/>
                </a:cubicBezTo>
                <a:cubicBezTo>
                  <a:pt x="151097" y="172456"/>
                  <a:pt x="172456" y="151097"/>
                  <a:pt x="172456" y="124842"/>
                </a:cubicBezTo>
                <a:cubicBezTo>
                  <a:pt x="172456" y="98586"/>
                  <a:pt x="151097" y="77227"/>
                  <a:pt x="124842" y="77227"/>
                </a:cubicBezTo>
                <a:close/>
                <a:moveTo>
                  <a:pt x="124842" y="158852"/>
                </a:moveTo>
                <a:cubicBezTo>
                  <a:pt x="106102" y="158852"/>
                  <a:pt x="90831" y="143581"/>
                  <a:pt x="90831" y="124842"/>
                </a:cubicBezTo>
                <a:cubicBezTo>
                  <a:pt x="90831" y="106102"/>
                  <a:pt x="106102" y="90831"/>
                  <a:pt x="124842" y="90831"/>
                </a:cubicBezTo>
                <a:cubicBezTo>
                  <a:pt x="143581" y="90831"/>
                  <a:pt x="158852" y="106102"/>
                  <a:pt x="158852" y="124842"/>
                </a:cubicBezTo>
                <a:cubicBezTo>
                  <a:pt x="158852" y="143581"/>
                  <a:pt x="143581" y="158852"/>
                  <a:pt x="124842" y="158852"/>
                </a:cubicBezTo>
                <a:close/>
              </a:path>
            </a:pathLst>
          </a:custGeom>
          <a:solidFill>
            <a:schemeClr val="tx2"/>
          </a:solidFill>
          <a:ln w="3393" cap="flat">
            <a:noFill/>
            <a:prstDash val="solid"/>
            <a:miter/>
          </a:ln>
        </p:spPr>
        <p:txBody>
          <a:bodyPr rtlCol="0" anchor="ctr"/>
          <a:lstStyle/>
          <a:p>
            <a:endParaRPr lang="en-US" sz="4608" dirty="0"/>
          </a:p>
        </p:txBody>
      </p:sp>
      <p:sp>
        <p:nvSpPr>
          <p:cNvPr id="106" name="TextBox 105">
            <a:extLst>
              <a:ext uri="{FF2B5EF4-FFF2-40B4-BE49-F238E27FC236}">
                <a16:creationId xmlns:a16="http://schemas.microsoft.com/office/drawing/2014/main" id="{86BF6BB8-87A0-2B49-AAE4-13E0F0632527}"/>
              </a:ext>
            </a:extLst>
          </p:cNvPr>
          <p:cNvSpPr txBox="1"/>
          <p:nvPr/>
        </p:nvSpPr>
        <p:spPr>
          <a:xfrm>
            <a:off x="788667" y="4333911"/>
            <a:ext cx="728512" cy="2691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Glue</a:t>
            </a:r>
          </a:p>
        </p:txBody>
      </p:sp>
      <p:sp>
        <p:nvSpPr>
          <p:cNvPr id="107" name="TextBox 106">
            <a:extLst>
              <a:ext uri="{FF2B5EF4-FFF2-40B4-BE49-F238E27FC236}">
                <a16:creationId xmlns:a16="http://schemas.microsoft.com/office/drawing/2014/main" id="{E6F3DE83-4A23-C64B-A6D9-BB904B86F8EC}"/>
              </a:ext>
            </a:extLst>
          </p:cNvPr>
          <p:cNvSpPr txBox="1"/>
          <p:nvPr/>
        </p:nvSpPr>
        <p:spPr>
          <a:xfrm>
            <a:off x="2000220" y="4333911"/>
            <a:ext cx="1070661"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Blueprints</a:t>
            </a:r>
          </a:p>
        </p:txBody>
      </p:sp>
      <p:sp>
        <p:nvSpPr>
          <p:cNvPr id="108" name="TextBox 107">
            <a:extLst>
              <a:ext uri="{FF2B5EF4-FFF2-40B4-BE49-F238E27FC236}">
                <a16:creationId xmlns:a16="http://schemas.microsoft.com/office/drawing/2014/main" id="{FB25DC28-2698-FF43-9F2E-5163261A037E}"/>
              </a:ext>
            </a:extLst>
          </p:cNvPr>
          <p:cNvSpPr txBox="1"/>
          <p:nvPr/>
        </p:nvSpPr>
        <p:spPr>
          <a:xfrm>
            <a:off x="3258965" y="4286447"/>
            <a:ext cx="1402498"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a:t>
            </a:r>
          </a:p>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Transforms</a:t>
            </a:r>
          </a:p>
        </p:txBody>
      </p:sp>
      <p:sp>
        <p:nvSpPr>
          <p:cNvPr id="109" name="TextBox 108">
            <a:extLst>
              <a:ext uri="{FF2B5EF4-FFF2-40B4-BE49-F238E27FC236}">
                <a16:creationId xmlns:a16="http://schemas.microsoft.com/office/drawing/2014/main" id="{A99703C8-409A-0D4D-9EB3-7B5320670C64}"/>
              </a:ext>
            </a:extLst>
          </p:cNvPr>
          <p:cNvSpPr txBox="1"/>
          <p:nvPr/>
        </p:nvSpPr>
        <p:spPr>
          <a:xfrm>
            <a:off x="4802355" y="4286446"/>
            <a:ext cx="839762" cy="274320"/>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a:t>
            </a:r>
          </a:p>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catalog</a:t>
            </a:r>
          </a:p>
        </p:txBody>
      </p:sp>
      <p:pic>
        <p:nvPicPr>
          <p:cNvPr id="110" name="Graphic 108">
            <a:extLst>
              <a:ext uri="{FF2B5EF4-FFF2-40B4-BE49-F238E27FC236}">
                <a16:creationId xmlns:a16="http://schemas.microsoft.com/office/drawing/2014/main" id="{E5BDDAA7-CD28-F043-8869-40EE6A3B3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4016" y="3462747"/>
            <a:ext cx="548640" cy="548640"/>
          </a:xfrm>
          <a:prstGeom prst="rect">
            <a:avLst/>
          </a:prstGeom>
        </p:spPr>
      </p:pic>
      <p:sp>
        <p:nvSpPr>
          <p:cNvPr id="111" name="TextBox 110">
            <a:extLst>
              <a:ext uri="{FF2B5EF4-FFF2-40B4-BE49-F238E27FC236}">
                <a16:creationId xmlns:a16="http://schemas.microsoft.com/office/drawing/2014/main" id="{18C36FDE-2B08-AE47-B54A-A7FF949F18FD}"/>
              </a:ext>
            </a:extLst>
          </p:cNvPr>
          <p:cNvSpPr txBox="1"/>
          <p:nvPr/>
        </p:nvSpPr>
        <p:spPr>
          <a:xfrm>
            <a:off x="5914761" y="4286447"/>
            <a:ext cx="850477" cy="264334"/>
          </a:xfrm>
          <a:prstGeom prst="rect">
            <a:avLst/>
          </a:prstGeom>
          <a:noFill/>
        </p:spPr>
        <p:txBody>
          <a:bodyPr wrap="square" lIns="0" tIns="0" rIns="0" bIns="0" rtlCol="0" anchor="t">
            <a:noAutofit/>
          </a:bodyPr>
          <a:lstStyle/>
          <a:p>
            <a:pPr algn="ct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Access control</a:t>
            </a:r>
          </a:p>
        </p:txBody>
      </p:sp>
      <p:pic>
        <p:nvPicPr>
          <p:cNvPr id="112" name="Graphic 49">
            <a:extLst>
              <a:ext uri="{FF2B5EF4-FFF2-40B4-BE49-F238E27FC236}">
                <a16:creationId xmlns:a16="http://schemas.microsoft.com/office/drawing/2014/main" id="{CFF97FBB-6566-3749-B1AB-89AF5EA8E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0760" y="3462747"/>
            <a:ext cx="548640" cy="548640"/>
          </a:xfrm>
          <a:prstGeom prst="rect">
            <a:avLst/>
          </a:prstGeom>
        </p:spPr>
      </p:pic>
      <p:pic>
        <p:nvPicPr>
          <p:cNvPr id="113" name="Picture 112">
            <a:extLst>
              <a:ext uri="{FF2B5EF4-FFF2-40B4-BE49-F238E27FC236}">
                <a16:creationId xmlns:a16="http://schemas.microsoft.com/office/drawing/2014/main" id="{FDDB9663-6345-E04E-B621-2EE30F4769E2}"/>
              </a:ext>
            </a:extLst>
          </p:cNvPr>
          <p:cNvPicPr>
            <a:picLocks noChangeAspect="1"/>
          </p:cNvPicPr>
          <p:nvPr/>
        </p:nvPicPr>
        <p:blipFill>
          <a:blip r:embed="rId7" cstate="print">
            <a:biLevel thresh="50000"/>
            <a:extLst>
              <a:ext uri="{BEBA8EAE-BF5A-486C-A8C5-ECC9F3942E4B}">
                <a14:imgProps xmlns:a14="http://schemas.microsoft.com/office/drawing/2010/main">
                  <a14:imgLayer r:embed="rId8">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83044" y="3372811"/>
            <a:ext cx="728512" cy="728512"/>
          </a:xfrm>
          <a:prstGeom prst="rect">
            <a:avLst/>
          </a:prstGeom>
        </p:spPr>
      </p:pic>
      <p:pic>
        <p:nvPicPr>
          <p:cNvPr id="114" name="Graphic 113">
            <a:extLst>
              <a:ext uri="{FF2B5EF4-FFF2-40B4-BE49-F238E27FC236}">
                <a16:creationId xmlns:a16="http://schemas.microsoft.com/office/drawing/2014/main" id="{8BA28E41-45A0-A94E-B8A2-15E36875E27C}"/>
              </a:ext>
            </a:extLst>
          </p:cNvPr>
          <p:cNvPicPr>
            <a:picLocks noChangeAspect="1"/>
          </p:cNvPicPr>
          <p:nvPr/>
        </p:nvPicPr>
        <p:blipFill>
          <a:blip r:embed="rId9">
            <a:lum bright="100000" contrast="-100000"/>
            <a:extLst>
              <a:ext uri="{96DAC541-7B7A-43D3-8B79-37D633B846F1}">
                <asvg:svgBlip xmlns:asvg="http://schemas.microsoft.com/office/drawing/2016/SVG/main" r:embed="rId10"/>
              </a:ext>
            </a:extLst>
          </a:blip>
          <a:stretch>
            <a:fillRect/>
          </a:stretch>
        </p:blipFill>
        <p:spPr>
          <a:xfrm>
            <a:off x="2319573" y="3439793"/>
            <a:ext cx="594549" cy="594549"/>
          </a:xfrm>
          <a:prstGeom prst="rect">
            <a:avLst/>
          </a:prstGeom>
        </p:spPr>
      </p:pic>
      <p:sp>
        <p:nvSpPr>
          <p:cNvPr id="101" name="Rectangle 100">
            <a:extLst>
              <a:ext uri="{FF2B5EF4-FFF2-40B4-BE49-F238E27FC236}">
                <a16:creationId xmlns:a16="http://schemas.microsoft.com/office/drawing/2014/main" id="{DB16564B-E36A-F941-84A8-182F835C9D8A}"/>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103" name="Rectangle 102">
            <a:extLst>
              <a:ext uri="{FF2B5EF4-FFF2-40B4-BE49-F238E27FC236}">
                <a16:creationId xmlns:a16="http://schemas.microsoft.com/office/drawing/2014/main" id="{75936C2A-A9E1-FA43-80B4-C72515275B9A}"/>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15" name="Graphic 51">
            <a:extLst>
              <a:ext uri="{FF2B5EF4-FFF2-40B4-BE49-F238E27FC236}">
                <a16:creationId xmlns:a16="http://schemas.microsoft.com/office/drawing/2014/main" id="{5B582DF3-E2A8-4D53-8E91-83CC70334CFA}"/>
              </a:ext>
            </a:extLst>
          </p:cNvPr>
          <p:cNvGrpSpPr/>
          <p:nvPr/>
        </p:nvGrpSpPr>
        <p:grpSpPr>
          <a:xfrm>
            <a:off x="2101134" y="2262906"/>
            <a:ext cx="741431" cy="814178"/>
            <a:chOff x="6368968" y="5158329"/>
            <a:chExt cx="421752" cy="463133"/>
          </a:xfrm>
          <a:solidFill>
            <a:schemeClr val="tx1"/>
          </a:solidFill>
        </p:grpSpPr>
        <p:sp>
          <p:nvSpPr>
            <p:cNvPr id="116" name="Freeform: Shape 115">
              <a:extLst>
                <a:ext uri="{FF2B5EF4-FFF2-40B4-BE49-F238E27FC236}">
                  <a16:creationId xmlns:a16="http://schemas.microsoft.com/office/drawing/2014/main" id="{C24C1D3B-25BB-457C-8CCE-572BDC06513C}"/>
                </a:ext>
              </a:extLst>
            </p:cNvPr>
            <p:cNvSpPr/>
            <p:nvPr/>
          </p:nvSpPr>
          <p:spPr>
            <a:xfrm>
              <a:off x="6368968" y="5198865"/>
              <a:ext cx="421752" cy="422596"/>
            </a:xfrm>
            <a:custGeom>
              <a:avLst/>
              <a:gdLst>
                <a:gd name="connsiteX0" fmla="*/ 210933 w 421752"/>
                <a:gd name="connsiteY0" fmla="*/ 422597 h 422596"/>
                <a:gd name="connsiteX1" fmla="*/ 195002 w 421752"/>
                <a:gd name="connsiteY1" fmla="*/ 422028 h 422596"/>
                <a:gd name="connsiteX2" fmla="*/ 50866 w 421752"/>
                <a:gd name="connsiteY2" fmla="*/ 349391 h 422596"/>
                <a:gd name="connsiteX3" fmla="*/ 25737 w 421752"/>
                <a:gd name="connsiteY3" fmla="*/ 110427 h 422596"/>
                <a:gd name="connsiteX4" fmla="*/ 42331 w 421752"/>
                <a:gd name="connsiteY4" fmla="*/ 119910 h 422596"/>
                <a:gd name="connsiteX5" fmla="*/ 119516 w 421752"/>
                <a:gd name="connsiteY5" fmla="*/ 380273 h 422596"/>
                <a:gd name="connsiteX6" fmla="*/ 379879 w 421752"/>
                <a:gd name="connsiteY6" fmla="*/ 303089 h 422596"/>
                <a:gd name="connsiteX7" fmla="*/ 302695 w 421752"/>
                <a:gd name="connsiteY7" fmla="*/ 42726 h 422596"/>
                <a:gd name="connsiteX8" fmla="*/ 165037 w 421752"/>
                <a:gd name="connsiteY8" fmla="*/ 25083 h 422596"/>
                <a:gd name="connsiteX9" fmla="*/ 160580 w 421752"/>
                <a:gd name="connsiteY9" fmla="*/ 6118 h 422596"/>
                <a:gd name="connsiteX10" fmla="*/ 415635 w 421752"/>
                <a:gd name="connsiteY10" fmla="*/ 160715 h 422596"/>
                <a:gd name="connsiteX11" fmla="*/ 261038 w 421752"/>
                <a:gd name="connsiteY11" fmla="*/ 415769 h 422596"/>
                <a:gd name="connsiteX12" fmla="*/ 210933 w 421752"/>
                <a:gd name="connsiteY12" fmla="*/ 421838 h 4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752" h="422596">
                  <a:moveTo>
                    <a:pt x="210933" y="422597"/>
                  </a:moveTo>
                  <a:cubicBezTo>
                    <a:pt x="205623" y="422597"/>
                    <a:pt x="200313" y="422407"/>
                    <a:pt x="195002" y="422028"/>
                  </a:cubicBezTo>
                  <a:cubicBezTo>
                    <a:pt x="139183" y="418041"/>
                    <a:pt x="87280" y="391884"/>
                    <a:pt x="50866" y="349391"/>
                  </a:cubicBezTo>
                  <a:cubicBezTo>
                    <a:pt x="-6217" y="282638"/>
                    <a:pt x="-16212" y="187594"/>
                    <a:pt x="25737" y="110427"/>
                  </a:cubicBezTo>
                  <a:lnTo>
                    <a:pt x="42331" y="119910"/>
                  </a:lnTo>
                  <a:cubicBezTo>
                    <a:pt x="-8252" y="213121"/>
                    <a:pt x="26305" y="329690"/>
                    <a:pt x="119516" y="380273"/>
                  </a:cubicBezTo>
                  <a:cubicBezTo>
                    <a:pt x="212727" y="430857"/>
                    <a:pt x="329296" y="396300"/>
                    <a:pt x="379879" y="303089"/>
                  </a:cubicBezTo>
                  <a:cubicBezTo>
                    <a:pt x="430462" y="209878"/>
                    <a:pt x="395906" y="93309"/>
                    <a:pt x="302695" y="42726"/>
                  </a:cubicBezTo>
                  <a:cubicBezTo>
                    <a:pt x="260613" y="19889"/>
                    <a:pt x="211518" y="13597"/>
                    <a:pt x="165037" y="25083"/>
                  </a:cubicBezTo>
                  <a:lnTo>
                    <a:pt x="160580" y="6118"/>
                  </a:lnTo>
                  <a:cubicBezTo>
                    <a:pt x="273702" y="-21623"/>
                    <a:pt x="387894" y="47593"/>
                    <a:pt x="415635" y="160715"/>
                  </a:cubicBezTo>
                  <a:cubicBezTo>
                    <a:pt x="443376" y="273837"/>
                    <a:pt x="374160" y="388029"/>
                    <a:pt x="261038" y="415769"/>
                  </a:cubicBezTo>
                  <a:cubicBezTo>
                    <a:pt x="244640" y="419791"/>
                    <a:pt x="227818" y="421828"/>
                    <a:pt x="210933" y="421838"/>
                  </a:cubicBezTo>
                  <a:close/>
                </a:path>
              </a:pathLst>
            </a:custGeom>
            <a:grpFill/>
            <a:ln w="9398" cap="flat">
              <a:noFill/>
              <a:prstDash val="solid"/>
              <a:miter/>
            </a:ln>
          </p:spPr>
          <p:txBody>
            <a:bodyPr rtlCol="0" anchor="ctr" anchorCtr="0"/>
            <a:lstStyle/>
            <a:p>
              <a:endParaRPr lang="en-US"/>
            </a:p>
          </p:txBody>
        </p:sp>
        <p:sp>
          <p:nvSpPr>
            <p:cNvPr id="117" name="Freeform: Shape 116">
              <a:extLst>
                <a:ext uri="{FF2B5EF4-FFF2-40B4-BE49-F238E27FC236}">
                  <a16:creationId xmlns:a16="http://schemas.microsoft.com/office/drawing/2014/main" id="{2CDE91FA-3C7B-4AF7-BD3A-EB6C8931D93C}"/>
                </a:ext>
              </a:extLst>
            </p:cNvPr>
            <p:cNvSpPr/>
            <p:nvPr/>
          </p:nvSpPr>
          <p:spPr>
            <a:xfrm>
              <a:off x="6431478" y="5398145"/>
              <a:ext cx="89632" cy="62870"/>
            </a:xfrm>
            <a:custGeom>
              <a:avLst/>
              <a:gdLst>
                <a:gd name="connsiteX0" fmla="*/ 45251 w 89632"/>
                <a:gd name="connsiteY0" fmla="*/ 62870 h 62870"/>
                <a:gd name="connsiteX1" fmla="*/ 39183 w 89632"/>
                <a:gd name="connsiteY1" fmla="*/ 60689 h 62870"/>
                <a:gd name="connsiteX2" fmla="*/ 3433 w 89632"/>
                <a:gd name="connsiteY2" fmla="*/ 31103 h 62870"/>
                <a:gd name="connsiteX3" fmla="*/ 2181 w 89632"/>
                <a:gd name="connsiteY3" fmla="*/ 17751 h 62870"/>
                <a:gd name="connsiteX4" fmla="*/ 9407 w 89632"/>
                <a:gd name="connsiteY4" fmla="*/ 14319 h 62870"/>
                <a:gd name="connsiteX5" fmla="*/ 23536 w 89632"/>
                <a:gd name="connsiteY5" fmla="*/ 14319 h 62870"/>
                <a:gd name="connsiteX6" fmla="*/ 23536 w 89632"/>
                <a:gd name="connsiteY6" fmla="*/ 0 h 62870"/>
                <a:gd name="connsiteX7" fmla="*/ 42502 w 89632"/>
                <a:gd name="connsiteY7" fmla="*/ 0 h 62870"/>
                <a:gd name="connsiteX8" fmla="*/ 42502 w 89632"/>
                <a:gd name="connsiteY8" fmla="*/ 23612 h 62870"/>
                <a:gd name="connsiteX9" fmla="*/ 35484 w 89632"/>
                <a:gd name="connsiteY9" fmla="*/ 33095 h 62870"/>
                <a:gd name="connsiteX10" fmla="*/ 44967 w 89632"/>
                <a:gd name="connsiteY10" fmla="*/ 41060 h 62870"/>
                <a:gd name="connsiteX11" fmla="*/ 54450 w 89632"/>
                <a:gd name="connsiteY11" fmla="*/ 33189 h 62870"/>
                <a:gd name="connsiteX12" fmla="*/ 47053 w 89632"/>
                <a:gd name="connsiteY12" fmla="*/ 23707 h 62870"/>
                <a:gd name="connsiteX13" fmla="*/ 47053 w 89632"/>
                <a:gd name="connsiteY13" fmla="*/ 0 h 62870"/>
                <a:gd name="connsiteX14" fmla="*/ 66019 w 89632"/>
                <a:gd name="connsiteY14" fmla="*/ 0 h 62870"/>
                <a:gd name="connsiteX15" fmla="*/ 66019 w 89632"/>
                <a:gd name="connsiteY15" fmla="*/ 14129 h 62870"/>
                <a:gd name="connsiteX16" fmla="*/ 80148 w 89632"/>
                <a:gd name="connsiteY16" fmla="*/ 14129 h 62870"/>
                <a:gd name="connsiteX17" fmla="*/ 89061 w 89632"/>
                <a:gd name="connsiteY17" fmla="*/ 20388 h 62870"/>
                <a:gd name="connsiteX18" fmla="*/ 86217 w 89632"/>
                <a:gd name="connsiteY18" fmla="*/ 30914 h 62870"/>
                <a:gd name="connsiteX19" fmla="*/ 51131 w 89632"/>
                <a:gd name="connsiteY19" fmla="*/ 60405 h 62870"/>
                <a:gd name="connsiteX20" fmla="*/ 45251 w 89632"/>
                <a:gd name="connsiteY20" fmla="*/ 62870 h 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32" h="62870">
                  <a:moveTo>
                    <a:pt x="45251" y="62870"/>
                  </a:moveTo>
                  <a:cubicBezTo>
                    <a:pt x="43036" y="62874"/>
                    <a:pt x="40889" y="62103"/>
                    <a:pt x="39183" y="60689"/>
                  </a:cubicBezTo>
                  <a:lnTo>
                    <a:pt x="3433" y="31103"/>
                  </a:lnTo>
                  <a:cubicBezTo>
                    <a:pt x="-600" y="27762"/>
                    <a:pt x="-1160" y="21784"/>
                    <a:pt x="2181" y="17751"/>
                  </a:cubicBezTo>
                  <a:cubicBezTo>
                    <a:pt x="3966" y="15597"/>
                    <a:pt x="6610" y="14341"/>
                    <a:pt x="9407" y="14319"/>
                  </a:cubicBezTo>
                  <a:lnTo>
                    <a:pt x="23536" y="14319"/>
                  </a:lnTo>
                  <a:lnTo>
                    <a:pt x="23536" y="0"/>
                  </a:lnTo>
                  <a:lnTo>
                    <a:pt x="42502" y="0"/>
                  </a:lnTo>
                  <a:lnTo>
                    <a:pt x="42502" y="23612"/>
                  </a:lnTo>
                  <a:cubicBezTo>
                    <a:pt x="42653" y="28020"/>
                    <a:pt x="39744" y="31950"/>
                    <a:pt x="35484" y="33095"/>
                  </a:cubicBezTo>
                  <a:lnTo>
                    <a:pt x="44967" y="41060"/>
                  </a:lnTo>
                  <a:lnTo>
                    <a:pt x="54450" y="33189"/>
                  </a:lnTo>
                  <a:cubicBezTo>
                    <a:pt x="50039" y="32196"/>
                    <a:pt x="46943" y="28227"/>
                    <a:pt x="47053" y="23707"/>
                  </a:cubicBezTo>
                  <a:lnTo>
                    <a:pt x="47053" y="0"/>
                  </a:lnTo>
                  <a:lnTo>
                    <a:pt x="66019" y="0"/>
                  </a:lnTo>
                  <a:lnTo>
                    <a:pt x="66019" y="14129"/>
                  </a:lnTo>
                  <a:lnTo>
                    <a:pt x="80148" y="14129"/>
                  </a:lnTo>
                  <a:cubicBezTo>
                    <a:pt x="84140" y="14131"/>
                    <a:pt x="87704" y="16633"/>
                    <a:pt x="89061" y="20388"/>
                  </a:cubicBezTo>
                  <a:cubicBezTo>
                    <a:pt x="90427" y="24145"/>
                    <a:pt x="89289" y="28355"/>
                    <a:pt x="86217" y="30914"/>
                  </a:cubicBezTo>
                  <a:lnTo>
                    <a:pt x="51131" y="60405"/>
                  </a:lnTo>
                  <a:cubicBezTo>
                    <a:pt x="49514" y="61880"/>
                    <a:pt x="47437" y="62751"/>
                    <a:pt x="45251" y="62870"/>
                  </a:cubicBezTo>
                  <a:close/>
                </a:path>
              </a:pathLst>
            </a:custGeom>
            <a:grpFill/>
            <a:ln w="9398" cap="flat">
              <a:noFill/>
              <a:prstDash val="solid"/>
              <a:miter/>
            </a:ln>
          </p:spPr>
          <p:txBody>
            <a:bodyPr rtlCol="0" anchor="ctr" anchorCtr="0"/>
            <a:lstStyle/>
            <a:p>
              <a:endParaRPr lang="en-US"/>
            </a:p>
          </p:txBody>
        </p:sp>
        <p:sp>
          <p:nvSpPr>
            <p:cNvPr id="118" name="Freeform: Shape 117">
              <a:extLst>
                <a:ext uri="{FF2B5EF4-FFF2-40B4-BE49-F238E27FC236}">
                  <a16:creationId xmlns:a16="http://schemas.microsoft.com/office/drawing/2014/main" id="{3BCF86D7-3745-49F1-98A9-29CB2D53BBE2}"/>
                </a:ext>
              </a:extLst>
            </p:cNvPr>
            <p:cNvSpPr/>
            <p:nvPr/>
          </p:nvSpPr>
          <p:spPr>
            <a:xfrm>
              <a:off x="6379817" y="5246992"/>
              <a:ext cx="193161" cy="146427"/>
            </a:xfrm>
            <a:custGeom>
              <a:avLst/>
              <a:gdLst>
                <a:gd name="connsiteX0" fmla="*/ 96913 w 193161"/>
                <a:gd name="connsiteY0" fmla="*/ 146412 h 146427"/>
                <a:gd name="connsiteX1" fmla="*/ 75577 w 193161"/>
                <a:gd name="connsiteY1" fmla="*/ 142335 h 146427"/>
                <a:gd name="connsiteX2" fmla="*/ 69318 w 193161"/>
                <a:gd name="connsiteY2" fmla="*/ 133516 h 146427"/>
                <a:gd name="connsiteX3" fmla="*/ 69318 w 193161"/>
                <a:gd name="connsiteY3" fmla="*/ 119197 h 146427"/>
                <a:gd name="connsiteX4" fmla="*/ 0 w 193161"/>
                <a:gd name="connsiteY4" fmla="*/ 10526 h 146427"/>
                <a:gd name="connsiteX5" fmla="*/ 15931 w 193161"/>
                <a:gd name="connsiteY5" fmla="*/ 284 h 146427"/>
                <a:gd name="connsiteX6" fmla="*/ 86766 w 193161"/>
                <a:gd name="connsiteY6" fmla="*/ 110852 h 146427"/>
                <a:gd name="connsiteX7" fmla="*/ 88284 w 193161"/>
                <a:gd name="connsiteY7" fmla="*/ 115973 h 146427"/>
                <a:gd name="connsiteX8" fmla="*/ 88284 w 193161"/>
                <a:gd name="connsiteY8" fmla="*/ 126404 h 146427"/>
                <a:gd name="connsiteX9" fmla="*/ 104783 w 193161"/>
                <a:gd name="connsiteY9" fmla="*/ 126404 h 146427"/>
                <a:gd name="connsiteX10" fmla="*/ 104783 w 193161"/>
                <a:gd name="connsiteY10" fmla="*/ 115973 h 146427"/>
                <a:gd name="connsiteX11" fmla="*/ 106301 w 193161"/>
                <a:gd name="connsiteY11" fmla="*/ 110852 h 146427"/>
                <a:gd name="connsiteX12" fmla="*/ 177136 w 193161"/>
                <a:gd name="connsiteY12" fmla="*/ 0 h 146427"/>
                <a:gd name="connsiteX13" fmla="*/ 193162 w 193161"/>
                <a:gd name="connsiteY13" fmla="*/ 10146 h 146427"/>
                <a:gd name="connsiteX14" fmla="*/ 123749 w 193161"/>
                <a:gd name="connsiteY14" fmla="*/ 119197 h 146427"/>
                <a:gd name="connsiteX15" fmla="*/ 123749 w 193161"/>
                <a:gd name="connsiteY15" fmla="*/ 133990 h 146427"/>
                <a:gd name="connsiteX16" fmla="*/ 117775 w 193161"/>
                <a:gd name="connsiteY16" fmla="*/ 142714 h 146427"/>
                <a:gd name="connsiteX17" fmla="*/ 96913 w 193161"/>
                <a:gd name="connsiteY17" fmla="*/ 146412 h 1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161" h="146427">
                  <a:moveTo>
                    <a:pt x="96913" y="146412"/>
                  </a:moveTo>
                  <a:cubicBezTo>
                    <a:pt x="89612" y="146358"/>
                    <a:pt x="82383" y="144976"/>
                    <a:pt x="75577" y="142335"/>
                  </a:cubicBezTo>
                  <a:cubicBezTo>
                    <a:pt x="71855" y="140989"/>
                    <a:pt x="69360" y="137474"/>
                    <a:pt x="69318" y="133516"/>
                  </a:cubicBezTo>
                  <a:lnTo>
                    <a:pt x="69318" y="119197"/>
                  </a:lnTo>
                  <a:lnTo>
                    <a:pt x="0" y="10526"/>
                  </a:lnTo>
                  <a:lnTo>
                    <a:pt x="15931" y="284"/>
                  </a:lnTo>
                  <a:lnTo>
                    <a:pt x="86766" y="110852"/>
                  </a:lnTo>
                  <a:cubicBezTo>
                    <a:pt x="87752" y="112379"/>
                    <a:pt x="88279" y="114156"/>
                    <a:pt x="88284" y="115973"/>
                  </a:cubicBezTo>
                  <a:lnTo>
                    <a:pt x="88284" y="126404"/>
                  </a:lnTo>
                  <a:cubicBezTo>
                    <a:pt x="93709" y="127684"/>
                    <a:pt x="99358" y="127684"/>
                    <a:pt x="104783" y="126404"/>
                  </a:cubicBezTo>
                  <a:lnTo>
                    <a:pt x="104783" y="115973"/>
                  </a:lnTo>
                  <a:cubicBezTo>
                    <a:pt x="104788" y="114156"/>
                    <a:pt x="105315" y="112379"/>
                    <a:pt x="106301" y="110852"/>
                  </a:cubicBezTo>
                  <a:lnTo>
                    <a:pt x="177136" y="0"/>
                  </a:lnTo>
                  <a:lnTo>
                    <a:pt x="193162" y="10146"/>
                  </a:lnTo>
                  <a:lnTo>
                    <a:pt x="123749" y="119197"/>
                  </a:lnTo>
                  <a:lnTo>
                    <a:pt x="123749" y="133990"/>
                  </a:lnTo>
                  <a:cubicBezTo>
                    <a:pt x="123714" y="137841"/>
                    <a:pt x="121353" y="141289"/>
                    <a:pt x="117775" y="142714"/>
                  </a:cubicBezTo>
                  <a:cubicBezTo>
                    <a:pt x="111136" y="145323"/>
                    <a:pt x="104044" y="146581"/>
                    <a:pt x="96913" y="146412"/>
                  </a:cubicBezTo>
                  <a:close/>
                </a:path>
              </a:pathLst>
            </a:custGeom>
            <a:grpFill/>
            <a:ln w="9398" cap="flat">
              <a:noFill/>
              <a:prstDash val="solid"/>
              <a:miter/>
            </a:ln>
          </p:spPr>
          <p:txBody>
            <a:bodyPr rtlCol="0" anchor="ctr" anchorCtr="0"/>
            <a:lstStyle/>
            <a:p>
              <a:endParaRPr lang="en-US"/>
            </a:p>
          </p:txBody>
        </p:sp>
        <p:sp>
          <p:nvSpPr>
            <p:cNvPr id="119" name="Freeform: Shape 118">
              <a:extLst>
                <a:ext uri="{FF2B5EF4-FFF2-40B4-BE49-F238E27FC236}">
                  <a16:creationId xmlns:a16="http://schemas.microsoft.com/office/drawing/2014/main" id="{0962B54D-C9A7-4BE6-B6E4-A7918B006C3E}"/>
                </a:ext>
              </a:extLst>
            </p:cNvPr>
            <p:cNvSpPr/>
            <p:nvPr/>
          </p:nvSpPr>
          <p:spPr>
            <a:xfrm>
              <a:off x="6378394" y="5229164"/>
              <a:ext cx="195911" cy="48551"/>
            </a:xfrm>
            <a:custGeom>
              <a:avLst/>
              <a:gdLst>
                <a:gd name="connsiteX0" fmla="*/ 97956 w 195911"/>
                <a:gd name="connsiteY0" fmla="*/ 48551 h 48551"/>
                <a:gd name="connsiteX1" fmla="*/ 3888 w 195911"/>
                <a:gd name="connsiteY1" fmla="*/ 33379 h 48551"/>
                <a:gd name="connsiteX2" fmla="*/ 2276 w 195911"/>
                <a:gd name="connsiteY2" fmla="*/ 31293 h 48551"/>
                <a:gd name="connsiteX3" fmla="*/ 1138 w 195911"/>
                <a:gd name="connsiteY3" fmla="*/ 29207 h 48551"/>
                <a:gd name="connsiteX4" fmla="*/ 0 w 195911"/>
                <a:gd name="connsiteY4" fmla="*/ 26077 h 48551"/>
                <a:gd name="connsiteX5" fmla="*/ 0 w 195911"/>
                <a:gd name="connsiteY5" fmla="*/ 24276 h 48551"/>
                <a:gd name="connsiteX6" fmla="*/ 92551 w 195911"/>
                <a:gd name="connsiteY6" fmla="*/ 0 h 48551"/>
                <a:gd name="connsiteX7" fmla="*/ 92551 w 195911"/>
                <a:gd name="connsiteY7" fmla="*/ 18965 h 48551"/>
                <a:gd name="connsiteX8" fmla="*/ 30819 w 195911"/>
                <a:gd name="connsiteY8" fmla="*/ 24276 h 48551"/>
                <a:gd name="connsiteX9" fmla="*/ 97861 w 195911"/>
                <a:gd name="connsiteY9" fmla="*/ 29586 h 48551"/>
                <a:gd name="connsiteX10" fmla="*/ 164904 w 195911"/>
                <a:gd name="connsiteY10" fmla="*/ 24276 h 48551"/>
                <a:gd name="connsiteX11" fmla="*/ 148973 w 195911"/>
                <a:gd name="connsiteY11" fmla="*/ 21715 h 48551"/>
                <a:gd name="connsiteX12" fmla="*/ 151249 w 195911"/>
                <a:gd name="connsiteY12" fmla="*/ 2750 h 48551"/>
                <a:gd name="connsiteX13" fmla="*/ 195912 w 195911"/>
                <a:gd name="connsiteY13" fmla="*/ 24086 h 48551"/>
                <a:gd name="connsiteX14" fmla="*/ 189653 w 195911"/>
                <a:gd name="connsiteY14" fmla="*/ 35181 h 48551"/>
                <a:gd name="connsiteX15" fmla="*/ 97956 w 195911"/>
                <a:gd name="connsiteY15" fmla="*/ 48551 h 4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911" h="48551">
                  <a:moveTo>
                    <a:pt x="97956" y="48551"/>
                  </a:moveTo>
                  <a:cubicBezTo>
                    <a:pt x="84775" y="48551"/>
                    <a:pt x="18207" y="47793"/>
                    <a:pt x="3888" y="33379"/>
                  </a:cubicBezTo>
                  <a:cubicBezTo>
                    <a:pt x="3248" y="32769"/>
                    <a:pt x="2704" y="32066"/>
                    <a:pt x="2276" y="31293"/>
                  </a:cubicBezTo>
                  <a:lnTo>
                    <a:pt x="1138" y="29207"/>
                  </a:lnTo>
                  <a:cubicBezTo>
                    <a:pt x="563" y="28245"/>
                    <a:pt x="177" y="27183"/>
                    <a:pt x="0" y="26077"/>
                  </a:cubicBezTo>
                  <a:cubicBezTo>
                    <a:pt x="0" y="25603"/>
                    <a:pt x="0" y="24750"/>
                    <a:pt x="0" y="24276"/>
                  </a:cubicBezTo>
                  <a:cubicBezTo>
                    <a:pt x="0" y="8819"/>
                    <a:pt x="31103" y="664"/>
                    <a:pt x="92551" y="0"/>
                  </a:cubicBezTo>
                  <a:lnTo>
                    <a:pt x="92551" y="18965"/>
                  </a:lnTo>
                  <a:cubicBezTo>
                    <a:pt x="71852" y="18793"/>
                    <a:pt x="51184" y="20571"/>
                    <a:pt x="30819" y="24276"/>
                  </a:cubicBezTo>
                  <a:cubicBezTo>
                    <a:pt x="52945" y="28188"/>
                    <a:pt x="75395" y="29967"/>
                    <a:pt x="97861" y="29586"/>
                  </a:cubicBezTo>
                  <a:cubicBezTo>
                    <a:pt x="120325" y="29894"/>
                    <a:pt x="142769" y="28117"/>
                    <a:pt x="164904" y="24276"/>
                  </a:cubicBezTo>
                  <a:cubicBezTo>
                    <a:pt x="160826" y="23422"/>
                    <a:pt x="155421" y="22569"/>
                    <a:pt x="148973" y="21715"/>
                  </a:cubicBezTo>
                  <a:lnTo>
                    <a:pt x="151249" y="2750"/>
                  </a:lnTo>
                  <a:cubicBezTo>
                    <a:pt x="183016" y="6638"/>
                    <a:pt x="195912" y="12802"/>
                    <a:pt x="195912" y="24086"/>
                  </a:cubicBezTo>
                  <a:cubicBezTo>
                    <a:pt x="195817" y="28600"/>
                    <a:pt x="193467" y="32765"/>
                    <a:pt x="189653" y="35181"/>
                  </a:cubicBezTo>
                  <a:cubicBezTo>
                    <a:pt x="176093" y="45043"/>
                    <a:pt x="131809" y="48551"/>
                    <a:pt x="97956" y="48551"/>
                  </a:cubicBezTo>
                  <a:close/>
                </a:path>
              </a:pathLst>
            </a:custGeom>
            <a:grpFill/>
            <a:ln w="9398" cap="flat">
              <a:noFill/>
              <a:prstDash val="solid"/>
              <a:miter/>
            </a:ln>
          </p:spPr>
          <p:txBody>
            <a:bodyPr rtlCol="0" anchor="ctr" anchorCtr="0"/>
            <a:lstStyle/>
            <a:p>
              <a:endParaRPr lang="en-US"/>
            </a:p>
          </p:txBody>
        </p:sp>
        <p:sp>
          <p:nvSpPr>
            <p:cNvPr id="120" name="Freeform: Shape 119">
              <a:extLst>
                <a:ext uri="{FF2B5EF4-FFF2-40B4-BE49-F238E27FC236}">
                  <a16:creationId xmlns:a16="http://schemas.microsoft.com/office/drawing/2014/main" id="{30CA59E9-1CDD-41FF-97E0-5C55BFDA96AE}"/>
                </a:ext>
              </a:extLst>
            </p:cNvPr>
            <p:cNvSpPr/>
            <p:nvPr/>
          </p:nvSpPr>
          <p:spPr>
            <a:xfrm>
              <a:off x="6478721" y="5211432"/>
              <a:ext cx="42577" cy="42672"/>
            </a:xfrm>
            <a:custGeom>
              <a:avLst/>
              <a:gdLst>
                <a:gd name="connsiteX0" fmla="*/ 33095 w 42577"/>
                <a:gd name="connsiteY0" fmla="*/ 42672 h 42672"/>
                <a:gd name="connsiteX1" fmla="*/ 9483 w 42577"/>
                <a:gd name="connsiteY1" fmla="*/ 42672 h 42672"/>
                <a:gd name="connsiteX2" fmla="*/ 0 w 42577"/>
                <a:gd name="connsiteY2" fmla="*/ 33189 h 42672"/>
                <a:gd name="connsiteX3" fmla="*/ 0 w 42577"/>
                <a:gd name="connsiteY3" fmla="*/ 9483 h 42672"/>
                <a:gd name="connsiteX4" fmla="*/ 9483 w 42577"/>
                <a:gd name="connsiteY4" fmla="*/ 0 h 42672"/>
                <a:gd name="connsiteX5" fmla="*/ 33095 w 42577"/>
                <a:gd name="connsiteY5" fmla="*/ 0 h 42672"/>
                <a:gd name="connsiteX6" fmla="*/ 42577 w 42577"/>
                <a:gd name="connsiteY6" fmla="*/ 9483 h 42672"/>
                <a:gd name="connsiteX7" fmla="*/ 42577 w 42577"/>
                <a:gd name="connsiteY7" fmla="*/ 33189 h 42672"/>
                <a:gd name="connsiteX8" fmla="*/ 33095 w 42577"/>
                <a:gd name="connsiteY8" fmla="*/ 42672 h 42672"/>
                <a:gd name="connsiteX9" fmla="*/ 18965 w 42577"/>
                <a:gd name="connsiteY9" fmla="*/ 23707 h 42672"/>
                <a:gd name="connsiteX10" fmla="*/ 23612 w 42577"/>
                <a:gd name="connsiteY10" fmla="*/ 23707 h 42672"/>
                <a:gd name="connsiteX11" fmla="*/ 23612 w 42577"/>
                <a:gd name="connsiteY11" fmla="*/ 18965 h 42672"/>
                <a:gd name="connsiteX12" fmla="*/ 18965 w 42577"/>
                <a:gd name="connsiteY12" fmla="*/ 18965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672">
                  <a:moveTo>
                    <a:pt x="33095" y="42672"/>
                  </a:moveTo>
                  <a:lnTo>
                    <a:pt x="9483" y="42672"/>
                  </a:lnTo>
                  <a:cubicBezTo>
                    <a:pt x="4246" y="42672"/>
                    <a:pt x="0" y="38426"/>
                    <a:pt x="0" y="33189"/>
                  </a:cubicBezTo>
                  <a:lnTo>
                    <a:pt x="0" y="9483"/>
                  </a:lnTo>
                  <a:cubicBezTo>
                    <a:pt x="0" y="4246"/>
                    <a:pt x="4246" y="0"/>
                    <a:pt x="9483" y="0"/>
                  </a:cubicBezTo>
                  <a:lnTo>
                    <a:pt x="33095" y="0"/>
                  </a:lnTo>
                  <a:cubicBezTo>
                    <a:pt x="38332" y="0"/>
                    <a:pt x="42577" y="4246"/>
                    <a:pt x="42577" y="9483"/>
                  </a:cubicBezTo>
                  <a:lnTo>
                    <a:pt x="42577" y="33189"/>
                  </a:lnTo>
                  <a:cubicBezTo>
                    <a:pt x="42577" y="38426"/>
                    <a:pt x="38332" y="42672"/>
                    <a:pt x="33095" y="42672"/>
                  </a:cubicBezTo>
                  <a:close/>
                  <a:moveTo>
                    <a:pt x="18965" y="23707"/>
                  </a:moveTo>
                  <a:lnTo>
                    <a:pt x="23612" y="23707"/>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1" name="Freeform: Shape 120">
              <a:extLst>
                <a:ext uri="{FF2B5EF4-FFF2-40B4-BE49-F238E27FC236}">
                  <a16:creationId xmlns:a16="http://schemas.microsoft.com/office/drawing/2014/main" id="{55488E63-029E-49B2-A66D-47E0BEEA0613}"/>
                </a:ext>
              </a:extLst>
            </p:cNvPr>
            <p:cNvSpPr/>
            <p:nvPr/>
          </p:nvSpPr>
          <p:spPr>
            <a:xfrm>
              <a:off x="6466868" y="5158329"/>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2" name="Freeform: Shape 121">
              <a:extLst>
                <a:ext uri="{FF2B5EF4-FFF2-40B4-BE49-F238E27FC236}">
                  <a16:creationId xmlns:a16="http://schemas.microsoft.com/office/drawing/2014/main" id="{6F45191E-0CF8-4ED1-951E-90D8A437D8DB}"/>
                </a:ext>
              </a:extLst>
            </p:cNvPr>
            <p:cNvSpPr/>
            <p:nvPr/>
          </p:nvSpPr>
          <p:spPr>
            <a:xfrm>
              <a:off x="6419644" y="5187820"/>
              <a:ext cx="42577" cy="42577"/>
            </a:xfrm>
            <a:custGeom>
              <a:avLst/>
              <a:gdLst>
                <a:gd name="connsiteX0" fmla="*/ 33095 w 42577"/>
                <a:gd name="connsiteY0" fmla="*/ 42577 h 42577"/>
                <a:gd name="connsiteX1" fmla="*/ 9483 w 42577"/>
                <a:gd name="connsiteY1" fmla="*/ 42577 h 42577"/>
                <a:gd name="connsiteX2" fmla="*/ 0 w 42577"/>
                <a:gd name="connsiteY2" fmla="*/ 33095 h 42577"/>
                <a:gd name="connsiteX3" fmla="*/ 0 w 42577"/>
                <a:gd name="connsiteY3" fmla="*/ 9483 h 42577"/>
                <a:gd name="connsiteX4" fmla="*/ 9483 w 42577"/>
                <a:gd name="connsiteY4" fmla="*/ 0 h 42577"/>
                <a:gd name="connsiteX5" fmla="*/ 33095 w 42577"/>
                <a:gd name="connsiteY5" fmla="*/ 0 h 42577"/>
                <a:gd name="connsiteX6" fmla="*/ 42577 w 42577"/>
                <a:gd name="connsiteY6" fmla="*/ 9483 h 42577"/>
                <a:gd name="connsiteX7" fmla="*/ 42577 w 42577"/>
                <a:gd name="connsiteY7" fmla="*/ 33095 h 42577"/>
                <a:gd name="connsiteX8" fmla="*/ 33095 w 42577"/>
                <a:gd name="connsiteY8" fmla="*/ 42577 h 42577"/>
                <a:gd name="connsiteX9" fmla="*/ 18965 w 42577"/>
                <a:gd name="connsiteY9" fmla="*/ 23612 h 42577"/>
                <a:gd name="connsiteX10" fmla="*/ 23612 w 42577"/>
                <a:gd name="connsiteY10" fmla="*/ 23612 h 42577"/>
                <a:gd name="connsiteX11" fmla="*/ 23612 w 42577"/>
                <a:gd name="connsiteY11" fmla="*/ 18965 h 42577"/>
                <a:gd name="connsiteX12" fmla="*/ 18965 w 42577"/>
                <a:gd name="connsiteY12" fmla="*/ 18965 h 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77" h="42577">
                  <a:moveTo>
                    <a:pt x="33095" y="42577"/>
                  </a:moveTo>
                  <a:lnTo>
                    <a:pt x="9483" y="42577"/>
                  </a:lnTo>
                  <a:cubicBezTo>
                    <a:pt x="4246" y="42577"/>
                    <a:pt x="0" y="38332"/>
                    <a:pt x="0" y="33095"/>
                  </a:cubicBezTo>
                  <a:lnTo>
                    <a:pt x="0" y="9483"/>
                  </a:lnTo>
                  <a:cubicBezTo>
                    <a:pt x="0" y="4246"/>
                    <a:pt x="4246" y="0"/>
                    <a:pt x="9483" y="0"/>
                  </a:cubicBezTo>
                  <a:lnTo>
                    <a:pt x="33095" y="0"/>
                  </a:lnTo>
                  <a:cubicBezTo>
                    <a:pt x="38332" y="0"/>
                    <a:pt x="42577" y="4246"/>
                    <a:pt x="42577" y="9483"/>
                  </a:cubicBezTo>
                  <a:lnTo>
                    <a:pt x="42577" y="33095"/>
                  </a:lnTo>
                  <a:cubicBezTo>
                    <a:pt x="42577" y="38332"/>
                    <a:pt x="38332" y="42577"/>
                    <a:pt x="33095" y="42577"/>
                  </a:cubicBezTo>
                  <a:close/>
                  <a:moveTo>
                    <a:pt x="18965" y="23612"/>
                  </a:moveTo>
                  <a:lnTo>
                    <a:pt x="23612" y="23612"/>
                  </a:lnTo>
                  <a:lnTo>
                    <a:pt x="23612" y="18965"/>
                  </a:lnTo>
                  <a:lnTo>
                    <a:pt x="18965" y="18965"/>
                  </a:lnTo>
                  <a:close/>
                </a:path>
              </a:pathLst>
            </a:custGeom>
            <a:grpFill/>
            <a:ln w="9398" cap="flat">
              <a:noFill/>
              <a:prstDash val="solid"/>
              <a:miter/>
            </a:ln>
          </p:spPr>
          <p:txBody>
            <a:bodyPr rtlCol="0" anchor="ctr" anchorCtr="0"/>
            <a:lstStyle/>
            <a:p>
              <a:endParaRPr lang="en-US"/>
            </a:p>
          </p:txBody>
        </p:sp>
        <p:sp>
          <p:nvSpPr>
            <p:cNvPr id="123" name="Freeform: Shape 122">
              <a:extLst>
                <a:ext uri="{FF2B5EF4-FFF2-40B4-BE49-F238E27FC236}">
                  <a16:creationId xmlns:a16="http://schemas.microsoft.com/office/drawing/2014/main" id="{3E84800D-7681-42DB-B9D6-7D5DE7B42C5D}"/>
                </a:ext>
              </a:extLst>
            </p:cNvPr>
            <p:cNvSpPr/>
            <p:nvPr/>
          </p:nvSpPr>
          <p:spPr>
            <a:xfrm>
              <a:off x="6499962" y="5510231"/>
              <a:ext cx="165567" cy="37077"/>
            </a:xfrm>
            <a:custGeom>
              <a:avLst/>
              <a:gdLst>
                <a:gd name="connsiteX0" fmla="*/ 165567 w 165567"/>
                <a:gd name="connsiteY0" fmla="*/ 37077 h 37077"/>
                <a:gd name="connsiteX1" fmla="*/ 137973 w 165567"/>
                <a:gd name="connsiteY1" fmla="*/ 24750 h 37077"/>
                <a:gd name="connsiteX2" fmla="*/ 85614 w 165567"/>
                <a:gd name="connsiteY2" fmla="*/ 27580 h 37077"/>
                <a:gd name="connsiteX3" fmla="*/ 82784 w 165567"/>
                <a:gd name="connsiteY3" fmla="*/ 24750 h 37077"/>
                <a:gd name="connsiteX4" fmla="*/ 30425 w 165567"/>
                <a:gd name="connsiteY4" fmla="*/ 27580 h 37077"/>
                <a:gd name="connsiteX5" fmla="*/ 27595 w 165567"/>
                <a:gd name="connsiteY5" fmla="*/ 24750 h 37077"/>
                <a:gd name="connsiteX6" fmla="*/ 0 w 165567"/>
                <a:gd name="connsiteY6" fmla="*/ 37077 h 37077"/>
                <a:gd name="connsiteX7" fmla="*/ 0 w 165567"/>
                <a:gd name="connsiteY7" fmla="*/ 18112 h 37077"/>
                <a:gd name="connsiteX8" fmla="*/ 18017 w 165567"/>
                <a:gd name="connsiteY8" fmla="*/ 0 h 37077"/>
                <a:gd name="connsiteX9" fmla="*/ 36982 w 165567"/>
                <a:gd name="connsiteY9" fmla="*/ 0 h 37077"/>
                <a:gd name="connsiteX10" fmla="*/ 55094 w 165567"/>
                <a:gd name="connsiteY10" fmla="*/ 18112 h 37077"/>
                <a:gd name="connsiteX11" fmla="*/ 73206 w 165567"/>
                <a:gd name="connsiteY11" fmla="*/ 0 h 37077"/>
                <a:gd name="connsiteX12" fmla="*/ 92172 w 165567"/>
                <a:gd name="connsiteY12" fmla="*/ 0 h 37077"/>
                <a:gd name="connsiteX13" fmla="*/ 110283 w 165567"/>
                <a:gd name="connsiteY13" fmla="*/ 18112 h 37077"/>
                <a:gd name="connsiteX14" fmla="*/ 128395 w 165567"/>
                <a:gd name="connsiteY14" fmla="*/ 0 h 37077"/>
                <a:gd name="connsiteX15" fmla="*/ 147361 w 165567"/>
                <a:gd name="connsiteY15" fmla="*/ 0 h 37077"/>
                <a:gd name="connsiteX16" fmla="*/ 165473 w 165567"/>
                <a:gd name="connsiteY16"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67" h="37077">
                  <a:moveTo>
                    <a:pt x="165567" y="37077"/>
                  </a:moveTo>
                  <a:cubicBezTo>
                    <a:pt x="155041" y="37050"/>
                    <a:pt x="145017" y="32572"/>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65" y="32591"/>
                    <a:pt x="10532" y="37074"/>
                    <a:pt x="0" y="37077"/>
                  </a:cubicBezTo>
                  <a:lnTo>
                    <a:pt x="0" y="18112"/>
                  </a:lnTo>
                  <a:cubicBezTo>
                    <a:pt x="9966" y="18060"/>
                    <a:pt x="18017" y="9966"/>
                    <a:pt x="18017" y="0"/>
                  </a:cubicBezTo>
                  <a:lnTo>
                    <a:pt x="36982" y="0"/>
                  </a:lnTo>
                  <a:cubicBezTo>
                    <a:pt x="36982" y="10003"/>
                    <a:pt x="45091" y="18112"/>
                    <a:pt x="55094" y="18112"/>
                  </a:cubicBezTo>
                  <a:cubicBezTo>
                    <a:pt x="65097" y="18112"/>
                    <a:pt x="73206" y="10003"/>
                    <a:pt x="73206" y="0"/>
                  </a:cubicBezTo>
                  <a:lnTo>
                    <a:pt x="92172" y="0"/>
                  </a:lnTo>
                  <a:cubicBezTo>
                    <a:pt x="92172" y="10003"/>
                    <a:pt x="100280" y="18112"/>
                    <a:pt x="110283" y="18112"/>
                  </a:cubicBezTo>
                  <a:cubicBezTo>
                    <a:pt x="120286" y="18112"/>
                    <a:pt x="128395" y="10003"/>
                    <a:pt x="128395" y="0"/>
                  </a:cubicBezTo>
                  <a:lnTo>
                    <a:pt x="147361" y="0"/>
                  </a:lnTo>
                  <a:cubicBezTo>
                    <a:pt x="147412" y="9981"/>
                    <a:pt x="155491" y="18060"/>
                    <a:pt x="165473" y="18112"/>
                  </a:cubicBezTo>
                  <a:close/>
                </a:path>
              </a:pathLst>
            </a:custGeom>
            <a:grpFill/>
            <a:ln w="9398" cap="flat">
              <a:noFill/>
              <a:prstDash val="solid"/>
              <a:miter/>
            </a:ln>
          </p:spPr>
          <p:txBody>
            <a:bodyPr rtlCol="0" anchor="ctr" anchorCtr="0"/>
            <a:lstStyle/>
            <a:p>
              <a:endParaRPr lang="en-US"/>
            </a:p>
          </p:txBody>
        </p:sp>
        <p:sp>
          <p:nvSpPr>
            <p:cNvPr id="124" name="Freeform: Shape 123">
              <a:extLst>
                <a:ext uri="{FF2B5EF4-FFF2-40B4-BE49-F238E27FC236}">
                  <a16:creationId xmlns:a16="http://schemas.microsoft.com/office/drawing/2014/main" id="{6152F834-7EC3-4C87-84D8-DCE732FC0B1F}"/>
                </a:ext>
              </a:extLst>
            </p:cNvPr>
            <p:cNvSpPr/>
            <p:nvPr/>
          </p:nvSpPr>
          <p:spPr>
            <a:xfrm>
              <a:off x="6546996" y="5307776"/>
              <a:ext cx="165851" cy="37077"/>
            </a:xfrm>
            <a:custGeom>
              <a:avLst/>
              <a:gdLst>
                <a:gd name="connsiteX0" fmla="*/ 165567 w 165851"/>
                <a:gd name="connsiteY0" fmla="*/ 37077 h 37077"/>
                <a:gd name="connsiteX1" fmla="*/ 137973 w 165851"/>
                <a:gd name="connsiteY1" fmla="*/ 24750 h 37077"/>
                <a:gd name="connsiteX2" fmla="*/ 85614 w 165851"/>
                <a:gd name="connsiteY2" fmla="*/ 27580 h 37077"/>
                <a:gd name="connsiteX3" fmla="*/ 82784 w 165851"/>
                <a:gd name="connsiteY3" fmla="*/ 24750 h 37077"/>
                <a:gd name="connsiteX4" fmla="*/ 30425 w 165851"/>
                <a:gd name="connsiteY4" fmla="*/ 27580 h 37077"/>
                <a:gd name="connsiteX5" fmla="*/ 27595 w 165851"/>
                <a:gd name="connsiteY5" fmla="*/ 24750 h 37077"/>
                <a:gd name="connsiteX6" fmla="*/ 0 w 165851"/>
                <a:gd name="connsiteY6" fmla="*/ 37077 h 37077"/>
                <a:gd name="connsiteX7" fmla="*/ 0 w 165851"/>
                <a:gd name="connsiteY7" fmla="*/ 18112 h 37077"/>
                <a:gd name="connsiteX8" fmla="*/ 18394 w 165851"/>
                <a:gd name="connsiteY8" fmla="*/ 287 h 37077"/>
                <a:gd name="connsiteX9" fmla="*/ 18396 w 165851"/>
                <a:gd name="connsiteY9" fmla="*/ 0 h 37077"/>
                <a:gd name="connsiteX10" fmla="*/ 37362 w 165851"/>
                <a:gd name="connsiteY10" fmla="*/ 0 h 37077"/>
                <a:gd name="connsiteX11" fmla="*/ 55474 w 165851"/>
                <a:gd name="connsiteY11" fmla="*/ 18112 h 37077"/>
                <a:gd name="connsiteX12" fmla="*/ 73585 w 165851"/>
                <a:gd name="connsiteY12" fmla="*/ 0 h 37077"/>
                <a:gd name="connsiteX13" fmla="*/ 92551 w 165851"/>
                <a:gd name="connsiteY13" fmla="*/ 0 h 37077"/>
                <a:gd name="connsiteX14" fmla="*/ 110663 w 165851"/>
                <a:gd name="connsiteY14" fmla="*/ 18112 h 37077"/>
                <a:gd name="connsiteX15" fmla="*/ 128775 w 165851"/>
                <a:gd name="connsiteY15" fmla="*/ 0 h 37077"/>
                <a:gd name="connsiteX16" fmla="*/ 147740 w 165851"/>
                <a:gd name="connsiteY16" fmla="*/ 0 h 37077"/>
                <a:gd name="connsiteX17" fmla="*/ 165852 w 165851"/>
                <a:gd name="connsiteY17" fmla="*/ 18112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851" h="37077">
                  <a:moveTo>
                    <a:pt x="165567" y="37077"/>
                  </a:moveTo>
                  <a:cubicBezTo>
                    <a:pt x="155036" y="37074"/>
                    <a:pt x="145003" y="32591"/>
                    <a:pt x="137973" y="24750"/>
                  </a:cubicBezTo>
                  <a:cubicBezTo>
                    <a:pt x="124296" y="39990"/>
                    <a:pt x="100854" y="41257"/>
                    <a:pt x="85614" y="27580"/>
                  </a:cubicBezTo>
                  <a:cubicBezTo>
                    <a:pt x="84620" y="26688"/>
                    <a:pt x="83676" y="25744"/>
                    <a:pt x="82784" y="24750"/>
                  </a:cubicBezTo>
                  <a:cubicBezTo>
                    <a:pt x="69107" y="39990"/>
                    <a:pt x="45665" y="41257"/>
                    <a:pt x="30425" y="27580"/>
                  </a:cubicBezTo>
                  <a:cubicBezTo>
                    <a:pt x="29431" y="26688"/>
                    <a:pt x="28486" y="25744"/>
                    <a:pt x="27595" y="24750"/>
                  </a:cubicBezTo>
                  <a:cubicBezTo>
                    <a:pt x="20594" y="32632"/>
                    <a:pt x="10542" y="37122"/>
                    <a:pt x="0" y="37077"/>
                  </a:cubicBezTo>
                  <a:lnTo>
                    <a:pt x="0" y="18112"/>
                  </a:lnTo>
                  <a:cubicBezTo>
                    <a:pt x="10002" y="18269"/>
                    <a:pt x="18237" y="10288"/>
                    <a:pt x="18394" y="287"/>
                  </a:cubicBezTo>
                  <a:cubicBezTo>
                    <a:pt x="18396" y="191"/>
                    <a:pt x="18396" y="96"/>
                    <a:pt x="18396" y="0"/>
                  </a:cubicBezTo>
                  <a:lnTo>
                    <a:pt x="37362" y="0"/>
                  </a:lnTo>
                  <a:cubicBezTo>
                    <a:pt x="37362" y="10003"/>
                    <a:pt x="45471" y="18112"/>
                    <a:pt x="55474" y="18112"/>
                  </a:cubicBezTo>
                  <a:cubicBezTo>
                    <a:pt x="65477" y="18112"/>
                    <a:pt x="73585" y="10003"/>
                    <a:pt x="73585" y="0"/>
                  </a:cubicBezTo>
                  <a:lnTo>
                    <a:pt x="92551" y="0"/>
                  </a:lnTo>
                  <a:cubicBezTo>
                    <a:pt x="92551" y="10003"/>
                    <a:pt x="100660" y="18112"/>
                    <a:pt x="110663" y="18112"/>
                  </a:cubicBezTo>
                  <a:cubicBezTo>
                    <a:pt x="120666" y="18112"/>
                    <a:pt x="128775" y="10003"/>
                    <a:pt x="128775" y="0"/>
                  </a:cubicBezTo>
                  <a:lnTo>
                    <a:pt x="147740" y="0"/>
                  </a:lnTo>
                  <a:cubicBezTo>
                    <a:pt x="147792" y="9981"/>
                    <a:pt x="155870" y="18060"/>
                    <a:pt x="165852" y="18112"/>
                  </a:cubicBezTo>
                  <a:close/>
                </a:path>
              </a:pathLst>
            </a:custGeom>
            <a:grpFill/>
            <a:ln w="9398" cap="flat">
              <a:noFill/>
              <a:prstDash val="solid"/>
              <a:miter/>
            </a:ln>
          </p:spPr>
          <p:txBody>
            <a:bodyPr rtlCol="0" anchor="ctr" anchorCtr="0"/>
            <a:lstStyle/>
            <a:p>
              <a:endParaRPr lang="en-US"/>
            </a:p>
          </p:txBody>
        </p:sp>
        <p:sp>
          <p:nvSpPr>
            <p:cNvPr id="125" name="Freeform: Shape 124">
              <a:extLst>
                <a:ext uri="{FF2B5EF4-FFF2-40B4-BE49-F238E27FC236}">
                  <a16:creationId xmlns:a16="http://schemas.microsoft.com/office/drawing/2014/main" id="{3AE72BA1-DD85-4047-AF21-68CDA54B5E00}"/>
                </a:ext>
              </a:extLst>
            </p:cNvPr>
            <p:cNvSpPr/>
            <p:nvPr/>
          </p:nvSpPr>
          <p:spPr>
            <a:xfrm>
              <a:off x="6563496" y="5403076"/>
              <a:ext cx="202549" cy="37077"/>
            </a:xfrm>
            <a:custGeom>
              <a:avLst/>
              <a:gdLst>
                <a:gd name="connsiteX0" fmla="*/ 165473 w 202549"/>
                <a:gd name="connsiteY0" fmla="*/ 37077 h 37077"/>
                <a:gd name="connsiteX1" fmla="*/ 137878 w 202549"/>
                <a:gd name="connsiteY1" fmla="*/ 24750 h 37077"/>
                <a:gd name="connsiteX2" fmla="*/ 85519 w 202549"/>
                <a:gd name="connsiteY2" fmla="*/ 27580 h 37077"/>
                <a:gd name="connsiteX3" fmla="*/ 82689 w 202549"/>
                <a:gd name="connsiteY3" fmla="*/ 24750 h 37077"/>
                <a:gd name="connsiteX4" fmla="*/ 30467 w 202549"/>
                <a:gd name="connsiteY4" fmla="*/ 27622 h 37077"/>
                <a:gd name="connsiteX5" fmla="*/ 27595 w 202549"/>
                <a:gd name="connsiteY5" fmla="*/ 24750 h 37077"/>
                <a:gd name="connsiteX6" fmla="*/ 0 w 202549"/>
                <a:gd name="connsiteY6" fmla="*/ 37077 h 37077"/>
                <a:gd name="connsiteX7" fmla="*/ 0 w 202549"/>
                <a:gd name="connsiteY7" fmla="*/ 18112 h 37077"/>
                <a:gd name="connsiteX8" fmla="*/ 18112 w 202549"/>
                <a:gd name="connsiteY8" fmla="*/ 0 h 37077"/>
                <a:gd name="connsiteX9" fmla="*/ 37077 w 202549"/>
                <a:gd name="connsiteY9" fmla="*/ 0 h 37077"/>
                <a:gd name="connsiteX10" fmla="*/ 53832 w 202549"/>
                <a:gd name="connsiteY10" fmla="*/ 19374 h 37077"/>
                <a:gd name="connsiteX11" fmla="*/ 73206 w 202549"/>
                <a:gd name="connsiteY11" fmla="*/ 2619 h 37077"/>
                <a:gd name="connsiteX12" fmla="*/ 73206 w 202549"/>
                <a:gd name="connsiteY12" fmla="*/ 0 h 37077"/>
                <a:gd name="connsiteX13" fmla="*/ 92172 w 202549"/>
                <a:gd name="connsiteY13" fmla="*/ 0 h 37077"/>
                <a:gd name="connsiteX14" fmla="*/ 110283 w 202549"/>
                <a:gd name="connsiteY14" fmla="*/ 18112 h 37077"/>
                <a:gd name="connsiteX15" fmla="*/ 128395 w 202549"/>
                <a:gd name="connsiteY15" fmla="*/ 0 h 37077"/>
                <a:gd name="connsiteX16" fmla="*/ 147361 w 202549"/>
                <a:gd name="connsiteY16" fmla="*/ 0 h 37077"/>
                <a:gd name="connsiteX17" fmla="*/ 165473 w 202549"/>
                <a:gd name="connsiteY17" fmla="*/ 18112 h 37077"/>
                <a:gd name="connsiteX18" fmla="*/ 183584 w 202549"/>
                <a:gd name="connsiteY18" fmla="*/ 0 h 37077"/>
                <a:gd name="connsiteX19" fmla="*/ 202550 w 202549"/>
                <a:gd name="connsiteY19" fmla="*/ 0 h 37077"/>
                <a:gd name="connsiteX20" fmla="*/ 165473 w 202549"/>
                <a:gd name="connsiteY20" fmla="*/ 37077 h 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549" h="37077">
                  <a:moveTo>
                    <a:pt x="165473" y="37077"/>
                  </a:moveTo>
                  <a:cubicBezTo>
                    <a:pt x="154941" y="37074"/>
                    <a:pt x="144908" y="32591"/>
                    <a:pt x="137878" y="24750"/>
                  </a:cubicBezTo>
                  <a:cubicBezTo>
                    <a:pt x="124201" y="39990"/>
                    <a:pt x="100759" y="41257"/>
                    <a:pt x="85519" y="27580"/>
                  </a:cubicBezTo>
                  <a:cubicBezTo>
                    <a:pt x="84526" y="26688"/>
                    <a:pt x="83581" y="25744"/>
                    <a:pt x="82689" y="24750"/>
                  </a:cubicBezTo>
                  <a:cubicBezTo>
                    <a:pt x="69061" y="39964"/>
                    <a:pt x="45681" y="41250"/>
                    <a:pt x="30467" y="27622"/>
                  </a:cubicBezTo>
                  <a:cubicBezTo>
                    <a:pt x="29457" y="26718"/>
                    <a:pt x="28499" y="25759"/>
                    <a:pt x="27595" y="24750"/>
                  </a:cubicBezTo>
                  <a:cubicBezTo>
                    <a:pt x="20565" y="32591"/>
                    <a:pt x="10532" y="37074"/>
                    <a:pt x="0" y="37077"/>
                  </a:cubicBezTo>
                  <a:lnTo>
                    <a:pt x="0" y="18112"/>
                  </a:lnTo>
                  <a:cubicBezTo>
                    <a:pt x="9981" y="18060"/>
                    <a:pt x="18060" y="9981"/>
                    <a:pt x="18112" y="0"/>
                  </a:cubicBezTo>
                  <a:lnTo>
                    <a:pt x="37077" y="0"/>
                  </a:lnTo>
                  <a:cubicBezTo>
                    <a:pt x="36354" y="9977"/>
                    <a:pt x="43855" y="18651"/>
                    <a:pt x="53832" y="19374"/>
                  </a:cubicBezTo>
                  <a:cubicBezTo>
                    <a:pt x="63809" y="20097"/>
                    <a:pt x="72483" y="12596"/>
                    <a:pt x="73206" y="2619"/>
                  </a:cubicBezTo>
                  <a:cubicBezTo>
                    <a:pt x="73269" y="1747"/>
                    <a:pt x="73269" y="872"/>
                    <a:pt x="73206" y="0"/>
                  </a:cubicBezTo>
                  <a:lnTo>
                    <a:pt x="92172" y="0"/>
                  </a:lnTo>
                  <a:cubicBezTo>
                    <a:pt x="92172" y="10003"/>
                    <a:pt x="100281" y="18112"/>
                    <a:pt x="110283" y="18112"/>
                  </a:cubicBezTo>
                  <a:cubicBezTo>
                    <a:pt x="120286" y="18112"/>
                    <a:pt x="128395" y="10003"/>
                    <a:pt x="128395" y="0"/>
                  </a:cubicBezTo>
                  <a:lnTo>
                    <a:pt x="147361" y="0"/>
                  </a:lnTo>
                  <a:cubicBezTo>
                    <a:pt x="147361" y="10003"/>
                    <a:pt x="155470" y="18112"/>
                    <a:pt x="165473" y="18112"/>
                  </a:cubicBezTo>
                  <a:cubicBezTo>
                    <a:pt x="175475" y="18112"/>
                    <a:pt x="183584" y="10003"/>
                    <a:pt x="183584" y="0"/>
                  </a:cubicBezTo>
                  <a:lnTo>
                    <a:pt x="202550" y="0"/>
                  </a:lnTo>
                  <a:cubicBezTo>
                    <a:pt x="202550" y="20477"/>
                    <a:pt x="185950" y="37077"/>
                    <a:pt x="165473" y="37077"/>
                  </a:cubicBezTo>
                  <a:close/>
                </a:path>
              </a:pathLst>
            </a:custGeom>
            <a:grpFill/>
            <a:ln w="9398" cap="flat">
              <a:noFill/>
              <a:prstDash val="solid"/>
              <a:miter/>
            </a:ln>
          </p:spPr>
          <p:txBody>
            <a:bodyPr rtlCol="0" anchor="ctr" anchorCtr="0"/>
            <a:lstStyle/>
            <a:p>
              <a:endParaRPr lang="en-US"/>
            </a:p>
          </p:txBody>
        </p:sp>
      </p:grpSp>
    </p:spTree>
    <p:extLst>
      <p:ext uri="{BB962C8B-B14F-4D97-AF65-F5344CB8AC3E}">
        <p14:creationId xmlns:p14="http://schemas.microsoft.com/office/powerpoint/2010/main" val="297646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ED5BDD59-6FBA-47DA-954D-377767956CE4}"/>
              </a:ext>
            </a:extLst>
          </p:cNvPr>
          <p:cNvPicPr>
            <a:picLocks noChangeAspect="1"/>
          </p:cNvPicPr>
          <p:nvPr/>
        </p:nvPicPr>
        <p:blipFill>
          <a:blip r:embed="rId3"/>
          <a:stretch>
            <a:fillRect/>
          </a:stretch>
        </p:blipFill>
        <p:spPr>
          <a:xfrm>
            <a:off x="767401" y="1525134"/>
            <a:ext cx="2896296" cy="746702"/>
          </a:xfrm>
          <a:prstGeom prst="rect">
            <a:avLst/>
          </a:prstGeom>
        </p:spPr>
      </p:pic>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107915"/>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—Kerby Johnson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Enterprise Data Lake Product Owner</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2"/>
                </a:solidFill>
              </a:rPr>
              <a:t>Setting up security and access controls for each AWS account, service, user, and data set at the level of detail that was required could be cumbersome. AWS Lake Formation streamlines the process with a central point of control while also enabling us to manage who is using our data, and how, with more detail. AWS Lake Formation allows us to manage permissions on Amazon S3 objects like we would manage permissions on data in a database. Our users will be able to find, access, and analyze the data they need with the tools they prefer.</a:t>
            </a:r>
          </a:p>
        </p:txBody>
      </p:sp>
      <p:sp>
        <p:nvSpPr>
          <p:cNvPr id="21" name="Rectangle 20">
            <a:extLst>
              <a:ext uri="{FF2B5EF4-FFF2-40B4-BE49-F238E27FC236}">
                <a16:creationId xmlns:a16="http://schemas.microsoft.com/office/drawing/2014/main" id="{7BAEE222-6668-415B-8682-32F61EED41D2}"/>
              </a:ext>
            </a:extLst>
          </p:cNvPr>
          <p:cNvSpPr/>
          <p:nvPr/>
        </p:nvSpPr>
        <p:spPr>
          <a:xfrm>
            <a:off x="10846575" y="4955544"/>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
        <p:nvSpPr>
          <p:cNvPr id="8" name="Rectangle 7">
            <a:extLst>
              <a:ext uri="{FF2B5EF4-FFF2-40B4-BE49-F238E27FC236}">
                <a16:creationId xmlns:a16="http://schemas.microsoft.com/office/drawing/2014/main" id="{EB12CA38-BF7B-9E43-9E1C-91285AFF5CA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9" name="Rectangle 8">
            <a:extLst>
              <a:ext uri="{FF2B5EF4-FFF2-40B4-BE49-F238E27FC236}">
                <a16:creationId xmlns:a16="http://schemas.microsoft.com/office/drawing/2014/main" id="{4D49B55E-5666-8C47-A214-6D612F1F3744}"/>
              </a:ext>
            </a:extLst>
          </p:cNvPr>
          <p:cNvSpPr/>
          <p:nvPr/>
        </p:nvSpPr>
        <p:spPr>
          <a:xfrm>
            <a:off x="11374419" y="208315"/>
            <a:ext cx="73150" cy="8495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20497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4B77-E982-9F46-9436-8A7CD97C6BD5}"/>
              </a:ext>
            </a:extLst>
          </p:cNvPr>
          <p:cNvSpPr>
            <a:spLocks noGrp="1"/>
          </p:cNvSpPr>
          <p:nvPr>
            <p:ph type="title"/>
          </p:nvPr>
        </p:nvSpPr>
        <p:spPr/>
        <p:txBody>
          <a:bodyPr/>
          <a:lstStyle/>
          <a:p>
            <a:r>
              <a:rPr lang="en-US" sz="7200" dirty="0">
                <a:solidFill>
                  <a:schemeClr val="tx1"/>
                </a:solidFill>
              </a:rPr>
              <a:t>Analytics services</a:t>
            </a:r>
          </a:p>
        </p:txBody>
      </p:sp>
      <p:sp>
        <p:nvSpPr>
          <p:cNvPr id="3" name="Rectangle 2">
            <a:extLst>
              <a:ext uri="{FF2B5EF4-FFF2-40B4-BE49-F238E27FC236}">
                <a16:creationId xmlns:a16="http://schemas.microsoft.com/office/drawing/2014/main" id="{EACBD93C-2A41-9A4B-A1A1-A3154F970EC8}"/>
              </a:ext>
            </a:extLst>
          </p:cNvPr>
          <p:cNvSpPr/>
          <p:nvPr/>
        </p:nvSpPr>
        <p:spPr>
          <a:xfrm>
            <a:off x="636134" y="4758702"/>
            <a:ext cx="13533120" cy="1084762"/>
          </a:xfrm>
          <a:prstGeom prst="rect">
            <a:avLst/>
          </a:prstGeom>
          <a:solidFill>
            <a:schemeClr val="bg2"/>
          </a:solidFill>
          <a:ln w="158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4" name="TextBox 3">
            <a:extLst>
              <a:ext uri="{FF2B5EF4-FFF2-40B4-BE49-F238E27FC236}">
                <a16:creationId xmlns:a16="http://schemas.microsoft.com/office/drawing/2014/main" id="{65DADAE0-1B18-0946-998D-F80F2FEC999E}"/>
              </a:ext>
            </a:extLst>
          </p:cNvPr>
          <p:cNvSpPr txBox="1"/>
          <p:nvPr/>
        </p:nvSpPr>
        <p:spPr>
          <a:xfrm>
            <a:off x="3364101" y="5005618"/>
            <a:ext cx="1469146"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Data </a:t>
            </a:r>
          </a:p>
          <a:p>
            <a:pPr>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pic>
        <p:nvPicPr>
          <p:cNvPr id="5" name="Picture 4">
            <a:extLst>
              <a:ext uri="{FF2B5EF4-FFF2-40B4-BE49-F238E27FC236}">
                <a16:creationId xmlns:a16="http://schemas.microsoft.com/office/drawing/2014/main" id="{BF158D31-E59E-5D44-8DEC-43A9C6D5E31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046371" y="5112736"/>
            <a:ext cx="376694" cy="376694"/>
          </a:xfrm>
          <a:prstGeom prst="rect">
            <a:avLst/>
          </a:prstGeom>
        </p:spPr>
      </p:pic>
      <p:sp>
        <p:nvSpPr>
          <p:cNvPr id="6" name="TextBox 5">
            <a:extLst>
              <a:ext uri="{FF2B5EF4-FFF2-40B4-BE49-F238E27FC236}">
                <a16:creationId xmlns:a16="http://schemas.microsoft.com/office/drawing/2014/main" id="{FA73822E-3F58-1D4E-A430-12F3A38CF26B}"/>
              </a:ext>
            </a:extLst>
          </p:cNvPr>
          <p:cNvSpPr txBox="1"/>
          <p:nvPr/>
        </p:nvSpPr>
        <p:spPr>
          <a:xfrm>
            <a:off x="1389904" y="5033462"/>
            <a:ext cx="1342736"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Big Data</a:t>
            </a:r>
          </a:p>
          <a:p>
            <a:pPr>
              <a:defRPr/>
            </a:pPr>
            <a:r>
              <a:rPr lang="en-US" sz="1440" b="1" dirty="0">
                <a:latin typeface="Amazon Ember" panose="02000000000000000000" pitchFamily="2" charset="0"/>
                <a:ea typeface="Amazon Ember" panose="02000000000000000000" pitchFamily="2" charset="0"/>
              </a:rPr>
              <a:t>Processing</a:t>
            </a:r>
            <a:endParaRPr lang="en-US" sz="1440" dirty="0">
              <a:latin typeface="Amazon Ember" panose="02000000000000000000" pitchFamily="2" charset="0"/>
              <a:ea typeface="Amazon Ember" panose="02000000000000000000" pitchFamily="2" charset="0"/>
            </a:endParaRPr>
          </a:p>
        </p:txBody>
      </p:sp>
      <p:pic>
        <p:nvPicPr>
          <p:cNvPr id="7" name="Picture 6">
            <a:extLst>
              <a:ext uri="{FF2B5EF4-FFF2-40B4-BE49-F238E27FC236}">
                <a16:creationId xmlns:a16="http://schemas.microsoft.com/office/drawing/2014/main" id="{A704F21F-F3A1-4040-BD72-9C48EE828D7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21004" y="5139311"/>
            <a:ext cx="379234" cy="379234"/>
          </a:xfrm>
          <a:prstGeom prst="rect">
            <a:avLst/>
          </a:prstGeom>
        </p:spPr>
      </p:pic>
      <p:sp>
        <p:nvSpPr>
          <p:cNvPr id="8" name="TextBox 7">
            <a:extLst>
              <a:ext uri="{FF2B5EF4-FFF2-40B4-BE49-F238E27FC236}">
                <a16:creationId xmlns:a16="http://schemas.microsoft.com/office/drawing/2014/main" id="{0A3B38EA-E214-3F41-9D6D-DDF5AA359900}"/>
              </a:ext>
            </a:extLst>
          </p:cNvPr>
          <p:cNvSpPr txBox="1"/>
          <p:nvPr/>
        </p:nvSpPr>
        <p:spPr>
          <a:xfrm>
            <a:off x="10289286" y="5005618"/>
            <a:ext cx="1335392"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Interactive </a:t>
            </a:r>
          </a:p>
          <a:p>
            <a:pPr>
              <a:defRPr/>
            </a:pPr>
            <a:r>
              <a:rPr lang="en-US" sz="1440" b="1" dirty="0">
                <a:latin typeface="Amazon Ember" panose="02000000000000000000" pitchFamily="2" charset="0"/>
                <a:ea typeface="Amazon Ember" panose="02000000000000000000" pitchFamily="2" charset="0"/>
              </a:rPr>
              <a:t>Q</a:t>
            </a:r>
            <a:r>
              <a:rPr lang="en-US" sz="1440" b="1" dirty="0" err="1">
                <a:latin typeface="Amazon Ember" panose="02000000000000000000" pitchFamily="2" charset="0"/>
                <a:ea typeface="Amazon Ember" panose="02000000000000000000" pitchFamily="2" charset="0"/>
              </a:rPr>
              <a:t>uery</a:t>
            </a:r>
            <a:endParaRPr lang="en-US" sz="1440" b="1" dirty="0">
              <a:latin typeface="Amazon Ember" panose="02000000000000000000" pitchFamily="2" charset="0"/>
              <a:ea typeface="Amazon Ember" panose="02000000000000000000" pitchFamily="2" charset="0"/>
            </a:endParaRPr>
          </a:p>
        </p:txBody>
      </p:sp>
      <p:pic>
        <p:nvPicPr>
          <p:cNvPr id="9" name="Picture 8">
            <a:extLst>
              <a:ext uri="{FF2B5EF4-FFF2-40B4-BE49-F238E27FC236}">
                <a16:creationId xmlns:a16="http://schemas.microsoft.com/office/drawing/2014/main" id="{0B24431A-6DA5-1F48-A2FA-CEAA31ECD3B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941729" y="5111468"/>
            <a:ext cx="379234" cy="379234"/>
          </a:xfrm>
          <a:prstGeom prst="rect">
            <a:avLst/>
          </a:prstGeom>
        </p:spPr>
      </p:pic>
      <p:sp>
        <p:nvSpPr>
          <p:cNvPr id="10" name="TextBox 9">
            <a:extLst>
              <a:ext uri="{FF2B5EF4-FFF2-40B4-BE49-F238E27FC236}">
                <a16:creationId xmlns:a16="http://schemas.microsoft.com/office/drawing/2014/main" id="{4ED863C2-51AA-1943-BD8B-7EEE19788BA4}"/>
              </a:ext>
            </a:extLst>
          </p:cNvPr>
          <p:cNvSpPr txBox="1"/>
          <p:nvPr/>
        </p:nvSpPr>
        <p:spPr>
          <a:xfrm>
            <a:off x="7908941" y="5005619"/>
            <a:ext cx="1335392"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Operational </a:t>
            </a:r>
          </a:p>
          <a:p>
            <a:pPr>
              <a:defRPr/>
            </a:pPr>
            <a:r>
              <a:rPr lang="en-US" sz="1440" b="1" dirty="0">
                <a:latin typeface="Amazon Ember" panose="02000000000000000000" pitchFamily="2" charset="0"/>
                <a:ea typeface="Amazon Ember" panose="02000000000000000000" pitchFamily="2" charset="0"/>
              </a:rPr>
              <a:t>Analytics</a:t>
            </a:r>
          </a:p>
        </p:txBody>
      </p:sp>
      <p:pic>
        <p:nvPicPr>
          <p:cNvPr id="11" name="Picture 10">
            <a:extLst>
              <a:ext uri="{FF2B5EF4-FFF2-40B4-BE49-F238E27FC236}">
                <a16:creationId xmlns:a16="http://schemas.microsoft.com/office/drawing/2014/main" id="{82FC641A-ABF1-C04A-9455-06FB88F8424A}"/>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7522401" y="5111468"/>
            <a:ext cx="379234" cy="379234"/>
          </a:xfrm>
          <a:prstGeom prst="rect">
            <a:avLst/>
          </a:prstGeom>
        </p:spPr>
      </p:pic>
      <p:sp>
        <p:nvSpPr>
          <p:cNvPr id="12" name="TextBox 11">
            <a:extLst>
              <a:ext uri="{FF2B5EF4-FFF2-40B4-BE49-F238E27FC236}">
                <a16:creationId xmlns:a16="http://schemas.microsoft.com/office/drawing/2014/main" id="{8AE2FF5A-F844-0647-A29F-FF0A3BC13154}"/>
              </a:ext>
            </a:extLst>
          </p:cNvPr>
          <p:cNvSpPr txBox="1"/>
          <p:nvPr/>
        </p:nvSpPr>
        <p:spPr>
          <a:xfrm>
            <a:off x="5726393" y="5005619"/>
            <a:ext cx="1252370"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Real-time</a:t>
            </a:r>
          </a:p>
          <a:p>
            <a:pPr>
              <a:defRPr/>
            </a:pPr>
            <a:r>
              <a:rPr lang="en-US" sz="1440" b="1" dirty="0">
                <a:latin typeface="Amazon Ember" panose="02000000000000000000" pitchFamily="2" charset="0"/>
                <a:ea typeface="Amazon Ember" panose="02000000000000000000" pitchFamily="2" charset="0"/>
              </a:rPr>
              <a:t>Analytics</a:t>
            </a:r>
          </a:p>
        </p:txBody>
      </p:sp>
      <p:pic>
        <p:nvPicPr>
          <p:cNvPr id="13" name="Picture 12">
            <a:extLst>
              <a:ext uri="{FF2B5EF4-FFF2-40B4-BE49-F238E27FC236}">
                <a16:creationId xmlns:a16="http://schemas.microsoft.com/office/drawing/2014/main" id="{CB8A362D-A836-0143-B357-AA8D9B7720E2}"/>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5359759" y="5111468"/>
            <a:ext cx="379234" cy="379234"/>
          </a:xfrm>
          <a:prstGeom prst="rect">
            <a:avLst/>
          </a:prstGeom>
        </p:spPr>
      </p:pic>
      <p:sp>
        <p:nvSpPr>
          <p:cNvPr id="14" name="TextBox 13">
            <a:extLst>
              <a:ext uri="{FF2B5EF4-FFF2-40B4-BE49-F238E27FC236}">
                <a16:creationId xmlns:a16="http://schemas.microsoft.com/office/drawing/2014/main" id="{67B52D0C-6F8E-EF41-A7D2-E77F4DA5BD09}"/>
              </a:ext>
            </a:extLst>
          </p:cNvPr>
          <p:cNvSpPr txBox="1"/>
          <p:nvPr/>
        </p:nvSpPr>
        <p:spPr>
          <a:xfrm>
            <a:off x="12168316" y="5005619"/>
            <a:ext cx="1698114" cy="535531"/>
          </a:xfrm>
          <a:prstGeom prst="rect">
            <a:avLst/>
          </a:prstGeom>
          <a:noFill/>
        </p:spPr>
        <p:txBody>
          <a:bodyPr wrap="square" rtlCol="0">
            <a:spAutoFit/>
          </a:bodyPr>
          <a:lstStyle/>
          <a:p>
            <a:pPr>
              <a:defRPr/>
            </a:pPr>
            <a:r>
              <a:rPr lang="en-US" sz="1440" b="1" dirty="0">
                <a:latin typeface="Amazon Ember" panose="02000000000000000000" pitchFamily="2" charset="0"/>
                <a:ea typeface="Amazon Ember" panose="02000000000000000000" pitchFamily="2" charset="0"/>
              </a:rPr>
              <a:t>Serverless </a:t>
            </a:r>
          </a:p>
          <a:p>
            <a:pPr>
              <a:defRPr/>
            </a:pPr>
            <a:r>
              <a:rPr lang="en-US" sz="1440" b="1" dirty="0">
                <a:latin typeface="Amazon Ember" panose="02000000000000000000" pitchFamily="2" charset="0"/>
                <a:ea typeface="Amazon Ember" panose="02000000000000000000" pitchFamily="2" charset="0"/>
              </a:rPr>
              <a:t>Data processing</a:t>
            </a:r>
          </a:p>
        </p:txBody>
      </p:sp>
      <p:pic>
        <p:nvPicPr>
          <p:cNvPr id="15" name="Picture 14">
            <a:extLst>
              <a:ext uri="{FF2B5EF4-FFF2-40B4-BE49-F238E27FC236}">
                <a16:creationId xmlns:a16="http://schemas.microsoft.com/office/drawing/2014/main" id="{7C1B55C3-88CA-564B-9684-5D568502D923}"/>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a:xfrm>
            <a:off x="11876951" y="5111468"/>
            <a:ext cx="379234" cy="379234"/>
          </a:xfrm>
          <a:prstGeom prst="rect">
            <a:avLst/>
          </a:prstGeom>
        </p:spPr>
      </p:pic>
      <p:grpSp>
        <p:nvGrpSpPr>
          <p:cNvPr id="52" name="Group 51">
            <a:extLst>
              <a:ext uri="{FF2B5EF4-FFF2-40B4-BE49-F238E27FC236}">
                <a16:creationId xmlns:a16="http://schemas.microsoft.com/office/drawing/2014/main" id="{37F75906-B5D7-40FE-8758-EA599E7B955C}"/>
              </a:ext>
            </a:extLst>
          </p:cNvPr>
          <p:cNvGrpSpPr/>
          <p:nvPr/>
        </p:nvGrpSpPr>
        <p:grpSpPr>
          <a:xfrm>
            <a:off x="658653" y="425779"/>
            <a:ext cx="4065746" cy="2905182"/>
            <a:chOff x="4464815" y="-32317"/>
            <a:chExt cx="3845283" cy="2747650"/>
          </a:xfrm>
        </p:grpSpPr>
        <p:grpSp>
          <p:nvGrpSpPr>
            <p:cNvPr id="16" name="Group 15">
              <a:extLst>
                <a:ext uri="{FF2B5EF4-FFF2-40B4-BE49-F238E27FC236}">
                  <a16:creationId xmlns:a16="http://schemas.microsoft.com/office/drawing/2014/main" id="{4DD29BBE-4AF0-874C-9A75-56CAC73FFCBD}"/>
                </a:ext>
              </a:extLst>
            </p:cNvPr>
            <p:cNvGrpSpPr/>
            <p:nvPr/>
          </p:nvGrpSpPr>
          <p:grpSpPr>
            <a:xfrm>
              <a:off x="4464815" y="-32317"/>
              <a:ext cx="3034007" cy="2191082"/>
              <a:chOff x="8313348" y="827638"/>
              <a:chExt cx="5850050" cy="4224754"/>
            </a:xfrm>
          </p:grpSpPr>
          <p:sp>
            <p:nvSpPr>
              <p:cNvPr id="18" name="Freeform 20">
                <a:extLst>
                  <a:ext uri="{FF2B5EF4-FFF2-40B4-BE49-F238E27FC236}">
                    <a16:creationId xmlns:a16="http://schemas.microsoft.com/office/drawing/2014/main" id="{9BFDDE79-B177-234A-9C45-AA6169CC1750}"/>
                  </a:ext>
                </a:extLst>
              </p:cNvPr>
              <p:cNvSpPr>
                <a:spLocks/>
              </p:cNvSpPr>
              <p:nvPr/>
            </p:nvSpPr>
            <p:spPr bwMode="auto">
              <a:xfrm>
                <a:off x="9265502" y="2993157"/>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19" name="Oval 21">
                <a:extLst>
                  <a:ext uri="{FF2B5EF4-FFF2-40B4-BE49-F238E27FC236}">
                    <a16:creationId xmlns:a16="http://schemas.microsoft.com/office/drawing/2014/main" id="{A15A303B-A120-994E-817D-70A80C042BE0}"/>
                  </a:ext>
                </a:extLst>
              </p:cNvPr>
              <p:cNvSpPr>
                <a:spLocks noChangeArrowheads="1"/>
              </p:cNvSpPr>
              <p:nvPr/>
            </p:nvSpPr>
            <p:spPr bwMode="auto">
              <a:xfrm>
                <a:off x="9245219" y="1427011"/>
                <a:ext cx="4021361"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20" name="Freeform 20">
                <a:extLst>
                  <a:ext uri="{FF2B5EF4-FFF2-40B4-BE49-F238E27FC236}">
                    <a16:creationId xmlns:a16="http://schemas.microsoft.com/office/drawing/2014/main" id="{A8E28398-30AB-114C-83AF-0369A0924284}"/>
                  </a:ext>
                </a:extLst>
              </p:cNvPr>
              <p:cNvSpPr>
                <a:spLocks/>
              </p:cNvSpPr>
              <p:nvPr/>
            </p:nvSpPr>
            <p:spPr bwMode="auto">
              <a:xfrm>
                <a:off x="9265501" y="2737129"/>
                <a:ext cx="3980796" cy="176769"/>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6400">
                  <a:solidFill>
                    <a:srgbClr val="474746"/>
                  </a:solidFill>
                </a:endParaRPr>
              </a:p>
            </p:txBody>
          </p:sp>
          <p:sp>
            <p:nvSpPr>
              <p:cNvPr id="21" name="Rounded Rectangle 30">
                <a:extLst>
                  <a:ext uri="{FF2B5EF4-FFF2-40B4-BE49-F238E27FC236}">
                    <a16:creationId xmlns:a16="http://schemas.microsoft.com/office/drawing/2014/main" id="{3C8FEC21-ECFA-F341-8A19-D9C8E303DA17}"/>
                  </a:ext>
                </a:extLst>
              </p:cNvPr>
              <p:cNvSpPr/>
              <p:nvPr/>
            </p:nvSpPr>
            <p:spPr bwMode="auto">
              <a:xfrm>
                <a:off x="8313348" y="827638"/>
                <a:ext cx="5850050" cy="1916238"/>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12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DB0A41CB-2D14-4A70-8E80-5CA6B18157ED}"/>
                </a:ext>
              </a:extLst>
            </p:cNvPr>
            <p:cNvGrpSpPr/>
            <p:nvPr/>
          </p:nvGrpSpPr>
          <p:grpSpPr>
            <a:xfrm>
              <a:off x="4575678" y="566266"/>
              <a:ext cx="3734420" cy="2149067"/>
              <a:chOff x="4575678" y="566266"/>
              <a:chExt cx="3734420" cy="2149067"/>
            </a:xfrm>
          </p:grpSpPr>
          <p:grpSp>
            <p:nvGrpSpPr>
              <p:cNvPr id="23" name="Group 22">
                <a:extLst>
                  <a:ext uri="{FF2B5EF4-FFF2-40B4-BE49-F238E27FC236}">
                    <a16:creationId xmlns:a16="http://schemas.microsoft.com/office/drawing/2014/main" id="{0C290BD2-0739-B640-AF85-30E6CB9A22B1}"/>
                  </a:ext>
                </a:extLst>
              </p:cNvPr>
              <p:cNvGrpSpPr/>
              <p:nvPr/>
            </p:nvGrpSpPr>
            <p:grpSpPr>
              <a:xfrm rot="10800000" flipH="1" flipV="1">
                <a:off x="7718305" y="2061793"/>
                <a:ext cx="591793" cy="653540"/>
                <a:chOff x="7889189" y="2676675"/>
                <a:chExt cx="298591" cy="329746"/>
              </a:xfrm>
            </p:grpSpPr>
            <p:sp>
              <p:nvSpPr>
                <p:cNvPr id="24" name="Freeform: Shape 60">
                  <a:extLst>
                    <a:ext uri="{FF2B5EF4-FFF2-40B4-BE49-F238E27FC236}">
                      <a16:creationId xmlns:a16="http://schemas.microsoft.com/office/drawing/2014/main" id="{473C35BD-534E-104D-B6A0-632DE6880B5C}"/>
                    </a:ext>
                  </a:extLst>
                </p:cNvPr>
                <p:cNvSpPr/>
                <p:nvPr/>
              </p:nvSpPr>
              <p:spPr>
                <a:xfrm>
                  <a:off x="7889189" y="2676675"/>
                  <a:ext cx="298591" cy="285608"/>
                </a:xfrm>
                <a:custGeom>
                  <a:avLst/>
                  <a:gdLst>
                    <a:gd name="connsiteX0" fmla="*/ 4957 w 152018"/>
                    <a:gd name="connsiteY0" fmla="*/ 4957 h 145409"/>
                    <a:gd name="connsiteX1" fmla="*/ 96169 w 152018"/>
                    <a:gd name="connsiteY1" fmla="*/ 4957 h 145409"/>
                    <a:gd name="connsiteX2" fmla="*/ 148384 w 152018"/>
                    <a:gd name="connsiteY2" fmla="*/ 72705 h 145409"/>
                    <a:gd name="connsiteX3" fmla="*/ 148384 w 152018"/>
                    <a:gd name="connsiteY3" fmla="*/ 72705 h 145409"/>
                    <a:gd name="connsiteX4" fmla="*/ 96169 w 152018"/>
                    <a:gd name="connsiteY4" fmla="*/ 140452 h 145409"/>
                    <a:gd name="connsiteX5" fmla="*/ 77001 w 152018"/>
                    <a:gd name="connsiteY5" fmla="*/ 140452 h 145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18" h="145409">
                      <a:moveTo>
                        <a:pt x="4957" y="4957"/>
                      </a:moveTo>
                      <a:lnTo>
                        <a:pt x="96169" y="4957"/>
                      </a:lnTo>
                      <a:cubicBezTo>
                        <a:pt x="124920" y="4957"/>
                        <a:pt x="148384" y="35361"/>
                        <a:pt x="148384" y="72705"/>
                      </a:cubicBezTo>
                      <a:lnTo>
                        <a:pt x="148384" y="72705"/>
                      </a:lnTo>
                      <a:cubicBezTo>
                        <a:pt x="148384" y="110049"/>
                        <a:pt x="124920" y="140452"/>
                        <a:pt x="96169" y="140452"/>
                      </a:cubicBezTo>
                      <a:lnTo>
                        <a:pt x="77001" y="140452"/>
                      </a:lnTo>
                    </a:path>
                  </a:pathLst>
                </a:custGeom>
                <a:noFill/>
                <a:ln w="19050" cap="flat">
                  <a:solidFill>
                    <a:schemeClr val="accent1"/>
                  </a:solidFill>
                  <a:custDash>
                    <a:ds d="300000" sp="450000"/>
                  </a:custDash>
                  <a:round/>
                </a:ln>
              </p:spPr>
              <p:txBody>
                <a:bodyPr rtlCol="0" anchor="ctr"/>
                <a:lstStyle/>
                <a:p>
                  <a:endParaRPr lang="en-US" sz="4608"/>
                </a:p>
              </p:txBody>
            </p:sp>
            <p:sp>
              <p:nvSpPr>
                <p:cNvPr id="25" name="Freeform: Shape 61">
                  <a:extLst>
                    <a:ext uri="{FF2B5EF4-FFF2-40B4-BE49-F238E27FC236}">
                      <a16:creationId xmlns:a16="http://schemas.microsoft.com/office/drawing/2014/main" id="{C5E93D49-F929-2941-97BD-18DC8CF4327A}"/>
                    </a:ext>
                  </a:extLst>
                </p:cNvPr>
                <p:cNvSpPr/>
                <p:nvPr/>
              </p:nvSpPr>
              <p:spPr>
                <a:xfrm>
                  <a:off x="7922943" y="2876599"/>
                  <a:ext cx="129822" cy="129822"/>
                </a:xfrm>
                <a:custGeom>
                  <a:avLst/>
                  <a:gdLst>
                    <a:gd name="connsiteX0" fmla="*/ 63121 w 66095"/>
                    <a:gd name="connsiteY0" fmla="*/ 34039 h 66095"/>
                    <a:gd name="connsiteX1" fmla="*/ 34039 w 66095"/>
                    <a:gd name="connsiteY1" fmla="*/ 63121 h 66095"/>
                    <a:gd name="connsiteX2" fmla="*/ 4957 w 66095"/>
                    <a:gd name="connsiteY2" fmla="*/ 34039 h 66095"/>
                    <a:gd name="connsiteX3" fmla="*/ 34039 w 66095"/>
                    <a:gd name="connsiteY3" fmla="*/ 4957 h 66095"/>
                    <a:gd name="connsiteX4" fmla="*/ 63121 w 66095"/>
                    <a:gd name="connsiteY4" fmla="*/ 34039 h 66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5" h="66095">
                      <a:moveTo>
                        <a:pt x="63121" y="34039"/>
                      </a:moveTo>
                      <a:cubicBezTo>
                        <a:pt x="63121" y="50101"/>
                        <a:pt x="50101" y="63121"/>
                        <a:pt x="34039" y="63121"/>
                      </a:cubicBezTo>
                      <a:cubicBezTo>
                        <a:pt x="17978" y="63121"/>
                        <a:pt x="4957" y="50101"/>
                        <a:pt x="4957" y="34039"/>
                      </a:cubicBezTo>
                      <a:cubicBezTo>
                        <a:pt x="4957" y="17978"/>
                        <a:pt x="17978" y="4957"/>
                        <a:pt x="34039" y="4957"/>
                      </a:cubicBezTo>
                      <a:cubicBezTo>
                        <a:pt x="50101" y="4957"/>
                        <a:pt x="63121" y="17978"/>
                        <a:pt x="63121" y="34039"/>
                      </a:cubicBezTo>
                      <a:close/>
                    </a:path>
                  </a:pathLst>
                </a:custGeom>
                <a:noFill/>
                <a:ln w="19050" cap="flat">
                  <a:solidFill>
                    <a:schemeClr val="accent1"/>
                  </a:solidFill>
                  <a:prstDash val="solid"/>
                  <a:round/>
                </a:ln>
              </p:spPr>
              <p:txBody>
                <a:bodyPr rtlCol="0" anchor="ctr"/>
                <a:lstStyle/>
                <a:p>
                  <a:endParaRPr lang="en-US" sz="4608"/>
                </a:p>
              </p:txBody>
            </p:sp>
          </p:grpSp>
          <p:grpSp>
            <p:nvGrpSpPr>
              <p:cNvPr id="26" name="Group 25">
                <a:extLst>
                  <a:ext uri="{FF2B5EF4-FFF2-40B4-BE49-F238E27FC236}">
                    <a16:creationId xmlns:a16="http://schemas.microsoft.com/office/drawing/2014/main" id="{21518B33-B068-6B4E-BCAB-32FCA2E36537}"/>
                  </a:ext>
                </a:extLst>
              </p:cNvPr>
              <p:cNvGrpSpPr/>
              <p:nvPr/>
            </p:nvGrpSpPr>
            <p:grpSpPr>
              <a:xfrm>
                <a:off x="4575678" y="566266"/>
                <a:ext cx="652550" cy="703832"/>
                <a:chOff x="6556264" y="1733528"/>
                <a:chExt cx="330396" cy="356361"/>
              </a:xfrm>
            </p:grpSpPr>
            <p:sp>
              <p:nvSpPr>
                <p:cNvPr id="27" name="Freeform: Shape 58">
                  <a:extLst>
                    <a:ext uri="{FF2B5EF4-FFF2-40B4-BE49-F238E27FC236}">
                      <a16:creationId xmlns:a16="http://schemas.microsoft.com/office/drawing/2014/main" id="{A42B41B6-C920-4749-9AF9-A388BFE894F9}"/>
                    </a:ext>
                  </a:extLst>
                </p:cNvPr>
                <p:cNvSpPr/>
                <p:nvPr/>
              </p:nvSpPr>
              <p:spPr>
                <a:xfrm>
                  <a:off x="6556264" y="1778317"/>
                  <a:ext cx="240170" cy="311572"/>
                </a:xfrm>
                <a:custGeom>
                  <a:avLst/>
                  <a:gdLst>
                    <a:gd name="connsiteX0" fmla="*/ 117319 w 122276"/>
                    <a:gd name="connsiteY0" fmla="*/ 4957 h 158628"/>
                    <a:gd name="connsiteX1" fmla="*/ 62790 w 122276"/>
                    <a:gd name="connsiteY1" fmla="*/ 4957 h 158628"/>
                    <a:gd name="connsiteX2" fmla="*/ 4957 w 122276"/>
                    <a:gd name="connsiteY2" fmla="*/ 79975 h 158628"/>
                    <a:gd name="connsiteX3" fmla="*/ 4957 w 122276"/>
                    <a:gd name="connsiteY3" fmla="*/ 79975 h 158628"/>
                    <a:gd name="connsiteX4" fmla="*/ 62790 w 122276"/>
                    <a:gd name="connsiteY4" fmla="*/ 154993 h 158628"/>
                    <a:gd name="connsiteX5" fmla="*/ 99143 w 122276"/>
                    <a:gd name="connsiteY5" fmla="*/ 154993 h 1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76" h="158628">
                      <a:moveTo>
                        <a:pt x="117319" y="4957"/>
                      </a:moveTo>
                      <a:lnTo>
                        <a:pt x="62790" y="4957"/>
                      </a:lnTo>
                      <a:cubicBezTo>
                        <a:pt x="30734" y="4957"/>
                        <a:pt x="4957" y="38666"/>
                        <a:pt x="4957" y="79975"/>
                      </a:cubicBezTo>
                      <a:lnTo>
                        <a:pt x="4957" y="79975"/>
                      </a:lnTo>
                      <a:cubicBezTo>
                        <a:pt x="4957" y="121615"/>
                        <a:pt x="30734" y="154993"/>
                        <a:pt x="62790" y="154993"/>
                      </a:cubicBezTo>
                      <a:lnTo>
                        <a:pt x="99143" y="154993"/>
                      </a:lnTo>
                    </a:path>
                  </a:pathLst>
                </a:custGeom>
                <a:noFill/>
                <a:ln w="19050" cap="flat">
                  <a:solidFill>
                    <a:schemeClr val="accent1"/>
                  </a:solidFill>
                  <a:custDash>
                    <a:ds d="300000" sp="450000"/>
                  </a:custDash>
                  <a:round/>
                </a:ln>
              </p:spPr>
              <p:txBody>
                <a:bodyPr rtlCol="0" anchor="ctr"/>
                <a:lstStyle/>
                <a:p>
                  <a:endParaRPr lang="en-US" sz="4608"/>
                </a:p>
              </p:txBody>
            </p:sp>
            <p:sp>
              <p:nvSpPr>
                <p:cNvPr id="28" name="Freeform: Shape 59">
                  <a:extLst>
                    <a:ext uri="{FF2B5EF4-FFF2-40B4-BE49-F238E27FC236}">
                      <a16:creationId xmlns:a16="http://schemas.microsoft.com/office/drawing/2014/main" id="{6202A7B1-33B2-E44E-81EF-4D3D3E40445C}"/>
                    </a:ext>
                  </a:extLst>
                </p:cNvPr>
                <p:cNvSpPr/>
                <p:nvPr/>
              </p:nvSpPr>
              <p:spPr>
                <a:xfrm>
                  <a:off x="6782803" y="1733528"/>
                  <a:ext cx="103857" cy="103857"/>
                </a:xfrm>
                <a:custGeom>
                  <a:avLst/>
                  <a:gdLst>
                    <a:gd name="connsiteX0" fmla="*/ 50563 w 52876"/>
                    <a:gd name="connsiteY0" fmla="*/ 27760 h 52876"/>
                    <a:gd name="connsiteX1" fmla="*/ 27760 w 52876"/>
                    <a:gd name="connsiteY1" fmla="*/ 50563 h 52876"/>
                    <a:gd name="connsiteX2" fmla="*/ 4957 w 52876"/>
                    <a:gd name="connsiteY2" fmla="*/ 27760 h 52876"/>
                    <a:gd name="connsiteX3" fmla="*/ 27760 w 52876"/>
                    <a:gd name="connsiteY3" fmla="*/ 4957 h 52876"/>
                    <a:gd name="connsiteX4" fmla="*/ 50563 w 52876"/>
                    <a:gd name="connsiteY4" fmla="*/ 27760 h 5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76" h="52876">
                      <a:moveTo>
                        <a:pt x="50563" y="27760"/>
                      </a:moveTo>
                      <a:cubicBezTo>
                        <a:pt x="50563" y="40354"/>
                        <a:pt x="40354" y="50563"/>
                        <a:pt x="27760" y="50563"/>
                      </a:cubicBezTo>
                      <a:cubicBezTo>
                        <a:pt x="15166" y="50563"/>
                        <a:pt x="4957" y="40354"/>
                        <a:pt x="4957" y="27760"/>
                      </a:cubicBezTo>
                      <a:cubicBezTo>
                        <a:pt x="4957" y="15166"/>
                        <a:pt x="15166" y="4957"/>
                        <a:pt x="27760" y="4957"/>
                      </a:cubicBezTo>
                      <a:cubicBezTo>
                        <a:pt x="40354" y="4957"/>
                        <a:pt x="50563" y="15166"/>
                        <a:pt x="50563" y="27760"/>
                      </a:cubicBezTo>
                      <a:close/>
                    </a:path>
                  </a:pathLst>
                </a:custGeom>
                <a:noFill/>
                <a:ln w="19050" cap="flat">
                  <a:solidFill>
                    <a:schemeClr val="accent1"/>
                  </a:solidFill>
                  <a:prstDash val="solid"/>
                  <a:round/>
                </a:ln>
              </p:spPr>
              <p:txBody>
                <a:bodyPr rtlCol="0" anchor="ctr"/>
                <a:lstStyle/>
                <a:p>
                  <a:endParaRPr lang="en-US" sz="4608"/>
                </a:p>
              </p:txBody>
            </p:sp>
          </p:grpSp>
          <p:grpSp>
            <p:nvGrpSpPr>
              <p:cNvPr id="29" name="Group 28">
                <a:extLst>
                  <a:ext uri="{FF2B5EF4-FFF2-40B4-BE49-F238E27FC236}">
                    <a16:creationId xmlns:a16="http://schemas.microsoft.com/office/drawing/2014/main" id="{54F916A7-B4E9-9741-93DA-63538FFFE5FF}"/>
                  </a:ext>
                </a:extLst>
              </p:cNvPr>
              <p:cNvGrpSpPr/>
              <p:nvPr/>
            </p:nvGrpSpPr>
            <p:grpSpPr>
              <a:xfrm>
                <a:off x="6341472" y="1452466"/>
                <a:ext cx="1439542" cy="981974"/>
                <a:chOff x="5547467" y="1747123"/>
                <a:chExt cx="1610874" cy="1098847"/>
              </a:xfrm>
            </p:grpSpPr>
            <p:sp>
              <p:nvSpPr>
                <p:cNvPr id="30" name="Freeform: Shape 34">
                  <a:extLst>
                    <a:ext uri="{FF2B5EF4-FFF2-40B4-BE49-F238E27FC236}">
                      <a16:creationId xmlns:a16="http://schemas.microsoft.com/office/drawing/2014/main" id="{B0A5792A-5F7D-6043-8587-C6CD9C7DDE67}"/>
                    </a:ext>
                  </a:extLst>
                </p:cNvPr>
                <p:cNvSpPr/>
                <p:nvPr/>
              </p:nvSpPr>
              <p:spPr>
                <a:xfrm>
                  <a:off x="5684103" y="1747123"/>
                  <a:ext cx="1337602" cy="992411"/>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sp>
              <p:nvSpPr>
                <p:cNvPr id="31" name="Freeform: Shape 32">
                  <a:extLst>
                    <a:ext uri="{FF2B5EF4-FFF2-40B4-BE49-F238E27FC236}">
                      <a16:creationId xmlns:a16="http://schemas.microsoft.com/office/drawing/2014/main" id="{A20FD359-3D74-0C4B-9930-1F4CA64F0746}"/>
                    </a:ext>
                  </a:extLst>
                </p:cNvPr>
                <p:cNvSpPr/>
                <p:nvPr/>
              </p:nvSpPr>
              <p:spPr>
                <a:xfrm>
                  <a:off x="5547467" y="2702140"/>
                  <a:ext cx="1610874" cy="143830"/>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sp>
              <p:nvSpPr>
                <p:cNvPr id="32" name="Freeform: Shape 33">
                  <a:extLst>
                    <a:ext uri="{FF2B5EF4-FFF2-40B4-BE49-F238E27FC236}">
                      <a16:creationId xmlns:a16="http://schemas.microsoft.com/office/drawing/2014/main" id="{062B524F-40BB-0343-A5DF-791A50A6B1AF}"/>
                    </a:ext>
                  </a:extLst>
                </p:cNvPr>
                <p:cNvSpPr/>
                <p:nvPr/>
              </p:nvSpPr>
              <p:spPr>
                <a:xfrm>
                  <a:off x="5766084" y="1821914"/>
                  <a:ext cx="1179389" cy="819818"/>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solidFill>
                  <a:schemeClr val="bg1">
                    <a:lumMod val="95000"/>
                  </a:schemeClr>
                </a:solidFill>
                <a:ln w="19050" cap="flat">
                  <a:solidFill>
                    <a:schemeClr val="tx1"/>
                  </a:solidFill>
                  <a:prstDash val="solid"/>
                  <a:round/>
                </a:ln>
              </p:spPr>
              <p:txBody>
                <a:bodyPr rtlCol="0" anchor="ctr"/>
                <a:lstStyle/>
                <a:p>
                  <a:endParaRPr lang="en-US" sz="4608"/>
                </a:p>
              </p:txBody>
            </p:sp>
            <p:grpSp>
              <p:nvGrpSpPr>
                <p:cNvPr id="33" name="Group 32">
                  <a:extLst>
                    <a:ext uri="{FF2B5EF4-FFF2-40B4-BE49-F238E27FC236}">
                      <a16:creationId xmlns:a16="http://schemas.microsoft.com/office/drawing/2014/main" id="{D4778DA4-D46F-5547-8FA2-593941D543E4}"/>
                    </a:ext>
                  </a:extLst>
                </p:cNvPr>
                <p:cNvGrpSpPr/>
                <p:nvPr/>
              </p:nvGrpSpPr>
              <p:grpSpPr>
                <a:xfrm>
                  <a:off x="5976460" y="1936270"/>
                  <a:ext cx="755267" cy="631376"/>
                  <a:chOff x="2618848" y="1358425"/>
                  <a:chExt cx="584727" cy="488809"/>
                </a:xfrm>
              </p:grpSpPr>
              <p:grpSp>
                <p:nvGrpSpPr>
                  <p:cNvPr id="34" name="Group 33">
                    <a:extLst>
                      <a:ext uri="{FF2B5EF4-FFF2-40B4-BE49-F238E27FC236}">
                        <a16:creationId xmlns:a16="http://schemas.microsoft.com/office/drawing/2014/main" id="{24242262-CBD9-584F-A10E-5F7C4364AF9F}"/>
                      </a:ext>
                    </a:extLst>
                  </p:cNvPr>
                  <p:cNvGrpSpPr/>
                  <p:nvPr/>
                </p:nvGrpSpPr>
                <p:grpSpPr>
                  <a:xfrm>
                    <a:off x="2659596" y="1388515"/>
                    <a:ext cx="166242" cy="171445"/>
                    <a:chOff x="5133183" y="5300437"/>
                    <a:chExt cx="238918" cy="246394"/>
                  </a:xfrm>
                </p:grpSpPr>
                <p:sp>
                  <p:nvSpPr>
                    <p:cNvPr id="48" name="Freeform 43">
                      <a:extLst>
                        <a:ext uri="{FF2B5EF4-FFF2-40B4-BE49-F238E27FC236}">
                          <a16:creationId xmlns:a16="http://schemas.microsoft.com/office/drawing/2014/main" id="{18EB885D-9B47-C641-A9D8-673AE08486F8}"/>
                        </a:ext>
                      </a:extLst>
                    </p:cNvPr>
                    <p:cNvSpPr>
                      <a:spLocks/>
                    </p:cNvSpPr>
                    <p:nvPr/>
                  </p:nvSpPr>
                  <p:spPr bwMode="auto">
                    <a:xfrm>
                      <a:off x="5133183" y="5334954"/>
                      <a:ext cx="212526" cy="211877"/>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9" name="Freeform 44">
                      <a:extLst>
                        <a:ext uri="{FF2B5EF4-FFF2-40B4-BE49-F238E27FC236}">
                          <a16:creationId xmlns:a16="http://schemas.microsoft.com/office/drawing/2014/main" id="{75ACBBCD-47DC-C84A-96FC-984EAEA86E75}"/>
                        </a:ext>
                      </a:extLst>
                    </p:cNvPr>
                    <p:cNvSpPr>
                      <a:spLocks/>
                    </p:cNvSpPr>
                    <p:nvPr/>
                  </p:nvSpPr>
                  <p:spPr bwMode="auto">
                    <a:xfrm>
                      <a:off x="5267514" y="5300437"/>
                      <a:ext cx="104587" cy="107940"/>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grpSp>
              <p:sp>
                <p:nvSpPr>
                  <p:cNvPr id="35" name="Rectangle 34">
                    <a:extLst>
                      <a:ext uri="{FF2B5EF4-FFF2-40B4-BE49-F238E27FC236}">
                        <a16:creationId xmlns:a16="http://schemas.microsoft.com/office/drawing/2014/main" id="{C0ECF324-A71D-DB4C-BE2D-39B6F3154C6D}"/>
                      </a:ext>
                    </a:extLst>
                  </p:cNvPr>
                  <p:cNvSpPr/>
                  <p:nvPr/>
                </p:nvSpPr>
                <p:spPr>
                  <a:xfrm>
                    <a:off x="2618848" y="1358425"/>
                    <a:ext cx="247739"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nvGrpSpPr>
                  <p:cNvPr id="36" name="Group 35">
                    <a:extLst>
                      <a:ext uri="{FF2B5EF4-FFF2-40B4-BE49-F238E27FC236}">
                        <a16:creationId xmlns:a16="http://schemas.microsoft.com/office/drawing/2014/main" id="{6ADD8F54-15A7-094A-B5D2-C4A4DA35C7A3}"/>
                      </a:ext>
                    </a:extLst>
                  </p:cNvPr>
                  <p:cNvGrpSpPr/>
                  <p:nvPr/>
                </p:nvGrpSpPr>
                <p:grpSpPr>
                  <a:xfrm>
                    <a:off x="2896949" y="1358425"/>
                    <a:ext cx="306626" cy="231626"/>
                    <a:chOff x="5613813" y="5267916"/>
                    <a:chExt cx="489530" cy="332884"/>
                  </a:xfrm>
                </p:grpSpPr>
                <p:sp>
                  <p:nvSpPr>
                    <p:cNvPr id="46" name="Freeform 14">
                      <a:extLst>
                        <a:ext uri="{FF2B5EF4-FFF2-40B4-BE49-F238E27FC236}">
                          <a16:creationId xmlns:a16="http://schemas.microsoft.com/office/drawing/2014/main" id="{A598CCCC-4AFC-9744-8847-C2F7350DD207}"/>
                        </a:ext>
                      </a:extLst>
                    </p:cNvPr>
                    <p:cNvSpPr>
                      <a:spLocks/>
                    </p:cNvSpPr>
                    <p:nvPr/>
                  </p:nvSpPr>
                  <p:spPr bwMode="auto">
                    <a:xfrm>
                      <a:off x="5618375" y="5343510"/>
                      <a:ext cx="482973" cy="208306"/>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9" rIns="91416" bIns="45709" numCol="1" anchor="t" anchorCtr="0" compatLnSpc="1">
                      <a:prstTxWarp prst="textNoShape">
                        <a:avLst/>
                      </a:prstTxWarp>
                    </a:bodyPr>
                    <a:lstStyle/>
                    <a:p>
                      <a:pPr defTabSz="457200">
                        <a:defRPr/>
                      </a:pPr>
                      <a:endParaRPr lang="en-US" sz="2398" dirty="0">
                        <a:solidFill>
                          <a:schemeClr val="accent1"/>
                        </a:solidFill>
                        <a:latin typeface="Arial"/>
                      </a:endParaRPr>
                    </a:p>
                  </p:txBody>
                </p:sp>
                <p:sp>
                  <p:nvSpPr>
                    <p:cNvPr id="47" name="Rectangle 46">
                      <a:extLst>
                        <a:ext uri="{FF2B5EF4-FFF2-40B4-BE49-F238E27FC236}">
                          <a16:creationId xmlns:a16="http://schemas.microsoft.com/office/drawing/2014/main" id="{BBD9DF8A-ADCF-1D4A-B432-01471374464F}"/>
                        </a:ext>
                      </a:extLst>
                    </p:cNvPr>
                    <p:cNvSpPr/>
                    <p:nvPr/>
                  </p:nvSpPr>
                  <p:spPr>
                    <a:xfrm>
                      <a:off x="5613813" y="5267916"/>
                      <a:ext cx="489530" cy="332884"/>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sp>
                <p:nvSpPr>
                  <p:cNvPr id="37" name="Rectangle 36">
                    <a:extLst>
                      <a:ext uri="{FF2B5EF4-FFF2-40B4-BE49-F238E27FC236}">
                        <a16:creationId xmlns:a16="http://schemas.microsoft.com/office/drawing/2014/main" id="{D53AF7C2-85CD-BB48-ACF0-1CFB035206CB}"/>
                      </a:ext>
                    </a:extLst>
                  </p:cNvPr>
                  <p:cNvSpPr/>
                  <p:nvPr/>
                </p:nvSpPr>
                <p:spPr>
                  <a:xfrm>
                    <a:off x="2618848" y="1615608"/>
                    <a:ext cx="583477" cy="231626"/>
                  </a:xfrm>
                  <a:prstGeom prst="rect">
                    <a:avLst/>
                  </a:prstGeom>
                  <a:no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accent1"/>
                      </a:solidFill>
                    </a:endParaRPr>
                  </a:p>
                </p:txBody>
              </p:sp>
              <p:grpSp>
                <p:nvGrpSpPr>
                  <p:cNvPr id="38" name="Group 37">
                    <a:extLst>
                      <a:ext uri="{FF2B5EF4-FFF2-40B4-BE49-F238E27FC236}">
                        <a16:creationId xmlns:a16="http://schemas.microsoft.com/office/drawing/2014/main" id="{119DE981-0119-694F-B7BE-223E4ED9EB96}"/>
                      </a:ext>
                    </a:extLst>
                  </p:cNvPr>
                  <p:cNvGrpSpPr/>
                  <p:nvPr/>
                </p:nvGrpSpPr>
                <p:grpSpPr>
                  <a:xfrm>
                    <a:off x="2656153" y="1645689"/>
                    <a:ext cx="508867" cy="171465"/>
                    <a:chOff x="2658196" y="1644659"/>
                    <a:chExt cx="546058" cy="171465"/>
                  </a:xfrm>
                </p:grpSpPr>
                <p:sp>
                  <p:nvSpPr>
                    <p:cNvPr id="39" name="Rectangle 48">
                      <a:extLst>
                        <a:ext uri="{FF2B5EF4-FFF2-40B4-BE49-F238E27FC236}">
                          <a16:creationId xmlns:a16="http://schemas.microsoft.com/office/drawing/2014/main" id="{FB3FD103-5892-3E4B-9BC8-D3E7596FB1F2}"/>
                        </a:ext>
                      </a:extLst>
                    </p:cNvPr>
                    <p:cNvSpPr>
                      <a:spLocks noChangeArrowheads="1"/>
                    </p:cNvSpPr>
                    <p:nvPr/>
                  </p:nvSpPr>
                  <p:spPr bwMode="auto">
                    <a:xfrm>
                      <a:off x="2658196" y="1751782"/>
                      <a:ext cx="53545" cy="64342"/>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0" name="Rectangle 49">
                      <a:extLst>
                        <a:ext uri="{FF2B5EF4-FFF2-40B4-BE49-F238E27FC236}">
                          <a16:creationId xmlns:a16="http://schemas.microsoft.com/office/drawing/2014/main" id="{29F41C18-F299-E447-AC20-FD906B1ECDCD}"/>
                        </a:ext>
                      </a:extLst>
                    </p:cNvPr>
                    <p:cNvSpPr>
                      <a:spLocks noChangeArrowheads="1"/>
                    </p:cNvSpPr>
                    <p:nvPr/>
                  </p:nvSpPr>
                  <p:spPr bwMode="auto">
                    <a:xfrm>
                      <a:off x="2736713" y="1666106"/>
                      <a:ext cx="57114" cy="150018"/>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1" name="Rectangle 50">
                      <a:extLst>
                        <a:ext uri="{FF2B5EF4-FFF2-40B4-BE49-F238E27FC236}">
                          <a16:creationId xmlns:a16="http://schemas.microsoft.com/office/drawing/2014/main" id="{3188B75B-7E9C-3D48-ACED-7B04DD3FB4D8}"/>
                        </a:ext>
                      </a:extLst>
                    </p:cNvPr>
                    <p:cNvSpPr>
                      <a:spLocks noChangeArrowheads="1"/>
                    </p:cNvSpPr>
                    <p:nvPr/>
                  </p:nvSpPr>
                  <p:spPr bwMode="auto">
                    <a:xfrm>
                      <a:off x="2822367" y="1709001"/>
                      <a:ext cx="53545" cy="107123"/>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2" name="Rectangle 51">
                      <a:extLst>
                        <a:ext uri="{FF2B5EF4-FFF2-40B4-BE49-F238E27FC236}">
                          <a16:creationId xmlns:a16="http://schemas.microsoft.com/office/drawing/2014/main" id="{371C3591-99D2-C845-9F46-E723F8E5C837}"/>
                        </a:ext>
                      </a:extLst>
                    </p:cNvPr>
                    <p:cNvSpPr>
                      <a:spLocks noChangeArrowheads="1"/>
                    </p:cNvSpPr>
                    <p:nvPr/>
                  </p:nvSpPr>
                  <p:spPr bwMode="auto">
                    <a:xfrm>
                      <a:off x="2904453" y="1644659"/>
                      <a:ext cx="53545" cy="171465"/>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3" name="Rectangle 48">
                      <a:extLst>
                        <a:ext uri="{FF2B5EF4-FFF2-40B4-BE49-F238E27FC236}">
                          <a16:creationId xmlns:a16="http://schemas.microsoft.com/office/drawing/2014/main" id="{D21FF2A6-25BC-EE47-8B08-4502238A00E3}"/>
                        </a:ext>
                      </a:extLst>
                    </p:cNvPr>
                    <p:cNvSpPr>
                      <a:spLocks noChangeArrowheads="1"/>
                    </p:cNvSpPr>
                    <p:nvPr/>
                  </p:nvSpPr>
                  <p:spPr bwMode="auto">
                    <a:xfrm>
                      <a:off x="2986538" y="1674484"/>
                      <a:ext cx="53545" cy="141640"/>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4" name="Rectangle 49">
                      <a:extLst>
                        <a:ext uri="{FF2B5EF4-FFF2-40B4-BE49-F238E27FC236}">
                          <a16:creationId xmlns:a16="http://schemas.microsoft.com/office/drawing/2014/main" id="{02A8A5BD-143C-C745-B589-7E35016CEB07}"/>
                        </a:ext>
                      </a:extLst>
                    </p:cNvPr>
                    <p:cNvSpPr>
                      <a:spLocks noChangeArrowheads="1"/>
                    </p:cNvSpPr>
                    <p:nvPr/>
                  </p:nvSpPr>
                  <p:spPr bwMode="auto">
                    <a:xfrm>
                      <a:off x="3068624" y="1694366"/>
                      <a:ext cx="53545" cy="121758"/>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sp>
                  <p:nvSpPr>
                    <p:cNvPr id="45" name="Rectangle 50">
                      <a:extLst>
                        <a:ext uri="{FF2B5EF4-FFF2-40B4-BE49-F238E27FC236}">
                          <a16:creationId xmlns:a16="http://schemas.microsoft.com/office/drawing/2014/main" id="{310CD892-1805-824B-91EC-B1408A34FC47}"/>
                        </a:ext>
                      </a:extLst>
                    </p:cNvPr>
                    <p:cNvSpPr>
                      <a:spLocks noChangeArrowheads="1"/>
                    </p:cNvSpPr>
                    <p:nvPr/>
                  </p:nvSpPr>
                  <p:spPr bwMode="auto">
                    <a:xfrm>
                      <a:off x="3150709" y="1674484"/>
                      <a:ext cx="53545" cy="141640"/>
                    </a:xfrm>
                    <a:prstGeom prst="rect">
                      <a:avLst/>
                    </a:pr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defTabSz="457200">
                        <a:defRPr/>
                      </a:pPr>
                      <a:endParaRPr lang="en-US" sz="1800">
                        <a:solidFill>
                          <a:schemeClr val="accent1"/>
                        </a:solidFill>
                        <a:latin typeface="Arial"/>
                      </a:endParaRPr>
                    </a:p>
                  </p:txBody>
                </p:sp>
              </p:grpSp>
            </p:grpSp>
          </p:grpSp>
        </p:grpSp>
      </p:grpSp>
      <p:grpSp>
        <p:nvGrpSpPr>
          <p:cNvPr id="70" name="Group 69">
            <a:extLst>
              <a:ext uri="{FF2B5EF4-FFF2-40B4-BE49-F238E27FC236}">
                <a16:creationId xmlns:a16="http://schemas.microsoft.com/office/drawing/2014/main" id="{1D9F232A-7199-43ED-A896-FD4995B389F5}"/>
              </a:ext>
            </a:extLst>
          </p:cNvPr>
          <p:cNvGrpSpPr/>
          <p:nvPr/>
        </p:nvGrpSpPr>
        <p:grpSpPr>
          <a:xfrm>
            <a:off x="548640" y="13022123"/>
            <a:ext cx="13533120" cy="1320426"/>
            <a:chOff x="548640" y="13022123"/>
            <a:chExt cx="13533120" cy="1320426"/>
          </a:xfrm>
        </p:grpSpPr>
        <p:sp>
          <p:nvSpPr>
            <p:cNvPr id="71" name="Rectangle 70">
              <a:extLst>
                <a:ext uri="{FF2B5EF4-FFF2-40B4-BE49-F238E27FC236}">
                  <a16:creationId xmlns:a16="http://schemas.microsoft.com/office/drawing/2014/main" id="{D114793D-B3F1-48E3-9EDE-D3B40D10894D}"/>
                </a:ext>
              </a:extLst>
            </p:cNvPr>
            <p:cNvSpPr/>
            <p:nvPr/>
          </p:nvSpPr>
          <p:spPr>
            <a:xfrm>
              <a:off x="548640" y="13257787"/>
              <a:ext cx="13533120" cy="1084762"/>
            </a:xfrm>
            <a:prstGeom prst="rect">
              <a:avLst/>
            </a:prstGeom>
            <a:solidFill>
              <a:schemeClr val="bg2"/>
            </a:solidFill>
            <a:ln w="15875">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72" name="TextBox 71">
              <a:extLst>
                <a:ext uri="{FF2B5EF4-FFF2-40B4-BE49-F238E27FC236}">
                  <a16:creationId xmlns:a16="http://schemas.microsoft.com/office/drawing/2014/main" id="{E49AF8C4-DE1F-43D6-A199-89F28C959A84}"/>
                </a:ext>
              </a:extLst>
            </p:cNvPr>
            <p:cNvSpPr txBox="1"/>
            <p:nvPr/>
          </p:nvSpPr>
          <p:spPr>
            <a:xfrm>
              <a:off x="6178003" y="13022123"/>
              <a:ext cx="2274394" cy="387798"/>
            </a:xfrm>
            <a:prstGeom prst="rect">
              <a:avLst/>
            </a:prstGeom>
            <a:solidFill>
              <a:schemeClr val="bg2"/>
            </a:solidFill>
          </p:spPr>
          <p:txBody>
            <a:bodyPr wrap="square" rtlCol="0">
              <a:spAutoFit/>
            </a:bodyPr>
            <a:lstStyle/>
            <a:p>
              <a:pPr algn="ctr">
                <a:defRPr/>
              </a:pPr>
              <a:r>
                <a:rPr lang="en-US" sz="1920" b="1" dirty="0">
                  <a:solidFill>
                    <a:schemeClr val="accent2"/>
                  </a:solidFill>
                  <a:latin typeface="Amazon Ember" panose="02000000000000000000" pitchFamily="2" charset="0"/>
                  <a:ea typeface="Amazon Ember" panose="02000000000000000000" pitchFamily="2" charset="0"/>
                </a:rPr>
                <a:t>Data movement</a:t>
              </a:r>
            </a:p>
          </p:txBody>
        </p:sp>
        <p:sp>
          <p:nvSpPr>
            <p:cNvPr id="73" name="TextBox 72">
              <a:extLst>
                <a:ext uri="{FF2B5EF4-FFF2-40B4-BE49-F238E27FC236}">
                  <a16:creationId xmlns:a16="http://schemas.microsoft.com/office/drawing/2014/main" id="{3939B68D-63FE-4354-9428-C9255A42D38A}"/>
                </a:ext>
              </a:extLst>
            </p:cNvPr>
            <p:cNvSpPr txBox="1"/>
            <p:nvPr/>
          </p:nvSpPr>
          <p:spPr>
            <a:xfrm>
              <a:off x="958689" y="13647659"/>
              <a:ext cx="12713022" cy="313932"/>
            </a:xfrm>
            <a:prstGeom prst="rect">
              <a:avLst/>
            </a:prstGeom>
            <a:noFill/>
          </p:spPr>
          <p:txBody>
            <a:bodyPr wrap="square" rtlCol="0">
              <a:spAutoFit/>
            </a:bodyPr>
            <a:lstStyle/>
            <a:p>
              <a:pPr lvl="0" algn="ctr">
                <a:defRPr/>
              </a:pPr>
              <a:r>
                <a:rPr lang="en-US" sz="1440" b="1" dirty="0">
                  <a:latin typeface="Amazon Ember" panose="02000000000000000000" pitchFamily="2" charset="0"/>
                  <a:ea typeface="Amazon Ember" panose="02000000000000000000" pitchFamily="2" charset="0"/>
                </a:rPr>
                <a:t>Database Migration Service  |  Snowball  |  Snowmobile  |  Kinesis Data Firehose  |  Kinesis Data Streams  | Managed Streaming for Apache Kafka</a:t>
              </a:r>
            </a:p>
          </p:txBody>
        </p:sp>
      </p:grpSp>
      <p:grpSp>
        <p:nvGrpSpPr>
          <p:cNvPr id="74" name="Group 73">
            <a:extLst>
              <a:ext uri="{FF2B5EF4-FFF2-40B4-BE49-F238E27FC236}">
                <a16:creationId xmlns:a16="http://schemas.microsoft.com/office/drawing/2014/main" id="{6AB3BF7A-86B4-47D6-81A1-17BD802302B3}"/>
              </a:ext>
            </a:extLst>
          </p:cNvPr>
          <p:cNvGrpSpPr/>
          <p:nvPr/>
        </p:nvGrpSpPr>
        <p:grpSpPr>
          <a:xfrm>
            <a:off x="548640" y="12246587"/>
            <a:ext cx="14200208" cy="1314332"/>
            <a:chOff x="548640" y="8829049"/>
            <a:chExt cx="14200208" cy="1314332"/>
          </a:xfrm>
        </p:grpSpPr>
        <p:sp>
          <p:nvSpPr>
            <p:cNvPr id="75" name="Rectangle 74">
              <a:extLst>
                <a:ext uri="{FF2B5EF4-FFF2-40B4-BE49-F238E27FC236}">
                  <a16:creationId xmlns:a16="http://schemas.microsoft.com/office/drawing/2014/main" id="{5473BA85-4E82-4722-80D9-6944B8CAFFE7}"/>
                </a:ext>
              </a:extLst>
            </p:cNvPr>
            <p:cNvSpPr/>
            <p:nvPr/>
          </p:nvSpPr>
          <p:spPr>
            <a:xfrm>
              <a:off x="548640" y="9058619"/>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76" name="TextBox 75">
              <a:extLst>
                <a:ext uri="{FF2B5EF4-FFF2-40B4-BE49-F238E27FC236}">
                  <a16:creationId xmlns:a16="http://schemas.microsoft.com/office/drawing/2014/main" id="{3D9BB4AB-0911-4807-B90F-A83D51B3AA27}"/>
                </a:ext>
              </a:extLst>
            </p:cNvPr>
            <p:cNvSpPr txBox="1"/>
            <p:nvPr/>
          </p:nvSpPr>
          <p:spPr>
            <a:xfrm>
              <a:off x="4071618" y="8829049"/>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77" name="TextBox 76">
              <a:extLst>
                <a:ext uri="{FF2B5EF4-FFF2-40B4-BE49-F238E27FC236}">
                  <a16:creationId xmlns:a16="http://schemas.microsoft.com/office/drawing/2014/main" id="{C1518685-2189-498A-84E1-E211E49621DA}"/>
                </a:ext>
              </a:extLst>
            </p:cNvPr>
            <p:cNvSpPr txBox="1"/>
            <p:nvPr/>
          </p:nvSpPr>
          <p:spPr>
            <a:xfrm>
              <a:off x="12700592" y="9777365"/>
              <a:ext cx="2048256" cy="313932"/>
            </a:xfrm>
            <a:prstGeom prst="rect">
              <a:avLst/>
            </a:prstGeom>
            <a:noFill/>
          </p:spPr>
          <p:txBody>
            <a:bodyPr wrap="square" rtlCol="0">
              <a:spAutoFit/>
            </a:bodyPr>
            <a:lstStyle/>
            <a:p>
              <a:pPr lvl="0">
                <a:defRPr/>
              </a:pPr>
              <a:r>
                <a:rPr lang="en-US" sz="1440" b="1" dirty="0">
                  <a:latin typeface="Amazon Ember" panose="02000000000000000000" pitchFamily="2" charset="0"/>
                  <a:ea typeface="Amazon Ember" panose="02000000000000000000" pitchFamily="2" charset="0"/>
                </a:rPr>
                <a:t>+ many more</a:t>
              </a:r>
            </a:p>
          </p:txBody>
        </p:sp>
        <p:grpSp>
          <p:nvGrpSpPr>
            <p:cNvPr id="78" name="Group 77">
              <a:extLst>
                <a:ext uri="{FF2B5EF4-FFF2-40B4-BE49-F238E27FC236}">
                  <a16:creationId xmlns:a16="http://schemas.microsoft.com/office/drawing/2014/main" id="{AE491B86-B6E3-4E51-9E5F-A2728EC6E028}"/>
                </a:ext>
              </a:extLst>
            </p:cNvPr>
            <p:cNvGrpSpPr/>
            <p:nvPr/>
          </p:nvGrpSpPr>
          <p:grpSpPr>
            <a:xfrm>
              <a:off x="2391995" y="9431045"/>
              <a:ext cx="1336563" cy="292601"/>
              <a:chOff x="446427" y="1566762"/>
              <a:chExt cx="842195" cy="184374"/>
            </a:xfrm>
          </p:grpSpPr>
          <p:sp>
            <p:nvSpPr>
              <p:cNvPr id="153" name="TextBox 152">
                <a:extLst>
                  <a:ext uri="{FF2B5EF4-FFF2-40B4-BE49-F238E27FC236}">
                    <a16:creationId xmlns:a16="http://schemas.microsoft.com/office/drawing/2014/main" id="{4F1600BD-72DC-4DB3-A058-18C4D134AADF}"/>
                  </a:ext>
                </a:extLst>
              </p:cNvPr>
              <p:cNvSpPr txBox="1"/>
              <p:nvPr/>
            </p:nvSpPr>
            <p:spPr>
              <a:xfrm>
                <a:off x="681085" y="1596202"/>
                <a:ext cx="607537"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QuickSight</a:t>
                </a:r>
                <a:r>
                  <a:rPr lang="en-US" sz="1440" b="1" dirty="0">
                    <a:latin typeface="Amazon Ember" panose="02000000000000000000" pitchFamily="2" charset="0"/>
                    <a:ea typeface="Amazon Ember" panose="02000000000000000000" pitchFamily="2" charset="0"/>
                  </a:rPr>
                  <a:t> </a:t>
                </a:r>
              </a:p>
            </p:txBody>
          </p:sp>
          <p:pic>
            <p:nvPicPr>
              <p:cNvPr id="154" name="Picture 153">
                <a:extLst>
                  <a:ext uri="{FF2B5EF4-FFF2-40B4-BE49-F238E27FC236}">
                    <a16:creationId xmlns:a16="http://schemas.microsoft.com/office/drawing/2014/main" id="{5213F65F-3909-4A79-86C3-5A823FA70028}"/>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446427" y="1566762"/>
                <a:ext cx="191748" cy="184374"/>
              </a:xfrm>
              <a:prstGeom prst="rect">
                <a:avLst/>
              </a:prstGeom>
            </p:spPr>
          </p:pic>
        </p:grpSp>
        <p:grpSp>
          <p:nvGrpSpPr>
            <p:cNvPr id="79" name="Group 78">
              <a:extLst>
                <a:ext uri="{FF2B5EF4-FFF2-40B4-BE49-F238E27FC236}">
                  <a16:creationId xmlns:a16="http://schemas.microsoft.com/office/drawing/2014/main" id="{3EA73B34-8AA9-4663-A7D9-B6132E684F92}"/>
                </a:ext>
              </a:extLst>
            </p:cNvPr>
            <p:cNvGrpSpPr/>
            <p:nvPr/>
          </p:nvGrpSpPr>
          <p:grpSpPr>
            <a:xfrm>
              <a:off x="5508105" y="9433090"/>
              <a:ext cx="1487921" cy="309170"/>
              <a:chOff x="1396311" y="1568045"/>
              <a:chExt cx="937569" cy="194814"/>
            </a:xfrm>
          </p:grpSpPr>
          <p:pic>
            <p:nvPicPr>
              <p:cNvPr id="151" name="Picture 150">
                <a:extLst>
                  <a:ext uri="{FF2B5EF4-FFF2-40B4-BE49-F238E27FC236}">
                    <a16:creationId xmlns:a16="http://schemas.microsoft.com/office/drawing/2014/main" id="{C0E060AE-C1BE-40E3-8869-A7DB9A9847E0}"/>
                  </a:ext>
                </a:extLst>
              </p:cNvPr>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1396311" y="1568045"/>
                <a:ext cx="191748" cy="194814"/>
              </a:xfrm>
              <a:prstGeom prst="rect">
                <a:avLst/>
              </a:prstGeom>
            </p:spPr>
          </p:pic>
          <p:sp>
            <p:nvSpPr>
              <p:cNvPr id="152" name="TextBox 151">
                <a:extLst>
                  <a:ext uri="{FF2B5EF4-FFF2-40B4-BE49-F238E27FC236}">
                    <a16:creationId xmlns:a16="http://schemas.microsoft.com/office/drawing/2014/main" id="{435EFC1C-6880-45F0-9EF6-0C2FA78C6707}"/>
                  </a:ext>
                </a:extLst>
              </p:cNvPr>
              <p:cNvSpPr txBox="1"/>
              <p:nvPr/>
            </p:nvSpPr>
            <p:spPr>
              <a:xfrm>
                <a:off x="1630237" y="1596202"/>
                <a:ext cx="703643"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SageMaker</a:t>
                </a:r>
                <a:endParaRPr lang="en-US" sz="1440" b="1" dirty="0">
                  <a:latin typeface="Amazon Ember" panose="02000000000000000000" pitchFamily="2" charset="0"/>
                  <a:ea typeface="Amazon Ember" panose="02000000000000000000" pitchFamily="2" charset="0"/>
                </a:endParaRPr>
              </a:p>
            </p:txBody>
          </p:sp>
        </p:grpSp>
        <p:grpSp>
          <p:nvGrpSpPr>
            <p:cNvPr id="80" name="Group 79">
              <a:extLst>
                <a:ext uri="{FF2B5EF4-FFF2-40B4-BE49-F238E27FC236}">
                  <a16:creationId xmlns:a16="http://schemas.microsoft.com/office/drawing/2014/main" id="{97E296FE-C030-4AB3-8AF1-82092E2F5171}"/>
                </a:ext>
              </a:extLst>
            </p:cNvPr>
            <p:cNvGrpSpPr/>
            <p:nvPr/>
          </p:nvGrpSpPr>
          <p:grpSpPr>
            <a:xfrm>
              <a:off x="7034733" y="9426855"/>
              <a:ext cx="322595" cy="321634"/>
              <a:chOff x="1599792" y="5089232"/>
              <a:chExt cx="476290" cy="474870"/>
            </a:xfrm>
            <a:solidFill>
              <a:schemeClr val="tx1"/>
            </a:solidFill>
          </p:grpSpPr>
          <p:sp>
            <p:nvSpPr>
              <p:cNvPr id="136" name="Freeform: Shape 135">
                <a:extLst>
                  <a:ext uri="{FF2B5EF4-FFF2-40B4-BE49-F238E27FC236}">
                    <a16:creationId xmlns:a16="http://schemas.microsoft.com/office/drawing/2014/main" id="{62D44D7A-8B3B-4EDC-AE0D-3E4037BEEA74}"/>
                  </a:ext>
                </a:extLst>
              </p:cNvPr>
              <p:cNvSpPr/>
              <p:nvPr/>
            </p:nvSpPr>
            <p:spPr>
              <a:xfrm>
                <a:off x="1885542" y="5203201"/>
                <a:ext cx="19050" cy="104471"/>
              </a:xfrm>
              <a:custGeom>
                <a:avLst/>
                <a:gdLst>
                  <a:gd name="connsiteX0" fmla="*/ 0 w 19050"/>
                  <a:gd name="connsiteY0" fmla="*/ 0 h 104471"/>
                  <a:gd name="connsiteX1" fmla="*/ 19050 w 19050"/>
                  <a:gd name="connsiteY1" fmla="*/ 0 h 104471"/>
                  <a:gd name="connsiteX2" fmla="*/ 19050 w 19050"/>
                  <a:gd name="connsiteY2" fmla="*/ 104471 h 104471"/>
                  <a:gd name="connsiteX3" fmla="*/ 0 w 19050"/>
                  <a:gd name="connsiteY3" fmla="*/ 104471 h 104471"/>
                </a:gdLst>
                <a:ahLst/>
                <a:cxnLst>
                  <a:cxn ang="0">
                    <a:pos x="connsiteX0" y="connsiteY0"/>
                  </a:cxn>
                  <a:cxn ang="0">
                    <a:pos x="connsiteX1" y="connsiteY1"/>
                  </a:cxn>
                  <a:cxn ang="0">
                    <a:pos x="connsiteX2" y="connsiteY2"/>
                  </a:cxn>
                  <a:cxn ang="0">
                    <a:pos x="connsiteX3" y="connsiteY3"/>
                  </a:cxn>
                </a:cxnLst>
                <a:rect l="l" t="t" r="r" b="b"/>
                <a:pathLst>
                  <a:path w="19050" h="104471">
                    <a:moveTo>
                      <a:pt x="0" y="0"/>
                    </a:moveTo>
                    <a:lnTo>
                      <a:pt x="19050" y="0"/>
                    </a:lnTo>
                    <a:lnTo>
                      <a:pt x="19050" y="104471"/>
                    </a:lnTo>
                    <a:lnTo>
                      <a:pt x="0" y="104471"/>
                    </a:lnTo>
                    <a:close/>
                  </a:path>
                </a:pathLst>
              </a:custGeom>
              <a:grpFill/>
              <a:ln w="9525" cap="flat">
                <a:noFill/>
                <a:prstDash val="solid"/>
                <a:miter/>
              </a:ln>
            </p:spPr>
            <p:txBody>
              <a:bodyPr rtlCol="0" anchor="ctr"/>
              <a:lstStyle/>
              <a:p>
                <a:endParaRPr lang="en-US" sz="4608"/>
              </a:p>
            </p:txBody>
          </p:sp>
          <p:sp>
            <p:nvSpPr>
              <p:cNvPr id="137" name="Freeform: Shape 136">
                <a:extLst>
                  <a:ext uri="{FF2B5EF4-FFF2-40B4-BE49-F238E27FC236}">
                    <a16:creationId xmlns:a16="http://schemas.microsoft.com/office/drawing/2014/main" id="{D9B40574-AD1B-4BEC-96E3-D7AA36DFEE6C}"/>
                  </a:ext>
                </a:extLst>
              </p:cNvPr>
              <p:cNvSpPr/>
              <p:nvPr/>
            </p:nvSpPr>
            <p:spPr>
              <a:xfrm>
                <a:off x="1599792" y="5402646"/>
                <a:ext cx="304800" cy="113969"/>
              </a:xfrm>
              <a:custGeom>
                <a:avLst/>
                <a:gdLst>
                  <a:gd name="connsiteX0" fmla="*/ 295275 w 304800"/>
                  <a:gd name="connsiteY0" fmla="*/ 113969 h 113968"/>
                  <a:gd name="connsiteX1" fmla="*/ 9525 w 304800"/>
                  <a:gd name="connsiteY1" fmla="*/ 113969 h 113968"/>
                  <a:gd name="connsiteX2" fmla="*/ 0 w 304800"/>
                  <a:gd name="connsiteY2" fmla="*/ 104471 h 113968"/>
                  <a:gd name="connsiteX3" fmla="*/ 0 w 304800"/>
                  <a:gd name="connsiteY3" fmla="*/ 0 h 113968"/>
                  <a:gd name="connsiteX4" fmla="*/ 19050 w 304800"/>
                  <a:gd name="connsiteY4" fmla="*/ 0 h 113968"/>
                  <a:gd name="connsiteX5" fmla="*/ 19050 w 304800"/>
                  <a:gd name="connsiteY5" fmla="*/ 94974 h 113968"/>
                  <a:gd name="connsiteX6" fmla="*/ 285750 w 304800"/>
                  <a:gd name="connsiteY6" fmla="*/ 94974 h 113968"/>
                  <a:gd name="connsiteX7" fmla="*/ 285750 w 304800"/>
                  <a:gd name="connsiteY7" fmla="*/ 56984 h 113968"/>
                  <a:gd name="connsiteX8" fmla="*/ 304800 w 304800"/>
                  <a:gd name="connsiteY8" fmla="*/ 56984 h 113968"/>
                  <a:gd name="connsiteX9" fmla="*/ 304800 w 304800"/>
                  <a:gd name="connsiteY9" fmla="*/ 104471 h 113968"/>
                  <a:gd name="connsiteX10" fmla="*/ 295275 w 304800"/>
                  <a:gd name="connsiteY10" fmla="*/ 1139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113968">
                    <a:moveTo>
                      <a:pt x="295275" y="113969"/>
                    </a:moveTo>
                    <a:lnTo>
                      <a:pt x="9525" y="113969"/>
                    </a:lnTo>
                    <a:cubicBezTo>
                      <a:pt x="4264" y="113969"/>
                      <a:pt x="0" y="109717"/>
                      <a:pt x="0" y="104471"/>
                    </a:cubicBezTo>
                    <a:lnTo>
                      <a:pt x="0" y="0"/>
                    </a:lnTo>
                    <a:lnTo>
                      <a:pt x="19050" y="0"/>
                    </a:lnTo>
                    <a:lnTo>
                      <a:pt x="19050" y="94974"/>
                    </a:lnTo>
                    <a:lnTo>
                      <a:pt x="285750" y="94974"/>
                    </a:lnTo>
                    <a:lnTo>
                      <a:pt x="285750" y="56984"/>
                    </a:lnTo>
                    <a:lnTo>
                      <a:pt x="304800" y="56984"/>
                    </a:lnTo>
                    <a:lnTo>
                      <a:pt x="304800" y="104471"/>
                    </a:lnTo>
                    <a:cubicBezTo>
                      <a:pt x="304800" y="109717"/>
                      <a:pt x="300536" y="113969"/>
                      <a:pt x="295275" y="113969"/>
                    </a:cubicBezTo>
                    <a:close/>
                  </a:path>
                </a:pathLst>
              </a:custGeom>
              <a:grpFill/>
              <a:ln w="9525" cap="flat">
                <a:noFill/>
                <a:prstDash val="solid"/>
                <a:miter/>
              </a:ln>
            </p:spPr>
            <p:txBody>
              <a:bodyPr rtlCol="0" anchor="ctr"/>
              <a:lstStyle/>
              <a:p>
                <a:endParaRPr lang="en-US" sz="4608"/>
              </a:p>
            </p:txBody>
          </p:sp>
          <p:sp>
            <p:nvSpPr>
              <p:cNvPr id="138" name="Freeform: Shape 137">
                <a:extLst>
                  <a:ext uri="{FF2B5EF4-FFF2-40B4-BE49-F238E27FC236}">
                    <a16:creationId xmlns:a16="http://schemas.microsoft.com/office/drawing/2014/main" id="{E92F1264-1CF5-409F-ADDA-B52C2793E0E6}"/>
                  </a:ext>
                </a:extLst>
              </p:cNvPr>
              <p:cNvSpPr/>
              <p:nvPr/>
            </p:nvSpPr>
            <p:spPr>
              <a:xfrm>
                <a:off x="1599792" y="5089232"/>
                <a:ext cx="190500" cy="313414"/>
              </a:xfrm>
              <a:custGeom>
                <a:avLst/>
                <a:gdLst>
                  <a:gd name="connsiteX0" fmla="*/ 19050 w 190500"/>
                  <a:gd name="connsiteY0" fmla="*/ 313414 h 313413"/>
                  <a:gd name="connsiteX1" fmla="*/ 0 w 190500"/>
                  <a:gd name="connsiteY1" fmla="*/ 313414 h 313413"/>
                  <a:gd name="connsiteX2" fmla="*/ 0 w 190500"/>
                  <a:gd name="connsiteY2" fmla="*/ 9497 h 313413"/>
                  <a:gd name="connsiteX3" fmla="*/ 9525 w 190500"/>
                  <a:gd name="connsiteY3" fmla="*/ 0 h 313413"/>
                  <a:gd name="connsiteX4" fmla="*/ 190500 w 190500"/>
                  <a:gd name="connsiteY4" fmla="*/ 0 h 313413"/>
                  <a:gd name="connsiteX5" fmla="*/ 190500 w 190500"/>
                  <a:gd name="connsiteY5" fmla="*/ 18995 h 313413"/>
                  <a:gd name="connsiteX6" fmla="*/ 19050 w 190500"/>
                  <a:gd name="connsiteY6" fmla="*/ 18995 h 31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13413">
                    <a:moveTo>
                      <a:pt x="19050" y="313414"/>
                    </a:moveTo>
                    <a:lnTo>
                      <a:pt x="0" y="313414"/>
                    </a:lnTo>
                    <a:lnTo>
                      <a:pt x="0" y="9497"/>
                    </a:lnTo>
                    <a:cubicBezTo>
                      <a:pt x="0" y="4252"/>
                      <a:pt x="4264" y="0"/>
                      <a:pt x="9525" y="0"/>
                    </a:cubicBezTo>
                    <a:lnTo>
                      <a:pt x="190500" y="0"/>
                    </a:lnTo>
                    <a:lnTo>
                      <a:pt x="190500" y="18995"/>
                    </a:lnTo>
                    <a:lnTo>
                      <a:pt x="19050" y="18995"/>
                    </a:lnTo>
                    <a:close/>
                  </a:path>
                </a:pathLst>
              </a:custGeom>
              <a:grpFill/>
              <a:ln w="9525" cap="flat">
                <a:noFill/>
                <a:prstDash val="solid"/>
                <a:miter/>
              </a:ln>
            </p:spPr>
            <p:txBody>
              <a:bodyPr rtlCol="0" anchor="ctr"/>
              <a:lstStyle/>
              <a:p>
                <a:endParaRPr lang="en-US" sz="4608"/>
              </a:p>
            </p:txBody>
          </p:sp>
          <p:sp>
            <p:nvSpPr>
              <p:cNvPr id="139" name="Freeform: Shape 138">
                <a:extLst>
                  <a:ext uri="{FF2B5EF4-FFF2-40B4-BE49-F238E27FC236}">
                    <a16:creationId xmlns:a16="http://schemas.microsoft.com/office/drawing/2014/main" id="{03CABA86-71D3-40F2-8686-6A23CCE89FEC}"/>
                  </a:ext>
                </a:extLst>
              </p:cNvPr>
              <p:cNvSpPr/>
              <p:nvPr/>
            </p:nvSpPr>
            <p:spPr>
              <a:xfrm>
                <a:off x="1780767" y="5089249"/>
                <a:ext cx="114300" cy="113969"/>
              </a:xfrm>
              <a:custGeom>
                <a:avLst/>
                <a:gdLst>
                  <a:gd name="connsiteX0" fmla="*/ 114300 w 114300"/>
                  <a:gd name="connsiteY0" fmla="*/ 123449 h 113968"/>
                  <a:gd name="connsiteX1" fmla="*/ 9525 w 114300"/>
                  <a:gd name="connsiteY1" fmla="*/ 123449 h 113968"/>
                  <a:gd name="connsiteX2" fmla="*/ 0 w 114300"/>
                  <a:gd name="connsiteY2" fmla="*/ 113952 h 113968"/>
                  <a:gd name="connsiteX3" fmla="*/ 0 w 114300"/>
                  <a:gd name="connsiteY3" fmla="*/ 9480 h 113968"/>
                  <a:gd name="connsiteX4" fmla="*/ 5905 w 114300"/>
                  <a:gd name="connsiteY4" fmla="*/ 743 h 113968"/>
                  <a:gd name="connsiteX5" fmla="*/ 16288 w 114300"/>
                  <a:gd name="connsiteY5" fmla="*/ 2737 h 113968"/>
                  <a:gd name="connsiteX6" fmla="*/ 121063 w 114300"/>
                  <a:gd name="connsiteY6" fmla="*/ 107209 h 113968"/>
                  <a:gd name="connsiteX7" fmla="*/ 123063 w 114300"/>
                  <a:gd name="connsiteY7" fmla="*/ 117561 h 113968"/>
                  <a:gd name="connsiteX8" fmla="*/ 114300 w 114300"/>
                  <a:gd name="connsiteY8" fmla="*/ 123449 h 113968"/>
                  <a:gd name="connsiteX9" fmla="*/ 19050 w 114300"/>
                  <a:gd name="connsiteY9" fmla="*/ 104454 h 113968"/>
                  <a:gd name="connsiteX10" fmla="*/ 91345 w 114300"/>
                  <a:gd name="connsiteY10" fmla="*/ 104454 h 113968"/>
                  <a:gd name="connsiteX11" fmla="*/ 19050 w 114300"/>
                  <a:gd name="connsiteY11" fmla="*/ 32369 h 11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113968">
                    <a:moveTo>
                      <a:pt x="114300" y="123449"/>
                    </a:moveTo>
                    <a:lnTo>
                      <a:pt x="9525" y="123449"/>
                    </a:lnTo>
                    <a:cubicBezTo>
                      <a:pt x="4264" y="123449"/>
                      <a:pt x="0" y="119197"/>
                      <a:pt x="0" y="113952"/>
                    </a:cubicBezTo>
                    <a:lnTo>
                      <a:pt x="0" y="9480"/>
                    </a:lnTo>
                    <a:cubicBezTo>
                      <a:pt x="19" y="5646"/>
                      <a:pt x="2349" y="2200"/>
                      <a:pt x="5905" y="743"/>
                    </a:cubicBezTo>
                    <a:cubicBezTo>
                      <a:pt x="9453" y="-744"/>
                      <a:pt x="13549" y="42"/>
                      <a:pt x="16288" y="2737"/>
                    </a:cubicBezTo>
                    <a:lnTo>
                      <a:pt x="121063" y="107209"/>
                    </a:lnTo>
                    <a:cubicBezTo>
                      <a:pt x="123765" y="109940"/>
                      <a:pt x="124555" y="114024"/>
                      <a:pt x="123063" y="117561"/>
                    </a:cubicBezTo>
                    <a:cubicBezTo>
                      <a:pt x="121602" y="121107"/>
                      <a:pt x="118145" y="123430"/>
                      <a:pt x="114300" y="123449"/>
                    </a:cubicBezTo>
                    <a:close/>
                    <a:moveTo>
                      <a:pt x="19050" y="104454"/>
                    </a:moveTo>
                    <a:lnTo>
                      <a:pt x="91345" y="104454"/>
                    </a:lnTo>
                    <a:lnTo>
                      <a:pt x="19050" y="32369"/>
                    </a:lnTo>
                    <a:close/>
                  </a:path>
                </a:pathLst>
              </a:custGeom>
              <a:grpFill/>
              <a:ln w="9525" cap="flat">
                <a:noFill/>
                <a:prstDash val="solid"/>
                <a:miter/>
              </a:ln>
            </p:spPr>
            <p:txBody>
              <a:bodyPr rtlCol="0" anchor="ctr"/>
              <a:lstStyle/>
              <a:p>
                <a:endParaRPr lang="en-US" sz="4608"/>
              </a:p>
            </p:txBody>
          </p:sp>
          <p:sp>
            <p:nvSpPr>
              <p:cNvPr id="140" name="Freeform: Shape 139">
                <a:extLst>
                  <a:ext uri="{FF2B5EF4-FFF2-40B4-BE49-F238E27FC236}">
                    <a16:creationId xmlns:a16="http://schemas.microsoft.com/office/drawing/2014/main" id="{91352A43-351F-4608-B064-B46672622C7D}"/>
                  </a:ext>
                </a:extLst>
              </p:cNvPr>
              <p:cNvSpPr/>
              <p:nvPr/>
            </p:nvSpPr>
            <p:spPr>
              <a:xfrm>
                <a:off x="1647417" y="5250688"/>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41" name="Freeform: Shape 140">
                <a:extLst>
                  <a:ext uri="{FF2B5EF4-FFF2-40B4-BE49-F238E27FC236}">
                    <a16:creationId xmlns:a16="http://schemas.microsoft.com/office/drawing/2014/main" id="{D36F6490-94B3-44A5-AB78-C8BC7F857BFE}"/>
                  </a:ext>
                </a:extLst>
              </p:cNvPr>
              <p:cNvSpPr/>
              <p:nvPr/>
            </p:nvSpPr>
            <p:spPr>
              <a:xfrm>
                <a:off x="1723617" y="5250688"/>
                <a:ext cx="133350" cy="18995"/>
              </a:xfrm>
              <a:custGeom>
                <a:avLst/>
                <a:gdLst>
                  <a:gd name="connsiteX0" fmla="*/ 0 w 133350"/>
                  <a:gd name="connsiteY0" fmla="*/ 0 h 18994"/>
                  <a:gd name="connsiteX1" fmla="*/ 133350 w 133350"/>
                  <a:gd name="connsiteY1" fmla="*/ 0 h 18994"/>
                  <a:gd name="connsiteX2" fmla="*/ 133350 w 133350"/>
                  <a:gd name="connsiteY2" fmla="*/ 18995 h 18994"/>
                  <a:gd name="connsiteX3" fmla="*/ 0 w 1333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33350" h="18994">
                    <a:moveTo>
                      <a:pt x="0" y="0"/>
                    </a:moveTo>
                    <a:lnTo>
                      <a:pt x="133350" y="0"/>
                    </a:lnTo>
                    <a:lnTo>
                      <a:pt x="133350" y="18995"/>
                    </a:lnTo>
                    <a:lnTo>
                      <a:pt x="0" y="18995"/>
                    </a:lnTo>
                    <a:close/>
                  </a:path>
                </a:pathLst>
              </a:custGeom>
              <a:grpFill/>
              <a:ln w="9525" cap="flat">
                <a:noFill/>
                <a:prstDash val="solid"/>
                <a:miter/>
              </a:ln>
            </p:spPr>
            <p:txBody>
              <a:bodyPr rtlCol="0" anchor="ctr"/>
              <a:lstStyle/>
              <a:p>
                <a:endParaRPr lang="en-US" sz="4608"/>
              </a:p>
            </p:txBody>
          </p:sp>
          <p:sp>
            <p:nvSpPr>
              <p:cNvPr id="142" name="Freeform: Shape 141">
                <a:extLst>
                  <a:ext uri="{FF2B5EF4-FFF2-40B4-BE49-F238E27FC236}">
                    <a16:creationId xmlns:a16="http://schemas.microsoft.com/office/drawing/2014/main" id="{48453292-8D54-4A6E-9003-27F87B810F19}"/>
                  </a:ext>
                </a:extLst>
              </p:cNvPr>
              <p:cNvSpPr/>
              <p:nvPr/>
            </p:nvSpPr>
            <p:spPr>
              <a:xfrm>
                <a:off x="1647417" y="5307672"/>
                <a:ext cx="209550" cy="18995"/>
              </a:xfrm>
              <a:custGeom>
                <a:avLst/>
                <a:gdLst>
                  <a:gd name="connsiteX0" fmla="*/ 0 w 209550"/>
                  <a:gd name="connsiteY0" fmla="*/ 0 h 18994"/>
                  <a:gd name="connsiteX1" fmla="*/ 209550 w 209550"/>
                  <a:gd name="connsiteY1" fmla="*/ 0 h 18994"/>
                  <a:gd name="connsiteX2" fmla="*/ 209550 w 209550"/>
                  <a:gd name="connsiteY2" fmla="*/ 18995 h 18994"/>
                  <a:gd name="connsiteX3" fmla="*/ 0 w 2095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209550" h="18994">
                    <a:moveTo>
                      <a:pt x="0" y="0"/>
                    </a:moveTo>
                    <a:lnTo>
                      <a:pt x="209550" y="0"/>
                    </a:lnTo>
                    <a:lnTo>
                      <a:pt x="209550" y="18995"/>
                    </a:lnTo>
                    <a:lnTo>
                      <a:pt x="0" y="18995"/>
                    </a:lnTo>
                    <a:close/>
                  </a:path>
                </a:pathLst>
              </a:custGeom>
              <a:grpFill/>
              <a:ln w="9525" cap="flat">
                <a:noFill/>
                <a:prstDash val="solid"/>
                <a:miter/>
              </a:ln>
            </p:spPr>
            <p:txBody>
              <a:bodyPr rtlCol="0" anchor="ctr"/>
              <a:lstStyle/>
              <a:p>
                <a:endParaRPr lang="en-US" sz="4608"/>
              </a:p>
            </p:txBody>
          </p:sp>
          <p:sp>
            <p:nvSpPr>
              <p:cNvPr id="143" name="Freeform: Shape 142">
                <a:extLst>
                  <a:ext uri="{FF2B5EF4-FFF2-40B4-BE49-F238E27FC236}">
                    <a16:creationId xmlns:a16="http://schemas.microsoft.com/office/drawing/2014/main" id="{EF537F35-A5D9-4AF8-AE00-31977E2E11E5}"/>
                  </a:ext>
                </a:extLst>
              </p:cNvPr>
              <p:cNvSpPr/>
              <p:nvPr/>
            </p:nvSpPr>
            <p:spPr>
              <a:xfrm>
                <a:off x="1971267" y="5412144"/>
                <a:ext cx="19050" cy="75979"/>
              </a:xfrm>
              <a:custGeom>
                <a:avLst/>
                <a:gdLst>
                  <a:gd name="connsiteX0" fmla="*/ 0 w 19050"/>
                  <a:gd name="connsiteY0" fmla="*/ 0 h 75979"/>
                  <a:gd name="connsiteX1" fmla="*/ 19050 w 19050"/>
                  <a:gd name="connsiteY1" fmla="*/ 0 h 75979"/>
                  <a:gd name="connsiteX2" fmla="*/ 19050 w 19050"/>
                  <a:gd name="connsiteY2" fmla="*/ 82247 h 75979"/>
                  <a:gd name="connsiteX3" fmla="*/ 0 w 19050"/>
                  <a:gd name="connsiteY3" fmla="*/ 82247 h 75979"/>
                </a:gdLst>
                <a:ahLst/>
                <a:cxnLst>
                  <a:cxn ang="0">
                    <a:pos x="connsiteX0" y="connsiteY0"/>
                  </a:cxn>
                  <a:cxn ang="0">
                    <a:pos x="connsiteX1" y="connsiteY1"/>
                  </a:cxn>
                  <a:cxn ang="0">
                    <a:pos x="connsiteX2" y="connsiteY2"/>
                  </a:cxn>
                  <a:cxn ang="0">
                    <a:pos x="connsiteX3" y="connsiteY3"/>
                  </a:cxn>
                </a:cxnLst>
                <a:rect l="l" t="t" r="r" b="b"/>
                <a:pathLst>
                  <a:path w="19050" h="75979">
                    <a:moveTo>
                      <a:pt x="0" y="0"/>
                    </a:moveTo>
                    <a:lnTo>
                      <a:pt x="19050" y="0"/>
                    </a:lnTo>
                    <a:lnTo>
                      <a:pt x="19050" y="82247"/>
                    </a:lnTo>
                    <a:lnTo>
                      <a:pt x="0" y="82247"/>
                    </a:lnTo>
                    <a:close/>
                  </a:path>
                </a:pathLst>
              </a:custGeom>
              <a:grpFill/>
              <a:ln w="9525" cap="flat">
                <a:noFill/>
                <a:prstDash val="solid"/>
                <a:miter/>
              </a:ln>
            </p:spPr>
            <p:txBody>
              <a:bodyPr rtlCol="0" anchor="ctr"/>
              <a:lstStyle/>
              <a:p>
                <a:endParaRPr lang="en-US" sz="4608"/>
              </a:p>
            </p:txBody>
          </p:sp>
          <p:sp>
            <p:nvSpPr>
              <p:cNvPr id="144" name="Freeform: Shape 143">
                <a:extLst>
                  <a:ext uri="{FF2B5EF4-FFF2-40B4-BE49-F238E27FC236}">
                    <a16:creationId xmlns:a16="http://schemas.microsoft.com/office/drawing/2014/main" id="{24AC07D5-B717-49E2-8F04-42F933755331}"/>
                  </a:ext>
                </a:extLst>
              </p:cNvPr>
              <p:cNvSpPr/>
              <p:nvPr/>
            </p:nvSpPr>
            <p:spPr>
              <a:xfrm>
                <a:off x="1952217" y="5402646"/>
                <a:ext cx="57150" cy="18995"/>
              </a:xfrm>
              <a:custGeom>
                <a:avLst/>
                <a:gdLst>
                  <a:gd name="connsiteX0" fmla="*/ 0 w 57150"/>
                  <a:gd name="connsiteY0" fmla="*/ 0 h 18994"/>
                  <a:gd name="connsiteX1" fmla="*/ 57150 w 57150"/>
                  <a:gd name="connsiteY1" fmla="*/ 0 h 18994"/>
                  <a:gd name="connsiteX2" fmla="*/ 57150 w 57150"/>
                  <a:gd name="connsiteY2" fmla="*/ 18995 h 18994"/>
                  <a:gd name="connsiteX3" fmla="*/ 0 w 5715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57150" h="18994">
                    <a:moveTo>
                      <a:pt x="0" y="0"/>
                    </a:moveTo>
                    <a:lnTo>
                      <a:pt x="57150" y="0"/>
                    </a:lnTo>
                    <a:lnTo>
                      <a:pt x="57150" y="18995"/>
                    </a:lnTo>
                    <a:lnTo>
                      <a:pt x="0" y="18995"/>
                    </a:lnTo>
                    <a:close/>
                  </a:path>
                </a:pathLst>
              </a:custGeom>
              <a:grpFill/>
              <a:ln w="9525" cap="flat">
                <a:noFill/>
                <a:prstDash val="solid"/>
                <a:miter/>
              </a:ln>
            </p:spPr>
            <p:txBody>
              <a:bodyPr rtlCol="0" anchor="ctr"/>
              <a:lstStyle/>
              <a:p>
                <a:endParaRPr lang="en-US" sz="4608"/>
              </a:p>
            </p:txBody>
          </p:sp>
          <p:sp>
            <p:nvSpPr>
              <p:cNvPr id="145" name="Freeform: Shape 144">
                <a:extLst>
                  <a:ext uri="{FF2B5EF4-FFF2-40B4-BE49-F238E27FC236}">
                    <a16:creationId xmlns:a16="http://schemas.microsoft.com/office/drawing/2014/main" id="{BFE374A9-0E3D-4AE6-88FC-9C1AD18BED51}"/>
                  </a:ext>
                </a:extLst>
              </p:cNvPr>
              <p:cNvSpPr/>
              <p:nvPr/>
            </p:nvSpPr>
            <p:spPr>
              <a:xfrm>
                <a:off x="1936429" y="5516615"/>
                <a:ext cx="85725" cy="47487"/>
              </a:xfrm>
              <a:custGeom>
                <a:avLst/>
                <a:gdLst>
                  <a:gd name="connsiteX0" fmla="*/ 67604 w 85725"/>
                  <a:gd name="connsiteY0" fmla="*/ 47487 h 47486"/>
                  <a:gd name="connsiteX1" fmla="*/ 21122 w 85725"/>
                  <a:gd name="connsiteY1" fmla="*/ 47487 h 47486"/>
                  <a:gd name="connsiteX2" fmla="*/ 12263 w 85725"/>
                  <a:gd name="connsiteY2" fmla="*/ 41599 h 47486"/>
                  <a:gd name="connsiteX3" fmla="*/ 738 w 85725"/>
                  <a:gd name="connsiteY3" fmla="*/ 13106 h 47486"/>
                  <a:gd name="connsiteX4" fmla="*/ 1595 w 85725"/>
                  <a:gd name="connsiteY4" fmla="*/ 4179 h 47486"/>
                  <a:gd name="connsiteX5" fmla="*/ 9501 w 85725"/>
                  <a:gd name="connsiteY5" fmla="*/ 0 h 47486"/>
                  <a:gd name="connsiteX6" fmla="*/ 79224 w 85725"/>
                  <a:gd name="connsiteY6" fmla="*/ 0 h 47486"/>
                  <a:gd name="connsiteX7" fmla="*/ 87130 w 85725"/>
                  <a:gd name="connsiteY7" fmla="*/ 4179 h 47486"/>
                  <a:gd name="connsiteX8" fmla="*/ 87987 w 85725"/>
                  <a:gd name="connsiteY8" fmla="*/ 13106 h 47486"/>
                  <a:gd name="connsiteX9" fmla="*/ 76462 w 85725"/>
                  <a:gd name="connsiteY9" fmla="*/ 41599 h 47486"/>
                  <a:gd name="connsiteX10" fmla="*/ 67604 w 85725"/>
                  <a:gd name="connsiteY10" fmla="*/ 47487 h 47486"/>
                  <a:gd name="connsiteX11" fmla="*/ 27503 w 85725"/>
                  <a:gd name="connsiteY11" fmla="*/ 28492 h 47486"/>
                  <a:gd name="connsiteX12" fmla="*/ 61222 w 85725"/>
                  <a:gd name="connsiteY12" fmla="*/ 28492 h 47486"/>
                  <a:gd name="connsiteX13" fmla="*/ 65032 w 85725"/>
                  <a:gd name="connsiteY13" fmla="*/ 18995 h 47486"/>
                  <a:gd name="connsiteX14" fmla="*/ 23693 w 85725"/>
                  <a:gd name="connsiteY14" fmla="*/ 18995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 h="47486">
                    <a:moveTo>
                      <a:pt x="67604" y="47487"/>
                    </a:moveTo>
                    <a:lnTo>
                      <a:pt x="21122" y="47487"/>
                    </a:lnTo>
                    <a:cubicBezTo>
                      <a:pt x="17242" y="47506"/>
                      <a:pt x="13738" y="45177"/>
                      <a:pt x="12263" y="41599"/>
                    </a:cubicBezTo>
                    <a:lnTo>
                      <a:pt x="738" y="13106"/>
                    </a:lnTo>
                    <a:cubicBezTo>
                      <a:pt x="-492" y="10175"/>
                      <a:pt x="-170" y="6824"/>
                      <a:pt x="1595" y="4179"/>
                    </a:cubicBezTo>
                    <a:cubicBezTo>
                      <a:pt x="3370" y="1562"/>
                      <a:pt x="6333" y="-5"/>
                      <a:pt x="9501" y="0"/>
                    </a:cubicBezTo>
                    <a:lnTo>
                      <a:pt x="79224" y="0"/>
                    </a:lnTo>
                    <a:cubicBezTo>
                      <a:pt x="82392" y="-5"/>
                      <a:pt x="85356" y="1562"/>
                      <a:pt x="87130" y="4179"/>
                    </a:cubicBezTo>
                    <a:cubicBezTo>
                      <a:pt x="88896" y="6824"/>
                      <a:pt x="89217" y="10175"/>
                      <a:pt x="87987" y="13106"/>
                    </a:cubicBezTo>
                    <a:lnTo>
                      <a:pt x="76462" y="41599"/>
                    </a:lnTo>
                    <a:cubicBezTo>
                      <a:pt x="74988" y="45177"/>
                      <a:pt x="71484" y="47506"/>
                      <a:pt x="67604" y="47487"/>
                    </a:cubicBezTo>
                    <a:close/>
                    <a:moveTo>
                      <a:pt x="27503" y="28492"/>
                    </a:moveTo>
                    <a:lnTo>
                      <a:pt x="61222" y="28492"/>
                    </a:lnTo>
                    <a:lnTo>
                      <a:pt x="65032" y="18995"/>
                    </a:lnTo>
                    <a:lnTo>
                      <a:pt x="23693" y="18995"/>
                    </a:lnTo>
                    <a:close/>
                  </a:path>
                </a:pathLst>
              </a:custGeom>
              <a:grpFill/>
              <a:ln w="9525" cap="flat">
                <a:noFill/>
                <a:prstDash val="solid"/>
                <a:miter/>
              </a:ln>
            </p:spPr>
            <p:txBody>
              <a:bodyPr rtlCol="0" anchor="ctr"/>
              <a:lstStyle/>
              <a:p>
                <a:endParaRPr lang="en-US" sz="4608"/>
              </a:p>
            </p:txBody>
          </p:sp>
          <p:sp>
            <p:nvSpPr>
              <p:cNvPr id="146" name="Freeform: Shape 145">
                <a:extLst>
                  <a:ext uri="{FF2B5EF4-FFF2-40B4-BE49-F238E27FC236}">
                    <a16:creationId xmlns:a16="http://schemas.microsoft.com/office/drawing/2014/main" id="{2091A950-DE73-4601-A278-02CC55122528}"/>
                  </a:ext>
                </a:extLst>
              </p:cNvPr>
              <p:cNvSpPr/>
              <p:nvPr/>
            </p:nvSpPr>
            <p:spPr>
              <a:xfrm>
                <a:off x="1885582" y="5285076"/>
                <a:ext cx="190500" cy="218440"/>
              </a:xfrm>
              <a:custGeom>
                <a:avLst/>
                <a:gdLst>
                  <a:gd name="connsiteX0" fmla="*/ 133310 w 190500"/>
                  <a:gd name="connsiteY0" fmla="*/ 222041 h 218440"/>
                  <a:gd name="connsiteX1" fmla="*/ 57110 w 190500"/>
                  <a:gd name="connsiteY1" fmla="*/ 222041 h 218440"/>
                  <a:gd name="connsiteX2" fmla="*/ 47585 w 190500"/>
                  <a:gd name="connsiteY2" fmla="*/ 212544 h 218440"/>
                  <a:gd name="connsiteX3" fmla="*/ 47585 w 190500"/>
                  <a:gd name="connsiteY3" fmla="*/ 178448 h 218440"/>
                  <a:gd name="connsiteX4" fmla="*/ 40727 w 190500"/>
                  <a:gd name="connsiteY4" fmla="*/ 172845 h 218440"/>
                  <a:gd name="connsiteX5" fmla="*/ 17162 w 190500"/>
                  <a:gd name="connsiteY5" fmla="*/ 40603 h 218440"/>
                  <a:gd name="connsiteX6" fmla="*/ 105593 w 190500"/>
                  <a:gd name="connsiteY6" fmla="*/ 562 h 218440"/>
                  <a:gd name="connsiteX7" fmla="*/ 189222 w 190500"/>
                  <a:gd name="connsiteY7" fmla="*/ 79580 h 218440"/>
                  <a:gd name="connsiteX8" fmla="*/ 189222 w 190500"/>
                  <a:gd name="connsiteY8" fmla="*/ 79580 h 218440"/>
                  <a:gd name="connsiteX9" fmla="*/ 149598 w 190500"/>
                  <a:gd name="connsiteY9" fmla="*/ 173130 h 218440"/>
                  <a:gd name="connsiteX10" fmla="*/ 142836 w 190500"/>
                  <a:gd name="connsiteY10" fmla="*/ 178543 h 218440"/>
                  <a:gd name="connsiteX11" fmla="*/ 142835 w 190500"/>
                  <a:gd name="connsiteY11" fmla="*/ 212544 h 218440"/>
                  <a:gd name="connsiteX12" fmla="*/ 133310 w 190500"/>
                  <a:gd name="connsiteY12" fmla="*/ 222041 h 218440"/>
                  <a:gd name="connsiteX13" fmla="*/ 66635 w 190500"/>
                  <a:gd name="connsiteY13" fmla="*/ 203046 h 218440"/>
                  <a:gd name="connsiteX14" fmla="*/ 123785 w 190500"/>
                  <a:gd name="connsiteY14" fmla="*/ 203046 h 218440"/>
                  <a:gd name="connsiteX15" fmla="*/ 123785 w 190500"/>
                  <a:gd name="connsiteY15" fmla="*/ 177404 h 218440"/>
                  <a:gd name="connsiteX16" fmla="*/ 138549 w 190500"/>
                  <a:gd name="connsiteY16" fmla="*/ 157459 h 218440"/>
                  <a:gd name="connsiteX17" fmla="*/ 170363 w 190500"/>
                  <a:gd name="connsiteY17" fmla="*/ 82335 h 218440"/>
                  <a:gd name="connsiteX18" fmla="*/ 170363 w 190500"/>
                  <a:gd name="connsiteY18" fmla="*/ 82335 h 218440"/>
                  <a:gd name="connsiteX19" fmla="*/ 103688 w 190500"/>
                  <a:gd name="connsiteY19" fmla="*/ 19462 h 218440"/>
                  <a:gd name="connsiteX20" fmla="*/ 19578 w 190500"/>
                  <a:gd name="connsiteY20" fmla="*/ 86635 h 218440"/>
                  <a:gd name="connsiteX21" fmla="*/ 51681 w 190500"/>
                  <a:gd name="connsiteY21" fmla="*/ 157269 h 218440"/>
                  <a:gd name="connsiteX22" fmla="*/ 66635 w 190500"/>
                  <a:gd name="connsiteY22" fmla="*/ 177593 h 2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00" h="218440">
                    <a:moveTo>
                      <a:pt x="133310" y="222041"/>
                    </a:moveTo>
                    <a:lnTo>
                      <a:pt x="57110" y="222041"/>
                    </a:lnTo>
                    <a:cubicBezTo>
                      <a:pt x="51850" y="222041"/>
                      <a:pt x="47585" y="217789"/>
                      <a:pt x="47585" y="212544"/>
                    </a:cubicBezTo>
                    <a:lnTo>
                      <a:pt x="47585" y="178448"/>
                    </a:lnTo>
                    <a:cubicBezTo>
                      <a:pt x="45533" y="176313"/>
                      <a:pt x="43231" y="174431"/>
                      <a:pt x="40727" y="172845"/>
                    </a:cubicBezTo>
                    <a:cubicBezTo>
                      <a:pt x="-2404" y="142816"/>
                      <a:pt x="-12954" y="83609"/>
                      <a:pt x="17162" y="40603"/>
                    </a:cubicBezTo>
                    <a:cubicBezTo>
                      <a:pt x="37088" y="12148"/>
                      <a:pt x="70993" y="-3203"/>
                      <a:pt x="105593" y="562"/>
                    </a:cubicBezTo>
                    <a:cubicBezTo>
                      <a:pt x="147954" y="5505"/>
                      <a:pt x="181995" y="37669"/>
                      <a:pt x="189222" y="79580"/>
                    </a:cubicBezTo>
                    <a:lnTo>
                      <a:pt x="189222" y="79580"/>
                    </a:lnTo>
                    <a:cubicBezTo>
                      <a:pt x="195247" y="115777"/>
                      <a:pt x="179821" y="152197"/>
                      <a:pt x="149598" y="173130"/>
                    </a:cubicBezTo>
                    <a:cubicBezTo>
                      <a:pt x="147159" y="174692"/>
                      <a:pt x="144893" y="176507"/>
                      <a:pt x="142836" y="178543"/>
                    </a:cubicBezTo>
                    <a:lnTo>
                      <a:pt x="142835" y="212544"/>
                    </a:lnTo>
                    <a:cubicBezTo>
                      <a:pt x="142835" y="217789"/>
                      <a:pt x="138571" y="222041"/>
                      <a:pt x="133310" y="222041"/>
                    </a:cubicBezTo>
                    <a:close/>
                    <a:moveTo>
                      <a:pt x="66635" y="203046"/>
                    </a:moveTo>
                    <a:lnTo>
                      <a:pt x="123785" y="203046"/>
                    </a:lnTo>
                    <a:lnTo>
                      <a:pt x="123785" y="177404"/>
                    </a:lnTo>
                    <a:cubicBezTo>
                      <a:pt x="123785" y="167906"/>
                      <a:pt x="133310" y="161258"/>
                      <a:pt x="138549" y="157459"/>
                    </a:cubicBezTo>
                    <a:cubicBezTo>
                      <a:pt x="162874" y="140694"/>
                      <a:pt x="175276" y="111410"/>
                      <a:pt x="170363" y="82335"/>
                    </a:cubicBezTo>
                    <a:lnTo>
                      <a:pt x="170363" y="82335"/>
                    </a:lnTo>
                    <a:cubicBezTo>
                      <a:pt x="164705" y="48886"/>
                      <a:pt x="137496" y="23230"/>
                      <a:pt x="103688" y="19462"/>
                    </a:cubicBezTo>
                    <a:cubicBezTo>
                      <a:pt x="61858" y="14852"/>
                      <a:pt x="24201" y="44927"/>
                      <a:pt x="19578" y="86635"/>
                    </a:cubicBezTo>
                    <a:cubicBezTo>
                      <a:pt x="16516" y="114262"/>
                      <a:pt x="28828" y="141352"/>
                      <a:pt x="51681" y="157269"/>
                    </a:cubicBezTo>
                    <a:cubicBezTo>
                      <a:pt x="57110" y="161163"/>
                      <a:pt x="66635" y="167621"/>
                      <a:pt x="66635" y="177593"/>
                    </a:cubicBezTo>
                    <a:close/>
                  </a:path>
                </a:pathLst>
              </a:custGeom>
              <a:grpFill/>
              <a:ln w="9525" cap="flat">
                <a:noFill/>
                <a:prstDash val="solid"/>
                <a:miter/>
              </a:ln>
            </p:spPr>
            <p:txBody>
              <a:bodyPr rtlCol="0" anchor="ctr"/>
              <a:lstStyle/>
              <a:p>
                <a:endParaRPr lang="en-US" sz="4608"/>
              </a:p>
            </p:txBody>
          </p:sp>
          <p:sp>
            <p:nvSpPr>
              <p:cNvPr id="147" name="Freeform: Shape 146">
                <a:extLst>
                  <a:ext uri="{FF2B5EF4-FFF2-40B4-BE49-F238E27FC236}">
                    <a16:creationId xmlns:a16="http://schemas.microsoft.com/office/drawing/2014/main" id="{96D39223-3A3D-43A7-A58A-33FF8A2EE9C1}"/>
                  </a:ext>
                </a:extLst>
              </p:cNvPr>
              <p:cNvSpPr/>
              <p:nvPr/>
            </p:nvSpPr>
            <p:spPr>
              <a:xfrm>
                <a:off x="1647417" y="5193704"/>
                <a:ext cx="104775" cy="18995"/>
              </a:xfrm>
              <a:custGeom>
                <a:avLst/>
                <a:gdLst>
                  <a:gd name="connsiteX0" fmla="*/ 0 w 104775"/>
                  <a:gd name="connsiteY0" fmla="*/ 0 h 18994"/>
                  <a:gd name="connsiteX1" fmla="*/ 104775 w 104775"/>
                  <a:gd name="connsiteY1" fmla="*/ 0 h 18994"/>
                  <a:gd name="connsiteX2" fmla="*/ 104775 w 104775"/>
                  <a:gd name="connsiteY2" fmla="*/ 18995 h 18994"/>
                  <a:gd name="connsiteX3" fmla="*/ 0 w 10477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04775" h="18994">
                    <a:moveTo>
                      <a:pt x="0" y="0"/>
                    </a:moveTo>
                    <a:lnTo>
                      <a:pt x="104775" y="0"/>
                    </a:lnTo>
                    <a:lnTo>
                      <a:pt x="104775" y="18995"/>
                    </a:lnTo>
                    <a:lnTo>
                      <a:pt x="0" y="18995"/>
                    </a:lnTo>
                    <a:close/>
                  </a:path>
                </a:pathLst>
              </a:custGeom>
              <a:grpFill/>
              <a:ln w="9525" cap="flat">
                <a:noFill/>
                <a:prstDash val="solid"/>
                <a:miter/>
              </a:ln>
            </p:spPr>
            <p:txBody>
              <a:bodyPr rtlCol="0" anchor="ctr"/>
              <a:lstStyle/>
              <a:p>
                <a:endParaRPr lang="en-US" sz="4608"/>
              </a:p>
            </p:txBody>
          </p:sp>
          <p:sp>
            <p:nvSpPr>
              <p:cNvPr id="148" name="Freeform: Shape 147">
                <a:extLst>
                  <a:ext uri="{FF2B5EF4-FFF2-40B4-BE49-F238E27FC236}">
                    <a16:creationId xmlns:a16="http://schemas.microsoft.com/office/drawing/2014/main" id="{7FE1AEF8-6446-497B-B70E-D53FB9462EE1}"/>
                  </a:ext>
                </a:extLst>
              </p:cNvPr>
              <p:cNvSpPr/>
              <p:nvPr/>
            </p:nvSpPr>
            <p:spPr>
              <a:xfrm>
                <a:off x="1647417" y="5364657"/>
                <a:ext cx="114300" cy="18995"/>
              </a:xfrm>
              <a:custGeom>
                <a:avLst/>
                <a:gdLst>
                  <a:gd name="connsiteX0" fmla="*/ 0 w 114300"/>
                  <a:gd name="connsiteY0" fmla="*/ 0 h 18994"/>
                  <a:gd name="connsiteX1" fmla="*/ 114300 w 114300"/>
                  <a:gd name="connsiteY1" fmla="*/ 0 h 18994"/>
                  <a:gd name="connsiteX2" fmla="*/ 114300 w 114300"/>
                  <a:gd name="connsiteY2" fmla="*/ 18995 h 18994"/>
                  <a:gd name="connsiteX3" fmla="*/ 0 w 1143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14300" h="18994">
                    <a:moveTo>
                      <a:pt x="0" y="0"/>
                    </a:moveTo>
                    <a:lnTo>
                      <a:pt x="114300" y="0"/>
                    </a:lnTo>
                    <a:lnTo>
                      <a:pt x="114300" y="18995"/>
                    </a:lnTo>
                    <a:lnTo>
                      <a:pt x="0" y="18995"/>
                    </a:lnTo>
                    <a:close/>
                  </a:path>
                </a:pathLst>
              </a:custGeom>
              <a:grpFill/>
              <a:ln w="9525" cap="flat">
                <a:noFill/>
                <a:prstDash val="solid"/>
                <a:miter/>
              </a:ln>
            </p:spPr>
            <p:txBody>
              <a:bodyPr rtlCol="0" anchor="ctr"/>
              <a:lstStyle/>
              <a:p>
                <a:endParaRPr lang="en-US" sz="4608"/>
              </a:p>
            </p:txBody>
          </p:sp>
          <p:sp>
            <p:nvSpPr>
              <p:cNvPr id="149" name="Freeform: Shape 148">
                <a:extLst>
                  <a:ext uri="{FF2B5EF4-FFF2-40B4-BE49-F238E27FC236}">
                    <a16:creationId xmlns:a16="http://schemas.microsoft.com/office/drawing/2014/main" id="{D6AFB5BB-5EA1-44A4-A957-9B8A1DAA1A55}"/>
                  </a:ext>
                </a:extLst>
              </p:cNvPr>
              <p:cNvSpPr/>
              <p:nvPr/>
            </p:nvSpPr>
            <p:spPr>
              <a:xfrm>
                <a:off x="1780767" y="5364657"/>
                <a:ext cx="76200" cy="18995"/>
              </a:xfrm>
              <a:custGeom>
                <a:avLst/>
                <a:gdLst>
                  <a:gd name="connsiteX0" fmla="*/ 0 w 76200"/>
                  <a:gd name="connsiteY0" fmla="*/ 0 h 18994"/>
                  <a:gd name="connsiteX1" fmla="*/ 76200 w 76200"/>
                  <a:gd name="connsiteY1" fmla="*/ 0 h 18994"/>
                  <a:gd name="connsiteX2" fmla="*/ 76200 w 76200"/>
                  <a:gd name="connsiteY2" fmla="*/ 18995 h 18994"/>
                  <a:gd name="connsiteX3" fmla="*/ 0 w 76200"/>
                  <a:gd name="connsiteY3" fmla="*/ 18995 h 18994"/>
                </a:gdLst>
                <a:ahLst/>
                <a:cxnLst>
                  <a:cxn ang="0">
                    <a:pos x="connsiteX0" y="connsiteY0"/>
                  </a:cxn>
                  <a:cxn ang="0">
                    <a:pos x="connsiteX1" y="connsiteY1"/>
                  </a:cxn>
                  <a:cxn ang="0">
                    <a:pos x="connsiteX2" y="connsiteY2"/>
                  </a:cxn>
                  <a:cxn ang="0">
                    <a:pos x="connsiteX3" y="connsiteY3"/>
                  </a:cxn>
                </a:cxnLst>
                <a:rect l="l" t="t" r="r" b="b"/>
                <a:pathLst>
                  <a:path w="76200" h="18994">
                    <a:moveTo>
                      <a:pt x="0" y="0"/>
                    </a:moveTo>
                    <a:lnTo>
                      <a:pt x="76200" y="0"/>
                    </a:lnTo>
                    <a:lnTo>
                      <a:pt x="76200" y="18995"/>
                    </a:lnTo>
                    <a:lnTo>
                      <a:pt x="0" y="18995"/>
                    </a:lnTo>
                    <a:close/>
                  </a:path>
                </a:pathLst>
              </a:custGeom>
              <a:grpFill/>
              <a:ln w="9525" cap="flat">
                <a:noFill/>
                <a:prstDash val="solid"/>
                <a:miter/>
              </a:ln>
            </p:spPr>
            <p:txBody>
              <a:bodyPr rtlCol="0" anchor="ctr"/>
              <a:lstStyle/>
              <a:p>
                <a:endParaRPr lang="en-US" sz="4608"/>
              </a:p>
            </p:txBody>
          </p:sp>
          <p:sp>
            <p:nvSpPr>
              <p:cNvPr id="150" name="Freeform: Shape 149">
                <a:extLst>
                  <a:ext uri="{FF2B5EF4-FFF2-40B4-BE49-F238E27FC236}">
                    <a16:creationId xmlns:a16="http://schemas.microsoft.com/office/drawing/2014/main" id="{1F56E4CB-B603-46FA-A98F-36248444C0EB}"/>
                  </a:ext>
                </a:extLst>
              </p:cNvPr>
              <p:cNvSpPr/>
              <p:nvPr/>
            </p:nvSpPr>
            <p:spPr>
              <a:xfrm>
                <a:off x="1647417" y="5421641"/>
                <a:ext cx="123825" cy="18995"/>
              </a:xfrm>
              <a:custGeom>
                <a:avLst/>
                <a:gdLst>
                  <a:gd name="connsiteX0" fmla="*/ 0 w 123825"/>
                  <a:gd name="connsiteY0" fmla="*/ 0 h 18994"/>
                  <a:gd name="connsiteX1" fmla="*/ 123825 w 123825"/>
                  <a:gd name="connsiteY1" fmla="*/ 0 h 18994"/>
                  <a:gd name="connsiteX2" fmla="*/ 123825 w 123825"/>
                  <a:gd name="connsiteY2" fmla="*/ 18995 h 18994"/>
                  <a:gd name="connsiteX3" fmla="*/ 0 w 123825"/>
                  <a:gd name="connsiteY3" fmla="*/ 18995 h 18994"/>
                </a:gdLst>
                <a:ahLst/>
                <a:cxnLst>
                  <a:cxn ang="0">
                    <a:pos x="connsiteX0" y="connsiteY0"/>
                  </a:cxn>
                  <a:cxn ang="0">
                    <a:pos x="connsiteX1" y="connsiteY1"/>
                  </a:cxn>
                  <a:cxn ang="0">
                    <a:pos x="connsiteX2" y="connsiteY2"/>
                  </a:cxn>
                  <a:cxn ang="0">
                    <a:pos x="connsiteX3" y="connsiteY3"/>
                  </a:cxn>
                </a:cxnLst>
                <a:rect l="l" t="t" r="r" b="b"/>
                <a:pathLst>
                  <a:path w="123825" h="18994">
                    <a:moveTo>
                      <a:pt x="0" y="0"/>
                    </a:moveTo>
                    <a:lnTo>
                      <a:pt x="123825" y="0"/>
                    </a:lnTo>
                    <a:lnTo>
                      <a:pt x="123825" y="18995"/>
                    </a:lnTo>
                    <a:lnTo>
                      <a:pt x="0" y="18995"/>
                    </a:lnTo>
                    <a:close/>
                  </a:path>
                </a:pathLst>
              </a:custGeom>
              <a:grpFill/>
              <a:ln w="9525" cap="flat">
                <a:noFill/>
                <a:prstDash val="solid"/>
                <a:miter/>
              </a:ln>
            </p:spPr>
            <p:txBody>
              <a:bodyPr rtlCol="0" anchor="ctr"/>
              <a:lstStyle/>
              <a:p>
                <a:endParaRPr lang="en-US" sz="4608"/>
              </a:p>
            </p:txBody>
          </p:sp>
        </p:grpSp>
        <p:sp>
          <p:nvSpPr>
            <p:cNvPr id="81" name="TextBox 80">
              <a:extLst>
                <a:ext uri="{FF2B5EF4-FFF2-40B4-BE49-F238E27FC236}">
                  <a16:creationId xmlns:a16="http://schemas.microsoft.com/office/drawing/2014/main" id="{C055D043-4C3A-4EB9-B826-0C9C14E5A0C6}"/>
                </a:ext>
              </a:extLst>
            </p:cNvPr>
            <p:cNvSpPr txBox="1"/>
            <p:nvPr/>
          </p:nvSpPr>
          <p:spPr>
            <a:xfrm>
              <a:off x="7443806" y="9477772"/>
              <a:ext cx="1121098"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Comprehend     </a:t>
              </a:r>
            </a:p>
          </p:txBody>
        </p:sp>
        <p:grpSp>
          <p:nvGrpSpPr>
            <p:cNvPr id="82" name="Group 81">
              <a:extLst>
                <a:ext uri="{FF2B5EF4-FFF2-40B4-BE49-F238E27FC236}">
                  <a16:creationId xmlns:a16="http://schemas.microsoft.com/office/drawing/2014/main" id="{1CE9A834-DB38-41E4-BCE3-9AC4BD8D3D4F}"/>
                </a:ext>
              </a:extLst>
            </p:cNvPr>
            <p:cNvGrpSpPr/>
            <p:nvPr/>
          </p:nvGrpSpPr>
          <p:grpSpPr>
            <a:xfrm>
              <a:off x="8770293" y="9426384"/>
              <a:ext cx="703776" cy="322566"/>
              <a:chOff x="3435593" y="1563823"/>
              <a:chExt cx="443463" cy="203256"/>
            </a:xfrm>
          </p:grpSpPr>
          <p:grpSp>
            <p:nvGrpSpPr>
              <p:cNvPr id="125" name="Group 124">
                <a:extLst>
                  <a:ext uri="{FF2B5EF4-FFF2-40B4-BE49-F238E27FC236}">
                    <a16:creationId xmlns:a16="http://schemas.microsoft.com/office/drawing/2014/main" id="{8EDB8E36-0335-4077-8121-5BB4C41E914A}"/>
                  </a:ext>
                </a:extLst>
              </p:cNvPr>
              <p:cNvGrpSpPr/>
              <p:nvPr/>
            </p:nvGrpSpPr>
            <p:grpSpPr>
              <a:xfrm>
                <a:off x="3435593" y="1563823"/>
                <a:ext cx="203256" cy="203256"/>
                <a:chOff x="2595139" y="5080149"/>
                <a:chExt cx="476249" cy="476250"/>
              </a:xfrm>
              <a:solidFill>
                <a:srgbClr val="232F3E"/>
              </a:solidFill>
            </p:grpSpPr>
            <p:sp>
              <p:nvSpPr>
                <p:cNvPr id="127" name="Freeform: Shape 126">
                  <a:extLst>
                    <a:ext uri="{FF2B5EF4-FFF2-40B4-BE49-F238E27FC236}">
                      <a16:creationId xmlns:a16="http://schemas.microsoft.com/office/drawing/2014/main" id="{45935BFA-77E0-4AF4-B3AD-8DA8AC6260E8}"/>
                    </a:ext>
                  </a:extLst>
                </p:cNvPr>
                <p:cNvSpPr/>
                <p:nvPr/>
              </p:nvSpPr>
              <p:spPr>
                <a:xfrm>
                  <a:off x="2595139" y="5080149"/>
                  <a:ext cx="314325" cy="285750"/>
                </a:xfrm>
                <a:custGeom>
                  <a:avLst/>
                  <a:gdLst>
                    <a:gd name="connsiteX0" fmla="*/ 72009 w 314325"/>
                    <a:gd name="connsiteY0" fmla="*/ 287750 h 285750"/>
                    <a:gd name="connsiteX1" fmla="*/ 66008 w 314325"/>
                    <a:gd name="connsiteY1" fmla="*/ 286417 h 285750"/>
                    <a:gd name="connsiteX2" fmla="*/ 57150 w 314325"/>
                    <a:gd name="connsiteY2" fmla="*/ 272892 h 285750"/>
                    <a:gd name="connsiteX3" fmla="*/ 57150 w 314325"/>
                    <a:gd name="connsiteY3" fmla="*/ 219075 h 285750"/>
                    <a:gd name="connsiteX4" fmla="*/ 56206 w 314325"/>
                    <a:gd name="connsiteY4" fmla="*/ 217933 h 285750"/>
                    <a:gd name="connsiteX5" fmla="*/ 56198 w 314325"/>
                    <a:gd name="connsiteY5" fmla="*/ 217932 h 285750"/>
                    <a:gd name="connsiteX6" fmla="*/ 19812 w 314325"/>
                    <a:gd name="connsiteY6" fmla="*/ 217932 h 285750"/>
                    <a:gd name="connsiteX7" fmla="*/ 0 w 314325"/>
                    <a:gd name="connsiteY7" fmla="*/ 197834 h 285750"/>
                    <a:gd name="connsiteX8" fmla="*/ 0 w 314325"/>
                    <a:gd name="connsiteY8" fmla="*/ 20193 h 285750"/>
                    <a:gd name="connsiteX9" fmla="*/ 19812 w 314325"/>
                    <a:gd name="connsiteY9" fmla="*/ 0 h 285750"/>
                    <a:gd name="connsiteX10" fmla="*/ 294037 w 314325"/>
                    <a:gd name="connsiteY10" fmla="*/ 0 h 285750"/>
                    <a:gd name="connsiteX11" fmla="*/ 314325 w 314325"/>
                    <a:gd name="connsiteY11" fmla="*/ 20098 h 285750"/>
                    <a:gd name="connsiteX12" fmla="*/ 314325 w 314325"/>
                    <a:gd name="connsiteY12" fmla="*/ 20193 h 285750"/>
                    <a:gd name="connsiteX13" fmla="*/ 314325 w 314325"/>
                    <a:gd name="connsiteY13" fmla="*/ 161925 h 285750"/>
                    <a:gd name="connsiteX14" fmla="*/ 295275 w 314325"/>
                    <a:gd name="connsiteY14" fmla="*/ 161925 h 285750"/>
                    <a:gd name="connsiteX15" fmla="*/ 295275 w 314325"/>
                    <a:gd name="connsiteY15" fmla="*/ 20193 h 285750"/>
                    <a:gd name="connsiteX16" fmla="*/ 294327 w 314325"/>
                    <a:gd name="connsiteY16" fmla="*/ 19055 h 285750"/>
                    <a:gd name="connsiteX17" fmla="*/ 294228 w 314325"/>
                    <a:gd name="connsiteY17" fmla="*/ 19050 h 285750"/>
                    <a:gd name="connsiteX18" fmla="*/ 19812 w 314325"/>
                    <a:gd name="connsiteY18" fmla="*/ 19050 h 285750"/>
                    <a:gd name="connsiteX19" fmla="*/ 18860 w 314325"/>
                    <a:gd name="connsiteY19" fmla="*/ 20193 h 285750"/>
                    <a:gd name="connsiteX20" fmla="*/ 18860 w 314325"/>
                    <a:gd name="connsiteY20" fmla="*/ 197834 h 285750"/>
                    <a:gd name="connsiteX21" fmla="*/ 19804 w 314325"/>
                    <a:gd name="connsiteY21" fmla="*/ 198977 h 285750"/>
                    <a:gd name="connsiteX22" fmla="*/ 19812 w 314325"/>
                    <a:gd name="connsiteY22" fmla="*/ 198978 h 285750"/>
                    <a:gd name="connsiteX23" fmla="*/ 56388 w 314325"/>
                    <a:gd name="connsiteY23" fmla="*/ 198977 h 285750"/>
                    <a:gd name="connsiteX24" fmla="*/ 76200 w 314325"/>
                    <a:gd name="connsiteY24" fmla="*/ 219075 h 285750"/>
                    <a:gd name="connsiteX25" fmla="*/ 76200 w 314325"/>
                    <a:gd name="connsiteY25" fmla="*/ 262319 h 285750"/>
                    <a:gd name="connsiteX26" fmla="*/ 126588 w 314325"/>
                    <a:gd name="connsiteY26" fmla="*/ 210503 h 285750"/>
                    <a:gd name="connsiteX27" fmla="*/ 140208 w 314325"/>
                    <a:gd name="connsiteY27" fmla="*/ 223743 h 285750"/>
                    <a:gd name="connsiteX28" fmla="*/ 82201 w 314325"/>
                    <a:gd name="connsiteY28" fmla="*/ 283369 h 285750"/>
                    <a:gd name="connsiteX29" fmla="*/ 72009 w 314325"/>
                    <a:gd name="connsiteY29" fmla="*/ 2877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85750">
                      <a:moveTo>
                        <a:pt x="72009" y="287750"/>
                      </a:moveTo>
                      <a:cubicBezTo>
                        <a:pt x="69937" y="287741"/>
                        <a:pt x="67890" y="287286"/>
                        <a:pt x="66008" y="286417"/>
                      </a:cubicBezTo>
                      <a:cubicBezTo>
                        <a:pt x="60613" y="284090"/>
                        <a:pt x="57128" y="278767"/>
                        <a:pt x="57150" y="272892"/>
                      </a:cubicBezTo>
                      <a:lnTo>
                        <a:pt x="57150" y="219075"/>
                      </a:lnTo>
                      <a:cubicBezTo>
                        <a:pt x="57205" y="218499"/>
                        <a:pt x="56782" y="217988"/>
                        <a:pt x="56206" y="217933"/>
                      </a:cubicBezTo>
                      <a:cubicBezTo>
                        <a:pt x="56203" y="217933"/>
                        <a:pt x="56201" y="217932"/>
                        <a:pt x="56198" y="217932"/>
                      </a:cubicBezTo>
                      <a:lnTo>
                        <a:pt x="19812" y="217932"/>
                      </a:lnTo>
                      <a:cubicBezTo>
                        <a:pt x="8824" y="217776"/>
                        <a:pt x="-1" y="208824"/>
                        <a:pt x="0" y="197834"/>
                      </a:cubicBezTo>
                      <a:lnTo>
                        <a:pt x="0" y="20193"/>
                      </a:lnTo>
                      <a:cubicBezTo>
                        <a:pt x="-53" y="9167"/>
                        <a:pt x="8787" y="157"/>
                        <a:pt x="19812" y="0"/>
                      </a:cubicBezTo>
                      <a:lnTo>
                        <a:pt x="294037" y="0"/>
                      </a:lnTo>
                      <a:cubicBezTo>
                        <a:pt x="305189" y="-52"/>
                        <a:pt x="314272" y="8946"/>
                        <a:pt x="314325" y="20098"/>
                      </a:cubicBezTo>
                      <a:cubicBezTo>
                        <a:pt x="314325" y="20130"/>
                        <a:pt x="314325" y="20161"/>
                        <a:pt x="314325" y="20193"/>
                      </a:cubicBezTo>
                      <a:lnTo>
                        <a:pt x="314325" y="161925"/>
                      </a:lnTo>
                      <a:lnTo>
                        <a:pt x="295275" y="161925"/>
                      </a:lnTo>
                      <a:lnTo>
                        <a:pt x="295275" y="20193"/>
                      </a:lnTo>
                      <a:cubicBezTo>
                        <a:pt x="295328" y="19617"/>
                        <a:pt x="294903" y="19107"/>
                        <a:pt x="294327" y="19055"/>
                      </a:cubicBezTo>
                      <a:cubicBezTo>
                        <a:pt x="294294" y="19052"/>
                        <a:pt x="294261" y="19050"/>
                        <a:pt x="294228" y="19050"/>
                      </a:cubicBezTo>
                      <a:lnTo>
                        <a:pt x="19812" y="19050"/>
                      </a:lnTo>
                      <a:cubicBezTo>
                        <a:pt x="19241" y="19050"/>
                        <a:pt x="18860" y="19526"/>
                        <a:pt x="18860" y="20193"/>
                      </a:cubicBezTo>
                      <a:lnTo>
                        <a:pt x="18860" y="197834"/>
                      </a:lnTo>
                      <a:cubicBezTo>
                        <a:pt x="18805" y="198411"/>
                        <a:pt x="19228" y="198922"/>
                        <a:pt x="19804" y="198977"/>
                      </a:cubicBezTo>
                      <a:cubicBezTo>
                        <a:pt x="19806" y="198977"/>
                        <a:pt x="19809" y="198977"/>
                        <a:pt x="19812" y="198978"/>
                      </a:cubicBezTo>
                      <a:lnTo>
                        <a:pt x="56388" y="198977"/>
                      </a:lnTo>
                      <a:cubicBezTo>
                        <a:pt x="67355" y="199184"/>
                        <a:pt x="76150" y="208107"/>
                        <a:pt x="76200" y="219075"/>
                      </a:cubicBezTo>
                      <a:lnTo>
                        <a:pt x="76200" y="262319"/>
                      </a:lnTo>
                      <a:lnTo>
                        <a:pt x="126588" y="210503"/>
                      </a:lnTo>
                      <a:lnTo>
                        <a:pt x="140208" y="223743"/>
                      </a:lnTo>
                      <a:lnTo>
                        <a:pt x="82201" y="283369"/>
                      </a:lnTo>
                      <a:cubicBezTo>
                        <a:pt x="79464" y="286042"/>
                        <a:pt x="75832" y="287604"/>
                        <a:pt x="72009" y="287750"/>
                      </a:cubicBezTo>
                      <a:close/>
                    </a:path>
                  </a:pathLst>
                </a:custGeom>
                <a:solidFill>
                  <a:schemeClr val="tx1"/>
                </a:solidFill>
                <a:ln w="9525" cap="flat">
                  <a:noFill/>
                  <a:prstDash val="solid"/>
                  <a:miter/>
                </a:ln>
              </p:spPr>
              <p:txBody>
                <a:bodyPr rtlCol="0" anchor="ctr"/>
                <a:lstStyle/>
                <a:p>
                  <a:endParaRPr lang="en-US" sz="4608"/>
                </a:p>
              </p:txBody>
            </p:sp>
            <p:sp>
              <p:nvSpPr>
                <p:cNvPr id="128" name="Freeform: Shape 127">
                  <a:extLst>
                    <a:ext uri="{FF2B5EF4-FFF2-40B4-BE49-F238E27FC236}">
                      <a16:creationId xmlns:a16="http://schemas.microsoft.com/office/drawing/2014/main" id="{FD199627-8E92-45BD-9275-6773B45F3192}"/>
                    </a:ext>
                  </a:extLst>
                </p:cNvPr>
                <p:cNvSpPr/>
                <p:nvPr/>
              </p:nvSpPr>
              <p:spPr>
                <a:xfrm>
                  <a:off x="2643050" y="5127298"/>
                  <a:ext cx="161925" cy="19050"/>
                </a:xfrm>
                <a:custGeom>
                  <a:avLst/>
                  <a:gdLst>
                    <a:gd name="connsiteX0" fmla="*/ 0 w 161925"/>
                    <a:gd name="connsiteY0" fmla="*/ 0 h 19050"/>
                    <a:gd name="connsiteX1" fmla="*/ 161925 w 161925"/>
                    <a:gd name="connsiteY1" fmla="*/ 0 h 19050"/>
                    <a:gd name="connsiteX2" fmla="*/ 161925 w 161925"/>
                    <a:gd name="connsiteY2" fmla="*/ 19050 h 19050"/>
                    <a:gd name="connsiteX3" fmla="*/ 0 w 1619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1925" y="0"/>
                      </a:lnTo>
                      <a:lnTo>
                        <a:pt x="1619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9" name="Freeform: Shape 128">
                  <a:extLst>
                    <a:ext uri="{FF2B5EF4-FFF2-40B4-BE49-F238E27FC236}">
                      <a16:creationId xmlns:a16="http://schemas.microsoft.com/office/drawing/2014/main" id="{DE7A3801-9503-4C40-AA2A-8F16A9A449F1}"/>
                    </a:ext>
                  </a:extLst>
                </p:cNvPr>
                <p:cNvSpPr/>
                <p:nvPr/>
              </p:nvSpPr>
              <p:spPr>
                <a:xfrm>
                  <a:off x="2824025" y="512729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0" name="Freeform: Shape 129">
                  <a:extLst>
                    <a:ext uri="{FF2B5EF4-FFF2-40B4-BE49-F238E27FC236}">
                      <a16:creationId xmlns:a16="http://schemas.microsoft.com/office/drawing/2014/main" id="{3FF4D34E-EA69-4819-A5E7-3E7372C6D3F8}"/>
                    </a:ext>
                  </a:extLst>
                </p:cNvPr>
                <p:cNvSpPr/>
                <p:nvPr/>
              </p:nvSpPr>
              <p:spPr>
                <a:xfrm>
                  <a:off x="2643050" y="5174923"/>
                  <a:ext cx="85725" cy="19050"/>
                </a:xfrm>
                <a:custGeom>
                  <a:avLst/>
                  <a:gdLst>
                    <a:gd name="connsiteX0" fmla="*/ 0 w 85725"/>
                    <a:gd name="connsiteY0" fmla="*/ 0 h 19050"/>
                    <a:gd name="connsiteX1" fmla="*/ 85725 w 85725"/>
                    <a:gd name="connsiteY1" fmla="*/ 0 h 19050"/>
                    <a:gd name="connsiteX2" fmla="*/ 85725 w 85725"/>
                    <a:gd name="connsiteY2" fmla="*/ 19050 h 19050"/>
                    <a:gd name="connsiteX3" fmla="*/ 0 w 85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85725" y="0"/>
                      </a:lnTo>
                      <a:lnTo>
                        <a:pt x="8572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1" name="Freeform: Shape 130">
                  <a:extLst>
                    <a:ext uri="{FF2B5EF4-FFF2-40B4-BE49-F238E27FC236}">
                      <a16:creationId xmlns:a16="http://schemas.microsoft.com/office/drawing/2014/main" id="{35D77F2D-9986-4DCF-88DA-C2A4C8516FA3}"/>
                    </a:ext>
                  </a:extLst>
                </p:cNvPr>
                <p:cNvSpPr/>
                <p:nvPr/>
              </p:nvSpPr>
              <p:spPr>
                <a:xfrm>
                  <a:off x="2757350" y="5174923"/>
                  <a:ext cx="104775" cy="19050"/>
                </a:xfrm>
                <a:custGeom>
                  <a:avLst/>
                  <a:gdLst>
                    <a:gd name="connsiteX0" fmla="*/ 0 w 104775"/>
                    <a:gd name="connsiteY0" fmla="*/ 0 h 19050"/>
                    <a:gd name="connsiteX1" fmla="*/ 104775 w 104775"/>
                    <a:gd name="connsiteY1" fmla="*/ 0 h 19050"/>
                    <a:gd name="connsiteX2" fmla="*/ 104775 w 104775"/>
                    <a:gd name="connsiteY2" fmla="*/ 19050 h 19050"/>
                    <a:gd name="connsiteX3" fmla="*/ 0 w 1047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4775" y="0"/>
                      </a:lnTo>
                      <a:lnTo>
                        <a:pt x="1047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2" name="Freeform: Shape 131">
                  <a:extLst>
                    <a:ext uri="{FF2B5EF4-FFF2-40B4-BE49-F238E27FC236}">
                      <a16:creationId xmlns:a16="http://schemas.microsoft.com/office/drawing/2014/main" id="{FC9FE5C7-7384-4CD1-916E-D54C20976FBA}"/>
                    </a:ext>
                  </a:extLst>
                </p:cNvPr>
                <p:cNvSpPr/>
                <p:nvPr/>
              </p:nvSpPr>
              <p:spPr>
                <a:xfrm>
                  <a:off x="2643050" y="5222548"/>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3" name="Freeform: Shape 132">
                  <a:extLst>
                    <a:ext uri="{FF2B5EF4-FFF2-40B4-BE49-F238E27FC236}">
                      <a16:creationId xmlns:a16="http://schemas.microsoft.com/office/drawing/2014/main" id="{485555C1-C5BF-4CB1-A447-BAD5D7AD67C2}"/>
                    </a:ext>
                  </a:extLst>
                </p:cNvPr>
                <p:cNvSpPr/>
                <p:nvPr/>
              </p:nvSpPr>
              <p:spPr>
                <a:xfrm>
                  <a:off x="2795450" y="522254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34" name="Freeform: Shape 133">
                  <a:extLst>
                    <a:ext uri="{FF2B5EF4-FFF2-40B4-BE49-F238E27FC236}">
                      <a16:creationId xmlns:a16="http://schemas.microsoft.com/office/drawing/2014/main" id="{F84EECA2-DE27-4BAF-A540-AC112AD67A43}"/>
                    </a:ext>
                  </a:extLst>
                </p:cNvPr>
                <p:cNvSpPr/>
                <p:nvPr/>
              </p:nvSpPr>
              <p:spPr>
                <a:xfrm>
                  <a:off x="2747538" y="5261124"/>
                  <a:ext cx="323850" cy="295275"/>
                </a:xfrm>
                <a:custGeom>
                  <a:avLst/>
                  <a:gdLst>
                    <a:gd name="connsiteX0" fmla="*/ 233459 w 323850"/>
                    <a:gd name="connsiteY0" fmla="*/ 295275 h 295275"/>
                    <a:gd name="connsiteX1" fmla="*/ 223934 w 323850"/>
                    <a:gd name="connsiteY1" fmla="*/ 291370 h 295275"/>
                    <a:gd name="connsiteX2" fmla="*/ 159259 w 323850"/>
                    <a:gd name="connsiteY2" fmla="*/ 227457 h 295275"/>
                    <a:gd name="connsiteX3" fmla="*/ 19908 w 323850"/>
                    <a:gd name="connsiteY3" fmla="*/ 227457 h 295275"/>
                    <a:gd name="connsiteX4" fmla="*/ 0 w 323850"/>
                    <a:gd name="connsiteY4" fmla="*/ 207551 h 295275"/>
                    <a:gd name="connsiteX5" fmla="*/ 1 w 323850"/>
                    <a:gd name="connsiteY5" fmla="*/ 207359 h 295275"/>
                    <a:gd name="connsiteX6" fmla="*/ 1 w 323850"/>
                    <a:gd name="connsiteY6" fmla="*/ 24194 h 295275"/>
                    <a:gd name="connsiteX7" fmla="*/ 24480 w 323850"/>
                    <a:gd name="connsiteY7" fmla="*/ 0 h 295275"/>
                    <a:gd name="connsiteX8" fmla="*/ 305372 w 323850"/>
                    <a:gd name="connsiteY8" fmla="*/ 0 h 295275"/>
                    <a:gd name="connsiteX9" fmla="*/ 324441 w 323850"/>
                    <a:gd name="connsiteY9" fmla="*/ 19974 h 295275"/>
                    <a:gd name="connsiteX10" fmla="*/ 324422 w 323850"/>
                    <a:gd name="connsiteY10" fmla="*/ 20479 h 295275"/>
                    <a:gd name="connsiteX11" fmla="*/ 324422 w 323850"/>
                    <a:gd name="connsiteY11" fmla="*/ 207359 h 295275"/>
                    <a:gd name="connsiteX12" fmla="*/ 304801 w 323850"/>
                    <a:gd name="connsiteY12" fmla="*/ 227552 h 295275"/>
                    <a:gd name="connsiteX13" fmla="*/ 248603 w 323850"/>
                    <a:gd name="connsiteY13" fmla="*/ 227552 h 295275"/>
                    <a:gd name="connsiteX14" fmla="*/ 247651 w 323850"/>
                    <a:gd name="connsiteY14" fmla="*/ 228600 h 295275"/>
                    <a:gd name="connsiteX15" fmla="*/ 247651 w 323850"/>
                    <a:gd name="connsiteY15" fmla="*/ 280321 h 295275"/>
                    <a:gd name="connsiteX16" fmla="*/ 238697 w 323850"/>
                    <a:gd name="connsiteY16" fmla="*/ 294037 h 295275"/>
                    <a:gd name="connsiteX17" fmla="*/ 233459 w 323850"/>
                    <a:gd name="connsiteY17" fmla="*/ 295275 h 295275"/>
                    <a:gd name="connsiteX18" fmla="*/ 304801 w 323850"/>
                    <a:gd name="connsiteY18" fmla="*/ 18288 h 295275"/>
                    <a:gd name="connsiteX19" fmla="*/ 24480 w 323850"/>
                    <a:gd name="connsiteY19" fmla="*/ 19050 h 295275"/>
                    <a:gd name="connsiteX20" fmla="*/ 19332 w 323850"/>
                    <a:gd name="connsiteY20" fmla="*/ 24564 h 295275"/>
                    <a:gd name="connsiteX21" fmla="*/ 19337 w 323850"/>
                    <a:gd name="connsiteY21" fmla="*/ 24670 h 295275"/>
                    <a:gd name="connsiteX22" fmla="*/ 19337 w 323850"/>
                    <a:gd name="connsiteY22" fmla="*/ 207359 h 295275"/>
                    <a:gd name="connsiteX23" fmla="*/ 19908 w 323850"/>
                    <a:gd name="connsiteY23" fmla="*/ 208502 h 295275"/>
                    <a:gd name="connsiteX24" fmla="*/ 158783 w 323850"/>
                    <a:gd name="connsiteY24" fmla="*/ 208502 h 295275"/>
                    <a:gd name="connsiteX25" fmla="*/ 172022 w 323850"/>
                    <a:gd name="connsiteY25" fmla="*/ 213741 h 295275"/>
                    <a:gd name="connsiteX26" fmla="*/ 229172 w 323850"/>
                    <a:gd name="connsiteY26" fmla="*/ 270034 h 295275"/>
                    <a:gd name="connsiteX27" fmla="*/ 229172 w 323850"/>
                    <a:gd name="connsiteY27" fmla="*/ 228600 h 295275"/>
                    <a:gd name="connsiteX28" fmla="*/ 248790 w 323850"/>
                    <a:gd name="connsiteY28" fmla="*/ 208407 h 295275"/>
                    <a:gd name="connsiteX29" fmla="*/ 248794 w 323850"/>
                    <a:gd name="connsiteY29" fmla="*/ 208407 h 295275"/>
                    <a:gd name="connsiteX30" fmla="*/ 304801 w 323850"/>
                    <a:gd name="connsiteY30" fmla="*/ 208407 h 295275"/>
                    <a:gd name="connsiteX31" fmla="*/ 305468 w 323850"/>
                    <a:gd name="connsiteY31" fmla="*/ 207264 h 295275"/>
                    <a:gd name="connsiteX32" fmla="*/ 305468 w 323850"/>
                    <a:gd name="connsiteY32" fmla="*/ 20002 h 295275"/>
                    <a:gd name="connsiteX33" fmla="*/ 304801 w 323850"/>
                    <a:gd name="connsiteY33" fmla="*/ 182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850" h="295275">
                      <a:moveTo>
                        <a:pt x="233459" y="295275"/>
                      </a:moveTo>
                      <a:cubicBezTo>
                        <a:pt x="229916" y="295167"/>
                        <a:pt x="226533" y="293779"/>
                        <a:pt x="223934" y="291370"/>
                      </a:cubicBezTo>
                      <a:lnTo>
                        <a:pt x="159259" y="227457"/>
                      </a:lnTo>
                      <a:lnTo>
                        <a:pt x="19908" y="227457"/>
                      </a:lnTo>
                      <a:cubicBezTo>
                        <a:pt x="8914" y="227458"/>
                        <a:pt x="1" y="218545"/>
                        <a:pt x="0" y="207551"/>
                      </a:cubicBezTo>
                      <a:cubicBezTo>
                        <a:pt x="0" y="207487"/>
                        <a:pt x="0" y="207423"/>
                        <a:pt x="1" y="207359"/>
                      </a:cubicBezTo>
                      <a:lnTo>
                        <a:pt x="1" y="24194"/>
                      </a:lnTo>
                      <a:cubicBezTo>
                        <a:pt x="157" y="10786"/>
                        <a:pt x="11071" y="-1"/>
                        <a:pt x="24480" y="0"/>
                      </a:cubicBezTo>
                      <a:lnTo>
                        <a:pt x="305372" y="0"/>
                      </a:lnTo>
                      <a:cubicBezTo>
                        <a:pt x="316154" y="250"/>
                        <a:pt x="324691" y="9193"/>
                        <a:pt x="324441" y="19974"/>
                      </a:cubicBezTo>
                      <a:cubicBezTo>
                        <a:pt x="324437" y="20142"/>
                        <a:pt x="324431" y="20310"/>
                        <a:pt x="324422" y="20479"/>
                      </a:cubicBezTo>
                      <a:lnTo>
                        <a:pt x="324422" y="207359"/>
                      </a:lnTo>
                      <a:cubicBezTo>
                        <a:pt x="324529" y="218333"/>
                        <a:pt x="315773" y="227344"/>
                        <a:pt x="304801" y="227552"/>
                      </a:cubicBezTo>
                      <a:lnTo>
                        <a:pt x="248603" y="227552"/>
                      </a:lnTo>
                      <a:cubicBezTo>
                        <a:pt x="248098" y="227668"/>
                        <a:pt x="247718" y="228086"/>
                        <a:pt x="247651" y="228600"/>
                      </a:cubicBezTo>
                      <a:lnTo>
                        <a:pt x="247651" y="280321"/>
                      </a:lnTo>
                      <a:cubicBezTo>
                        <a:pt x="247658" y="286266"/>
                        <a:pt x="244143" y="291651"/>
                        <a:pt x="238697" y="294037"/>
                      </a:cubicBezTo>
                      <a:cubicBezTo>
                        <a:pt x="237044" y="294773"/>
                        <a:pt x="235267" y="295193"/>
                        <a:pt x="233459" y="295275"/>
                      </a:cubicBezTo>
                      <a:close/>
                      <a:moveTo>
                        <a:pt x="304801" y="18288"/>
                      </a:moveTo>
                      <a:lnTo>
                        <a:pt x="24480" y="19050"/>
                      </a:lnTo>
                      <a:cubicBezTo>
                        <a:pt x="21536" y="19151"/>
                        <a:pt x="19231" y="21619"/>
                        <a:pt x="19332" y="24564"/>
                      </a:cubicBezTo>
                      <a:cubicBezTo>
                        <a:pt x="19333" y="24599"/>
                        <a:pt x="19335" y="24634"/>
                        <a:pt x="19337" y="24670"/>
                      </a:cubicBezTo>
                      <a:lnTo>
                        <a:pt x="19337" y="207359"/>
                      </a:lnTo>
                      <a:cubicBezTo>
                        <a:pt x="19337" y="208026"/>
                        <a:pt x="19337" y="208502"/>
                        <a:pt x="19908" y="208502"/>
                      </a:cubicBezTo>
                      <a:lnTo>
                        <a:pt x="158783" y="208502"/>
                      </a:lnTo>
                      <a:cubicBezTo>
                        <a:pt x="163707" y="208472"/>
                        <a:pt x="168452" y="210349"/>
                        <a:pt x="172022" y="213741"/>
                      </a:cubicBezTo>
                      <a:lnTo>
                        <a:pt x="229172" y="270034"/>
                      </a:lnTo>
                      <a:lnTo>
                        <a:pt x="229172" y="228600"/>
                      </a:lnTo>
                      <a:cubicBezTo>
                        <a:pt x="229014" y="217607"/>
                        <a:pt x="237797" y="208566"/>
                        <a:pt x="248790" y="208407"/>
                      </a:cubicBezTo>
                      <a:cubicBezTo>
                        <a:pt x="248791" y="208407"/>
                        <a:pt x="248793" y="208407"/>
                        <a:pt x="248794" y="208407"/>
                      </a:cubicBezTo>
                      <a:lnTo>
                        <a:pt x="304801" y="208407"/>
                      </a:lnTo>
                      <a:cubicBezTo>
                        <a:pt x="305244" y="208206"/>
                        <a:pt x="305511" y="207748"/>
                        <a:pt x="305468" y="207264"/>
                      </a:cubicBezTo>
                      <a:lnTo>
                        <a:pt x="305468" y="20002"/>
                      </a:lnTo>
                      <a:cubicBezTo>
                        <a:pt x="305456" y="19370"/>
                        <a:pt x="305219" y="18762"/>
                        <a:pt x="304801" y="18288"/>
                      </a:cubicBezTo>
                      <a:close/>
                    </a:path>
                  </a:pathLst>
                </a:custGeom>
                <a:solidFill>
                  <a:schemeClr val="tx1"/>
                </a:solidFill>
                <a:ln w="9525" cap="flat">
                  <a:noFill/>
                  <a:prstDash val="solid"/>
                  <a:miter/>
                </a:ln>
              </p:spPr>
              <p:txBody>
                <a:bodyPr rtlCol="0" anchor="ctr"/>
                <a:lstStyle/>
                <a:p>
                  <a:endParaRPr lang="en-US" sz="4608"/>
                </a:p>
              </p:txBody>
            </p:sp>
            <p:sp>
              <p:nvSpPr>
                <p:cNvPr id="135" name="Freeform: Shape 134">
                  <a:extLst>
                    <a:ext uri="{FF2B5EF4-FFF2-40B4-BE49-F238E27FC236}">
                      <a16:creationId xmlns:a16="http://schemas.microsoft.com/office/drawing/2014/main" id="{31D6B68C-493C-4B0E-9D8F-0D9AB6DA697F}"/>
                    </a:ext>
                  </a:extLst>
                </p:cNvPr>
                <p:cNvSpPr/>
                <p:nvPr/>
              </p:nvSpPr>
              <p:spPr>
                <a:xfrm>
                  <a:off x="2833264" y="5298748"/>
                  <a:ext cx="152400" cy="152400"/>
                </a:xfrm>
                <a:custGeom>
                  <a:avLst/>
                  <a:gdLst>
                    <a:gd name="connsiteX0" fmla="*/ 82677 w 152400"/>
                    <a:gd name="connsiteY0" fmla="*/ 152876 h 152400"/>
                    <a:gd name="connsiteX1" fmla="*/ 70199 w 152400"/>
                    <a:gd name="connsiteY1" fmla="*/ 152876 h 152400"/>
                    <a:gd name="connsiteX2" fmla="*/ 61722 w 152400"/>
                    <a:gd name="connsiteY2" fmla="*/ 147638 h 152400"/>
                    <a:gd name="connsiteX3" fmla="*/ 56769 w 152400"/>
                    <a:gd name="connsiteY3" fmla="*/ 138113 h 152400"/>
                    <a:gd name="connsiteX4" fmla="*/ 47244 w 152400"/>
                    <a:gd name="connsiteY4" fmla="*/ 134017 h 152400"/>
                    <a:gd name="connsiteX5" fmla="*/ 36957 w 152400"/>
                    <a:gd name="connsiteY5" fmla="*/ 137446 h 152400"/>
                    <a:gd name="connsiteX6" fmla="*/ 27432 w 152400"/>
                    <a:gd name="connsiteY6" fmla="*/ 135065 h 152400"/>
                    <a:gd name="connsiteX7" fmla="*/ 18669 w 152400"/>
                    <a:gd name="connsiteY7" fmla="*/ 126302 h 152400"/>
                    <a:gd name="connsiteX8" fmla="*/ 16288 w 152400"/>
                    <a:gd name="connsiteY8" fmla="*/ 116777 h 152400"/>
                    <a:gd name="connsiteX9" fmla="*/ 19050 w 152400"/>
                    <a:gd name="connsiteY9" fmla="*/ 105918 h 152400"/>
                    <a:gd name="connsiteX10" fmla="*/ 14764 w 152400"/>
                    <a:gd name="connsiteY10" fmla="*/ 95726 h 152400"/>
                    <a:gd name="connsiteX11" fmla="*/ 5239 w 152400"/>
                    <a:gd name="connsiteY11" fmla="*/ 90964 h 152400"/>
                    <a:gd name="connsiteX12" fmla="*/ 0 w 152400"/>
                    <a:gd name="connsiteY12" fmla="*/ 82391 h 152400"/>
                    <a:gd name="connsiteX13" fmla="*/ 0 w 152400"/>
                    <a:gd name="connsiteY13" fmla="*/ 69914 h 152400"/>
                    <a:gd name="connsiteX14" fmla="*/ 5144 w 152400"/>
                    <a:gd name="connsiteY14" fmla="*/ 61436 h 152400"/>
                    <a:gd name="connsiteX15" fmla="*/ 14669 w 152400"/>
                    <a:gd name="connsiteY15" fmla="*/ 56674 h 152400"/>
                    <a:gd name="connsiteX16" fmla="*/ 19050 w 152400"/>
                    <a:gd name="connsiteY16" fmla="*/ 46387 h 152400"/>
                    <a:gd name="connsiteX17" fmla="*/ 15716 w 152400"/>
                    <a:gd name="connsiteY17" fmla="*/ 36862 h 152400"/>
                    <a:gd name="connsiteX18" fmla="*/ 18098 w 152400"/>
                    <a:gd name="connsiteY18" fmla="*/ 27337 h 152400"/>
                    <a:gd name="connsiteX19" fmla="*/ 26861 w 152400"/>
                    <a:gd name="connsiteY19" fmla="*/ 18574 h 152400"/>
                    <a:gd name="connsiteX20" fmla="*/ 36386 w 152400"/>
                    <a:gd name="connsiteY20" fmla="*/ 16193 h 152400"/>
                    <a:gd name="connsiteX21" fmla="*/ 46577 w 152400"/>
                    <a:gd name="connsiteY21" fmla="*/ 19526 h 152400"/>
                    <a:gd name="connsiteX22" fmla="*/ 57150 w 152400"/>
                    <a:gd name="connsiteY22" fmla="*/ 14669 h 152400"/>
                    <a:gd name="connsiteX23" fmla="*/ 62008 w 152400"/>
                    <a:gd name="connsiteY23" fmla="*/ 5144 h 152400"/>
                    <a:gd name="connsiteX24" fmla="*/ 70485 w 152400"/>
                    <a:gd name="connsiteY24" fmla="*/ 0 h 152400"/>
                    <a:gd name="connsiteX25" fmla="*/ 82963 w 152400"/>
                    <a:gd name="connsiteY25" fmla="*/ 0 h 152400"/>
                    <a:gd name="connsiteX26" fmla="*/ 91440 w 152400"/>
                    <a:gd name="connsiteY26" fmla="*/ 5144 h 152400"/>
                    <a:gd name="connsiteX27" fmla="*/ 96203 w 152400"/>
                    <a:gd name="connsiteY27" fmla="*/ 14669 h 152400"/>
                    <a:gd name="connsiteX28" fmla="*/ 106490 w 152400"/>
                    <a:gd name="connsiteY28" fmla="*/ 18955 h 152400"/>
                    <a:gd name="connsiteX29" fmla="*/ 116586 w 152400"/>
                    <a:gd name="connsiteY29" fmla="*/ 15621 h 152400"/>
                    <a:gd name="connsiteX30" fmla="*/ 126111 w 152400"/>
                    <a:gd name="connsiteY30" fmla="*/ 18002 h 152400"/>
                    <a:gd name="connsiteX31" fmla="*/ 134874 w 152400"/>
                    <a:gd name="connsiteY31" fmla="*/ 26765 h 152400"/>
                    <a:gd name="connsiteX32" fmla="*/ 137255 w 152400"/>
                    <a:gd name="connsiteY32" fmla="*/ 36290 h 152400"/>
                    <a:gd name="connsiteX33" fmla="*/ 133350 w 152400"/>
                    <a:gd name="connsiteY33" fmla="*/ 46387 h 152400"/>
                    <a:gd name="connsiteX34" fmla="*/ 137636 w 152400"/>
                    <a:gd name="connsiteY34" fmla="*/ 56674 h 152400"/>
                    <a:gd name="connsiteX35" fmla="*/ 147161 w 152400"/>
                    <a:gd name="connsiteY35" fmla="*/ 61436 h 152400"/>
                    <a:gd name="connsiteX36" fmla="*/ 152400 w 152400"/>
                    <a:gd name="connsiteY36" fmla="*/ 69914 h 152400"/>
                    <a:gd name="connsiteX37" fmla="*/ 152400 w 152400"/>
                    <a:gd name="connsiteY37" fmla="*/ 82391 h 152400"/>
                    <a:gd name="connsiteX38" fmla="*/ 147161 w 152400"/>
                    <a:gd name="connsiteY38" fmla="*/ 90868 h 152400"/>
                    <a:gd name="connsiteX39" fmla="*/ 137636 w 152400"/>
                    <a:gd name="connsiteY39" fmla="*/ 95726 h 152400"/>
                    <a:gd name="connsiteX40" fmla="*/ 133350 w 152400"/>
                    <a:gd name="connsiteY40" fmla="*/ 105823 h 152400"/>
                    <a:gd name="connsiteX41" fmla="*/ 136684 w 152400"/>
                    <a:gd name="connsiteY41" fmla="*/ 116015 h 152400"/>
                    <a:gd name="connsiteX42" fmla="*/ 134303 w 152400"/>
                    <a:gd name="connsiteY42" fmla="*/ 125540 h 152400"/>
                    <a:gd name="connsiteX43" fmla="*/ 125540 w 152400"/>
                    <a:gd name="connsiteY43" fmla="*/ 134303 h 152400"/>
                    <a:gd name="connsiteX44" fmla="*/ 116015 w 152400"/>
                    <a:gd name="connsiteY44" fmla="*/ 136684 h 152400"/>
                    <a:gd name="connsiteX45" fmla="*/ 106013 w 152400"/>
                    <a:gd name="connsiteY45" fmla="*/ 133826 h 152400"/>
                    <a:gd name="connsiteX46" fmla="*/ 96012 w 152400"/>
                    <a:gd name="connsiteY46" fmla="*/ 137922 h 152400"/>
                    <a:gd name="connsiteX47" fmla="*/ 91154 w 152400"/>
                    <a:gd name="connsiteY47" fmla="*/ 147447 h 152400"/>
                    <a:gd name="connsiteX48" fmla="*/ 82677 w 152400"/>
                    <a:gd name="connsiteY48" fmla="*/ 152876 h 152400"/>
                    <a:gd name="connsiteX49" fmla="*/ 76200 w 152400"/>
                    <a:gd name="connsiteY49" fmla="*/ 133826 h 152400"/>
                    <a:gd name="connsiteX50" fmla="*/ 76867 w 152400"/>
                    <a:gd name="connsiteY50" fmla="*/ 133826 h 152400"/>
                    <a:gd name="connsiteX51" fmla="*/ 80963 w 152400"/>
                    <a:gd name="connsiteY51" fmla="*/ 125730 h 152400"/>
                    <a:gd name="connsiteX52" fmla="*/ 87249 w 152400"/>
                    <a:gd name="connsiteY52" fmla="*/ 120777 h 152400"/>
                    <a:gd name="connsiteX53" fmla="*/ 100013 w 152400"/>
                    <a:gd name="connsiteY53" fmla="*/ 114776 h 152400"/>
                    <a:gd name="connsiteX54" fmla="*/ 108014 w 152400"/>
                    <a:gd name="connsiteY54" fmla="*/ 113824 h 152400"/>
                    <a:gd name="connsiteX55" fmla="*/ 116586 w 152400"/>
                    <a:gd name="connsiteY55" fmla="*/ 116586 h 152400"/>
                    <a:gd name="connsiteX56" fmla="*/ 116586 w 152400"/>
                    <a:gd name="connsiteY56" fmla="*/ 116110 h 152400"/>
                    <a:gd name="connsiteX57" fmla="*/ 113824 w 152400"/>
                    <a:gd name="connsiteY57" fmla="*/ 107537 h 152400"/>
                    <a:gd name="connsiteX58" fmla="*/ 114776 w 152400"/>
                    <a:gd name="connsiteY58" fmla="*/ 99632 h 152400"/>
                    <a:gd name="connsiteX59" fmla="*/ 120110 w 152400"/>
                    <a:gd name="connsiteY59" fmla="*/ 86678 h 152400"/>
                    <a:gd name="connsiteX60" fmla="*/ 125063 w 152400"/>
                    <a:gd name="connsiteY60" fmla="*/ 80391 h 152400"/>
                    <a:gd name="connsiteX61" fmla="*/ 133350 w 152400"/>
                    <a:gd name="connsiteY61" fmla="*/ 76676 h 152400"/>
                    <a:gd name="connsiteX62" fmla="*/ 133350 w 152400"/>
                    <a:gd name="connsiteY62" fmla="*/ 76010 h 152400"/>
                    <a:gd name="connsiteX63" fmla="*/ 125349 w 152400"/>
                    <a:gd name="connsiteY63" fmla="*/ 71914 h 152400"/>
                    <a:gd name="connsiteX64" fmla="*/ 120396 w 152400"/>
                    <a:gd name="connsiteY64" fmla="*/ 65627 h 152400"/>
                    <a:gd name="connsiteX65" fmla="*/ 114967 w 152400"/>
                    <a:gd name="connsiteY65" fmla="*/ 52578 h 152400"/>
                    <a:gd name="connsiteX66" fmla="*/ 114110 w 152400"/>
                    <a:gd name="connsiteY66" fmla="*/ 44672 h 152400"/>
                    <a:gd name="connsiteX67" fmla="*/ 116872 w 152400"/>
                    <a:gd name="connsiteY67" fmla="*/ 36195 h 152400"/>
                    <a:gd name="connsiteX68" fmla="*/ 116300 w 152400"/>
                    <a:gd name="connsiteY68" fmla="*/ 36195 h 152400"/>
                    <a:gd name="connsiteX69" fmla="*/ 107823 w 152400"/>
                    <a:gd name="connsiteY69" fmla="*/ 38862 h 152400"/>
                    <a:gd name="connsiteX70" fmla="*/ 99917 w 152400"/>
                    <a:gd name="connsiteY70" fmla="*/ 37910 h 152400"/>
                    <a:gd name="connsiteX71" fmla="*/ 86868 w 152400"/>
                    <a:gd name="connsiteY71" fmla="*/ 32480 h 152400"/>
                    <a:gd name="connsiteX72" fmla="*/ 80582 w 152400"/>
                    <a:gd name="connsiteY72" fmla="*/ 27623 h 152400"/>
                    <a:gd name="connsiteX73" fmla="*/ 76772 w 152400"/>
                    <a:gd name="connsiteY73" fmla="*/ 19526 h 152400"/>
                    <a:gd name="connsiteX74" fmla="*/ 76200 w 152400"/>
                    <a:gd name="connsiteY74" fmla="*/ 19526 h 152400"/>
                    <a:gd name="connsiteX75" fmla="*/ 72104 w 152400"/>
                    <a:gd name="connsiteY75" fmla="*/ 27432 h 152400"/>
                    <a:gd name="connsiteX76" fmla="*/ 66199 w 152400"/>
                    <a:gd name="connsiteY76" fmla="*/ 32195 h 152400"/>
                    <a:gd name="connsiteX77" fmla="*/ 52769 w 152400"/>
                    <a:gd name="connsiteY77" fmla="*/ 37719 h 152400"/>
                    <a:gd name="connsiteX78" fmla="*/ 44863 w 152400"/>
                    <a:gd name="connsiteY78" fmla="*/ 38672 h 152400"/>
                    <a:gd name="connsiteX79" fmla="*/ 36386 w 152400"/>
                    <a:gd name="connsiteY79" fmla="*/ 36005 h 152400"/>
                    <a:gd name="connsiteX80" fmla="*/ 35909 w 152400"/>
                    <a:gd name="connsiteY80" fmla="*/ 36005 h 152400"/>
                    <a:gd name="connsiteX81" fmla="*/ 38576 w 152400"/>
                    <a:gd name="connsiteY81" fmla="*/ 44482 h 152400"/>
                    <a:gd name="connsiteX82" fmla="*/ 37719 w 152400"/>
                    <a:gd name="connsiteY82" fmla="*/ 52388 h 152400"/>
                    <a:gd name="connsiteX83" fmla="*/ 32290 w 152400"/>
                    <a:gd name="connsiteY83" fmla="*/ 65437 h 152400"/>
                    <a:gd name="connsiteX84" fmla="*/ 27432 w 152400"/>
                    <a:gd name="connsiteY84" fmla="*/ 71723 h 152400"/>
                    <a:gd name="connsiteX85" fmla="*/ 19431 w 152400"/>
                    <a:gd name="connsiteY85" fmla="*/ 75819 h 152400"/>
                    <a:gd name="connsiteX86" fmla="*/ 19431 w 152400"/>
                    <a:gd name="connsiteY86" fmla="*/ 76676 h 152400"/>
                    <a:gd name="connsiteX87" fmla="*/ 27432 w 152400"/>
                    <a:gd name="connsiteY87" fmla="*/ 80772 h 152400"/>
                    <a:gd name="connsiteX88" fmla="*/ 32480 w 152400"/>
                    <a:gd name="connsiteY88" fmla="*/ 87630 h 152400"/>
                    <a:gd name="connsiteX89" fmla="*/ 37719 w 152400"/>
                    <a:gd name="connsiteY89" fmla="*/ 100013 h 152400"/>
                    <a:gd name="connsiteX90" fmla="*/ 38672 w 152400"/>
                    <a:gd name="connsiteY90" fmla="*/ 107918 h 152400"/>
                    <a:gd name="connsiteX91" fmla="*/ 35909 w 152400"/>
                    <a:gd name="connsiteY91" fmla="*/ 116491 h 152400"/>
                    <a:gd name="connsiteX92" fmla="*/ 36386 w 152400"/>
                    <a:gd name="connsiteY92" fmla="*/ 116967 h 152400"/>
                    <a:gd name="connsiteX93" fmla="*/ 44958 w 152400"/>
                    <a:gd name="connsiteY93" fmla="*/ 114205 h 152400"/>
                    <a:gd name="connsiteX94" fmla="*/ 52959 w 152400"/>
                    <a:gd name="connsiteY94" fmla="*/ 115157 h 152400"/>
                    <a:gd name="connsiteX95" fmla="*/ 66199 w 152400"/>
                    <a:gd name="connsiteY95" fmla="*/ 120586 h 152400"/>
                    <a:gd name="connsiteX96" fmla="*/ 72104 w 152400"/>
                    <a:gd name="connsiteY96" fmla="*/ 125349 h 152400"/>
                    <a:gd name="connsiteX97" fmla="*/ 76200 w 152400"/>
                    <a:gd name="connsiteY97" fmla="*/ 107156 h 152400"/>
                    <a:gd name="connsiteX98" fmla="*/ 45720 w 152400"/>
                    <a:gd name="connsiteY98" fmla="*/ 76676 h 152400"/>
                    <a:gd name="connsiteX99" fmla="*/ 76200 w 152400"/>
                    <a:gd name="connsiteY99" fmla="*/ 46196 h 152400"/>
                    <a:gd name="connsiteX100" fmla="*/ 106680 w 152400"/>
                    <a:gd name="connsiteY100" fmla="*/ 76676 h 152400"/>
                    <a:gd name="connsiteX101" fmla="*/ 76200 w 152400"/>
                    <a:gd name="connsiteY101" fmla="*/ 106680 h 152400"/>
                    <a:gd name="connsiteX102" fmla="*/ 76200 w 152400"/>
                    <a:gd name="connsiteY102" fmla="*/ 65246 h 152400"/>
                    <a:gd name="connsiteX103" fmla="*/ 64770 w 152400"/>
                    <a:gd name="connsiteY103" fmla="*/ 76676 h 152400"/>
                    <a:gd name="connsiteX104" fmla="*/ 76200 w 152400"/>
                    <a:gd name="connsiteY104" fmla="*/ 88106 h 152400"/>
                    <a:gd name="connsiteX105" fmla="*/ 87630 w 152400"/>
                    <a:gd name="connsiteY105" fmla="*/ 76676 h 152400"/>
                    <a:gd name="connsiteX106" fmla="*/ 76200 w 152400"/>
                    <a:gd name="connsiteY106" fmla="*/ 6524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2400" h="152400">
                      <a:moveTo>
                        <a:pt x="82677" y="152876"/>
                      </a:moveTo>
                      <a:lnTo>
                        <a:pt x="70199" y="152876"/>
                      </a:lnTo>
                      <a:cubicBezTo>
                        <a:pt x="66613" y="152865"/>
                        <a:pt x="63336" y="150841"/>
                        <a:pt x="61722" y="147638"/>
                      </a:cubicBezTo>
                      <a:lnTo>
                        <a:pt x="56769" y="138113"/>
                      </a:lnTo>
                      <a:cubicBezTo>
                        <a:pt x="53503" y="136970"/>
                        <a:pt x="50320" y="135601"/>
                        <a:pt x="47244" y="134017"/>
                      </a:cubicBezTo>
                      <a:lnTo>
                        <a:pt x="36957" y="137446"/>
                      </a:lnTo>
                      <a:cubicBezTo>
                        <a:pt x="33586" y="138476"/>
                        <a:pt x="29922" y="137560"/>
                        <a:pt x="27432" y="135065"/>
                      </a:cubicBezTo>
                      <a:lnTo>
                        <a:pt x="18669" y="126302"/>
                      </a:lnTo>
                      <a:cubicBezTo>
                        <a:pt x="16174" y="123812"/>
                        <a:pt x="15258" y="120148"/>
                        <a:pt x="16288" y="116777"/>
                      </a:cubicBezTo>
                      <a:lnTo>
                        <a:pt x="19050" y="105918"/>
                      </a:lnTo>
                      <a:cubicBezTo>
                        <a:pt x="17238" y="102695"/>
                        <a:pt x="15799" y="99276"/>
                        <a:pt x="14764" y="95726"/>
                      </a:cubicBezTo>
                      <a:lnTo>
                        <a:pt x="5239" y="90964"/>
                      </a:lnTo>
                      <a:cubicBezTo>
                        <a:pt x="2005" y="89334"/>
                        <a:pt x="-25" y="86012"/>
                        <a:pt x="0" y="82391"/>
                      </a:cubicBezTo>
                      <a:lnTo>
                        <a:pt x="0" y="69914"/>
                      </a:lnTo>
                      <a:cubicBezTo>
                        <a:pt x="-7" y="66348"/>
                        <a:pt x="1978" y="63077"/>
                        <a:pt x="5144" y="61436"/>
                      </a:cubicBezTo>
                      <a:lnTo>
                        <a:pt x="14669" y="56674"/>
                      </a:lnTo>
                      <a:cubicBezTo>
                        <a:pt x="15805" y="53115"/>
                        <a:pt x="17272" y="49671"/>
                        <a:pt x="19050" y="46387"/>
                      </a:cubicBezTo>
                      <a:lnTo>
                        <a:pt x="15716" y="36862"/>
                      </a:lnTo>
                      <a:cubicBezTo>
                        <a:pt x="14687" y="33491"/>
                        <a:pt x="15603" y="29827"/>
                        <a:pt x="18098" y="27337"/>
                      </a:cubicBezTo>
                      <a:lnTo>
                        <a:pt x="26861" y="18574"/>
                      </a:lnTo>
                      <a:cubicBezTo>
                        <a:pt x="29351" y="16079"/>
                        <a:pt x="33015" y="15163"/>
                        <a:pt x="36386" y="16193"/>
                      </a:cubicBezTo>
                      <a:lnTo>
                        <a:pt x="46577" y="19526"/>
                      </a:lnTo>
                      <a:cubicBezTo>
                        <a:pt x="49991" y="17677"/>
                        <a:pt x="53523" y="16054"/>
                        <a:pt x="57150" y="14669"/>
                      </a:cubicBezTo>
                      <a:lnTo>
                        <a:pt x="62008" y="5144"/>
                      </a:lnTo>
                      <a:cubicBezTo>
                        <a:pt x="63648" y="1977"/>
                        <a:pt x="66919" y="-7"/>
                        <a:pt x="70485" y="0"/>
                      </a:cubicBezTo>
                      <a:lnTo>
                        <a:pt x="82963" y="0"/>
                      </a:lnTo>
                      <a:cubicBezTo>
                        <a:pt x="86529" y="-7"/>
                        <a:pt x="89800" y="1977"/>
                        <a:pt x="91440" y="5144"/>
                      </a:cubicBezTo>
                      <a:lnTo>
                        <a:pt x="96203" y="14669"/>
                      </a:lnTo>
                      <a:cubicBezTo>
                        <a:pt x="99763" y="15759"/>
                        <a:pt x="103209" y="17194"/>
                        <a:pt x="106490" y="18955"/>
                      </a:cubicBezTo>
                      <a:lnTo>
                        <a:pt x="116586" y="15621"/>
                      </a:lnTo>
                      <a:cubicBezTo>
                        <a:pt x="119957" y="14591"/>
                        <a:pt x="123621" y="15507"/>
                        <a:pt x="126111" y="18002"/>
                      </a:cubicBezTo>
                      <a:lnTo>
                        <a:pt x="134874" y="26765"/>
                      </a:lnTo>
                      <a:cubicBezTo>
                        <a:pt x="137369" y="29255"/>
                        <a:pt x="138285" y="32919"/>
                        <a:pt x="137255" y="36290"/>
                      </a:cubicBezTo>
                      <a:lnTo>
                        <a:pt x="133350" y="46387"/>
                      </a:lnTo>
                      <a:cubicBezTo>
                        <a:pt x="135054" y="49695"/>
                        <a:pt x="136487" y="53135"/>
                        <a:pt x="137636" y="56674"/>
                      </a:cubicBezTo>
                      <a:lnTo>
                        <a:pt x="147161" y="61436"/>
                      </a:lnTo>
                      <a:cubicBezTo>
                        <a:pt x="150365" y="63050"/>
                        <a:pt x="152389" y="66327"/>
                        <a:pt x="152400" y="69914"/>
                      </a:cubicBezTo>
                      <a:lnTo>
                        <a:pt x="152400" y="82391"/>
                      </a:lnTo>
                      <a:cubicBezTo>
                        <a:pt x="152389" y="85978"/>
                        <a:pt x="150365" y="89254"/>
                        <a:pt x="147161" y="90868"/>
                      </a:cubicBezTo>
                      <a:lnTo>
                        <a:pt x="137636" y="95726"/>
                      </a:lnTo>
                      <a:cubicBezTo>
                        <a:pt x="136487" y="99204"/>
                        <a:pt x="135054" y="102581"/>
                        <a:pt x="133350" y="105823"/>
                      </a:cubicBezTo>
                      <a:lnTo>
                        <a:pt x="136684" y="116015"/>
                      </a:lnTo>
                      <a:cubicBezTo>
                        <a:pt x="137714" y="119386"/>
                        <a:pt x="136798" y="123050"/>
                        <a:pt x="134303" y="125540"/>
                      </a:cubicBezTo>
                      <a:lnTo>
                        <a:pt x="125540" y="134303"/>
                      </a:lnTo>
                      <a:cubicBezTo>
                        <a:pt x="123050" y="136798"/>
                        <a:pt x="119386" y="137714"/>
                        <a:pt x="116015" y="136684"/>
                      </a:cubicBezTo>
                      <a:lnTo>
                        <a:pt x="106013" y="133826"/>
                      </a:lnTo>
                      <a:cubicBezTo>
                        <a:pt x="102799" y="135467"/>
                        <a:pt x="99454" y="136837"/>
                        <a:pt x="96012" y="137922"/>
                      </a:cubicBezTo>
                      <a:lnTo>
                        <a:pt x="91154" y="147447"/>
                      </a:lnTo>
                      <a:cubicBezTo>
                        <a:pt x="89594" y="150724"/>
                        <a:pt x="86307" y="152830"/>
                        <a:pt x="82677" y="152876"/>
                      </a:cubicBezTo>
                      <a:close/>
                      <a:moveTo>
                        <a:pt x="76200" y="133826"/>
                      </a:moveTo>
                      <a:lnTo>
                        <a:pt x="76867" y="133826"/>
                      </a:lnTo>
                      <a:lnTo>
                        <a:pt x="80963" y="125730"/>
                      </a:lnTo>
                      <a:cubicBezTo>
                        <a:pt x="82229" y="123236"/>
                        <a:pt x="84528" y="121425"/>
                        <a:pt x="87249" y="120777"/>
                      </a:cubicBezTo>
                      <a:cubicBezTo>
                        <a:pt x="91785" y="119439"/>
                        <a:pt x="96089" y="117415"/>
                        <a:pt x="100013" y="114776"/>
                      </a:cubicBezTo>
                      <a:cubicBezTo>
                        <a:pt x="102408" y="113291"/>
                        <a:pt x="105337" y="112942"/>
                        <a:pt x="108014" y="113824"/>
                      </a:cubicBezTo>
                      <a:lnTo>
                        <a:pt x="116586" y="116586"/>
                      </a:lnTo>
                      <a:lnTo>
                        <a:pt x="116586" y="116110"/>
                      </a:lnTo>
                      <a:lnTo>
                        <a:pt x="113824" y="107537"/>
                      </a:lnTo>
                      <a:cubicBezTo>
                        <a:pt x="112972" y="104889"/>
                        <a:pt x="113320" y="102001"/>
                        <a:pt x="114776" y="99632"/>
                      </a:cubicBezTo>
                      <a:cubicBezTo>
                        <a:pt x="117254" y="95636"/>
                        <a:pt x="119057" y="91259"/>
                        <a:pt x="120110" y="86678"/>
                      </a:cubicBezTo>
                      <a:cubicBezTo>
                        <a:pt x="120758" y="83956"/>
                        <a:pt x="122569" y="81658"/>
                        <a:pt x="125063" y="80391"/>
                      </a:cubicBezTo>
                      <a:lnTo>
                        <a:pt x="133350" y="76676"/>
                      </a:lnTo>
                      <a:lnTo>
                        <a:pt x="133350" y="76010"/>
                      </a:lnTo>
                      <a:lnTo>
                        <a:pt x="125349" y="71914"/>
                      </a:lnTo>
                      <a:cubicBezTo>
                        <a:pt x="122855" y="70647"/>
                        <a:pt x="121044" y="68348"/>
                        <a:pt x="120396" y="65627"/>
                      </a:cubicBezTo>
                      <a:cubicBezTo>
                        <a:pt x="119246" y="61032"/>
                        <a:pt x="117416" y="56634"/>
                        <a:pt x="114967" y="52578"/>
                      </a:cubicBezTo>
                      <a:cubicBezTo>
                        <a:pt x="113542" y="50194"/>
                        <a:pt x="113229" y="47306"/>
                        <a:pt x="114110" y="44672"/>
                      </a:cubicBezTo>
                      <a:lnTo>
                        <a:pt x="116872" y="36195"/>
                      </a:lnTo>
                      <a:lnTo>
                        <a:pt x="116300" y="36195"/>
                      </a:lnTo>
                      <a:lnTo>
                        <a:pt x="107823" y="38862"/>
                      </a:lnTo>
                      <a:cubicBezTo>
                        <a:pt x="105175" y="39714"/>
                        <a:pt x="102287" y="39366"/>
                        <a:pt x="99917" y="37910"/>
                      </a:cubicBezTo>
                      <a:cubicBezTo>
                        <a:pt x="95862" y="35461"/>
                        <a:pt x="91464" y="33631"/>
                        <a:pt x="86868" y="32480"/>
                      </a:cubicBezTo>
                      <a:cubicBezTo>
                        <a:pt x="84165" y="31854"/>
                        <a:pt x="81870" y="30080"/>
                        <a:pt x="80582" y="27623"/>
                      </a:cubicBezTo>
                      <a:lnTo>
                        <a:pt x="76772" y="19526"/>
                      </a:lnTo>
                      <a:lnTo>
                        <a:pt x="76200" y="19526"/>
                      </a:lnTo>
                      <a:lnTo>
                        <a:pt x="72104" y="27432"/>
                      </a:lnTo>
                      <a:cubicBezTo>
                        <a:pt x="70880" y="29769"/>
                        <a:pt x="68742" y="31493"/>
                        <a:pt x="66199" y="32195"/>
                      </a:cubicBezTo>
                      <a:cubicBezTo>
                        <a:pt x="61523" y="33508"/>
                        <a:pt x="57016" y="35362"/>
                        <a:pt x="52769" y="37719"/>
                      </a:cubicBezTo>
                      <a:cubicBezTo>
                        <a:pt x="50399" y="39176"/>
                        <a:pt x="47511" y="39524"/>
                        <a:pt x="44863" y="38672"/>
                      </a:cubicBezTo>
                      <a:lnTo>
                        <a:pt x="36386" y="36005"/>
                      </a:lnTo>
                      <a:lnTo>
                        <a:pt x="35909" y="36005"/>
                      </a:lnTo>
                      <a:lnTo>
                        <a:pt x="38576" y="44482"/>
                      </a:lnTo>
                      <a:cubicBezTo>
                        <a:pt x="39457" y="47116"/>
                        <a:pt x="39144" y="50003"/>
                        <a:pt x="37719" y="52388"/>
                      </a:cubicBezTo>
                      <a:cubicBezTo>
                        <a:pt x="35271" y="56443"/>
                        <a:pt x="33441" y="60841"/>
                        <a:pt x="32290" y="65437"/>
                      </a:cubicBezTo>
                      <a:cubicBezTo>
                        <a:pt x="31664" y="68140"/>
                        <a:pt x="29890" y="70435"/>
                        <a:pt x="27432" y="71723"/>
                      </a:cubicBezTo>
                      <a:lnTo>
                        <a:pt x="19431" y="75819"/>
                      </a:lnTo>
                      <a:lnTo>
                        <a:pt x="19431" y="76676"/>
                      </a:lnTo>
                      <a:lnTo>
                        <a:pt x="27432" y="80772"/>
                      </a:lnTo>
                      <a:cubicBezTo>
                        <a:pt x="30100" y="82137"/>
                        <a:pt x="31970" y="84677"/>
                        <a:pt x="32480" y="87630"/>
                      </a:cubicBezTo>
                      <a:cubicBezTo>
                        <a:pt x="33368" y="92070"/>
                        <a:pt x="35150" y="96284"/>
                        <a:pt x="37719" y="100013"/>
                      </a:cubicBezTo>
                      <a:cubicBezTo>
                        <a:pt x="39176" y="102382"/>
                        <a:pt x="39524" y="105270"/>
                        <a:pt x="38672" y="107918"/>
                      </a:cubicBezTo>
                      <a:lnTo>
                        <a:pt x="35909" y="116491"/>
                      </a:lnTo>
                      <a:lnTo>
                        <a:pt x="36386" y="116967"/>
                      </a:lnTo>
                      <a:lnTo>
                        <a:pt x="44958" y="114205"/>
                      </a:lnTo>
                      <a:cubicBezTo>
                        <a:pt x="47635" y="113323"/>
                        <a:pt x="50564" y="113672"/>
                        <a:pt x="52959" y="115157"/>
                      </a:cubicBezTo>
                      <a:cubicBezTo>
                        <a:pt x="57148" y="117473"/>
                        <a:pt x="61591" y="119295"/>
                        <a:pt x="66199" y="120586"/>
                      </a:cubicBezTo>
                      <a:cubicBezTo>
                        <a:pt x="68742" y="121288"/>
                        <a:pt x="70880" y="123012"/>
                        <a:pt x="72104" y="125349"/>
                      </a:cubicBezTo>
                      <a:close/>
                      <a:moveTo>
                        <a:pt x="76200" y="107156"/>
                      </a:moveTo>
                      <a:cubicBezTo>
                        <a:pt x="59367" y="107156"/>
                        <a:pt x="45720" y="93510"/>
                        <a:pt x="45720" y="76676"/>
                      </a:cubicBezTo>
                      <a:cubicBezTo>
                        <a:pt x="45720" y="59843"/>
                        <a:pt x="59367" y="46196"/>
                        <a:pt x="76200" y="46196"/>
                      </a:cubicBezTo>
                      <a:cubicBezTo>
                        <a:pt x="93034" y="46196"/>
                        <a:pt x="106680" y="59843"/>
                        <a:pt x="106680" y="76676"/>
                      </a:cubicBezTo>
                      <a:cubicBezTo>
                        <a:pt x="106420" y="93324"/>
                        <a:pt x="92850" y="106682"/>
                        <a:pt x="76200" y="106680"/>
                      </a:cubicBezTo>
                      <a:close/>
                      <a:moveTo>
                        <a:pt x="76200" y="65246"/>
                      </a:moveTo>
                      <a:cubicBezTo>
                        <a:pt x="69888" y="65246"/>
                        <a:pt x="64770" y="70364"/>
                        <a:pt x="64770" y="76676"/>
                      </a:cubicBezTo>
                      <a:cubicBezTo>
                        <a:pt x="64770" y="82989"/>
                        <a:pt x="69888" y="88106"/>
                        <a:pt x="76200" y="88106"/>
                      </a:cubicBezTo>
                      <a:cubicBezTo>
                        <a:pt x="82513" y="88106"/>
                        <a:pt x="87630" y="82989"/>
                        <a:pt x="87630" y="76676"/>
                      </a:cubicBezTo>
                      <a:cubicBezTo>
                        <a:pt x="87630" y="70364"/>
                        <a:pt x="82513" y="65246"/>
                        <a:pt x="76200" y="65246"/>
                      </a:cubicBezTo>
                      <a:close/>
                    </a:path>
                  </a:pathLst>
                </a:custGeom>
                <a:solidFill>
                  <a:schemeClr val="tx1"/>
                </a:solidFill>
                <a:ln w="9525" cap="flat">
                  <a:noFill/>
                  <a:prstDash val="solid"/>
                  <a:miter/>
                </a:ln>
              </p:spPr>
              <p:txBody>
                <a:bodyPr rtlCol="0" anchor="ctr"/>
                <a:lstStyle/>
                <a:p>
                  <a:endParaRPr lang="en-US" sz="4608"/>
                </a:p>
              </p:txBody>
            </p:sp>
          </p:grpSp>
          <p:sp>
            <p:nvSpPr>
              <p:cNvPr id="126" name="TextBox 125">
                <a:extLst>
                  <a:ext uri="{FF2B5EF4-FFF2-40B4-BE49-F238E27FC236}">
                    <a16:creationId xmlns:a16="http://schemas.microsoft.com/office/drawing/2014/main" id="{DDA1F5D8-A919-47BB-9F5B-7C1F11FA0123}"/>
                  </a:ext>
                </a:extLst>
              </p:cNvPr>
              <p:cNvSpPr txBox="1"/>
              <p:nvPr/>
            </p:nvSpPr>
            <p:spPr>
              <a:xfrm>
                <a:off x="3690198" y="1596202"/>
                <a:ext cx="188858"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Lex   </a:t>
                </a:r>
              </a:p>
            </p:txBody>
          </p:sp>
        </p:grpSp>
        <p:grpSp>
          <p:nvGrpSpPr>
            <p:cNvPr id="83" name="Group 82">
              <a:extLst>
                <a:ext uri="{FF2B5EF4-FFF2-40B4-BE49-F238E27FC236}">
                  <a16:creationId xmlns:a16="http://schemas.microsoft.com/office/drawing/2014/main" id="{F4FCA204-AF0E-4AE7-A1D8-FBB648DD5950}"/>
                </a:ext>
              </a:extLst>
            </p:cNvPr>
            <p:cNvGrpSpPr/>
            <p:nvPr/>
          </p:nvGrpSpPr>
          <p:grpSpPr>
            <a:xfrm>
              <a:off x="9679458" y="9426404"/>
              <a:ext cx="818325" cy="322531"/>
              <a:chOff x="4034926" y="1563834"/>
              <a:chExt cx="515643" cy="203234"/>
            </a:xfrm>
          </p:grpSpPr>
          <p:grpSp>
            <p:nvGrpSpPr>
              <p:cNvPr id="107" name="Group 106">
                <a:extLst>
                  <a:ext uri="{FF2B5EF4-FFF2-40B4-BE49-F238E27FC236}">
                    <a16:creationId xmlns:a16="http://schemas.microsoft.com/office/drawing/2014/main" id="{09CA9AA2-607F-4F7A-A20F-7EF9D51873D1}"/>
                  </a:ext>
                </a:extLst>
              </p:cNvPr>
              <p:cNvGrpSpPr/>
              <p:nvPr/>
            </p:nvGrpSpPr>
            <p:grpSpPr>
              <a:xfrm>
                <a:off x="4034926" y="1563834"/>
                <a:ext cx="200290" cy="203234"/>
                <a:chOff x="3590486" y="5089674"/>
                <a:chExt cx="469297" cy="476194"/>
              </a:xfrm>
              <a:solidFill>
                <a:srgbClr val="232F3E"/>
              </a:solidFill>
            </p:grpSpPr>
            <p:sp>
              <p:nvSpPr>
                <p:cNvPr id="109" name="Freeform: Shape 108">
                  <a:extLst>
                    <a:ext uri="{FF2B5EF4-FFF2-40B4-BE49-F238E27FC236}">
                      <a16:creationId xmlns:a16="http://schemas.microsoft.com/office/drawing/2014/main" id="{25935D9A-100F-41AB-9B96-5DC7D34D25D7}"/>
                    </a:ext>
                  </a:extLst>
                </p:cNvPr>
                <p:cNvSpPr/>
                <p:nvPr/>
              </p:nvSpPr>
              <p:spPr>
                <a:xfrm>
                  <a:off x="3828992" y="5194449"/>
                  <a:ext cx="19050" cy="28575"/>
                </a:xfrm>
                <a:custGeom>
                  <a:avLst/>
                  <a:gdLst>
                    <a:gd name="connsiteX0" fmla="*/ 0 w 19050"/>
                    <a:gd name="connsiteY0" fmla="*/ 0 h 28575"/>
                    <a:gd name="connsiteX1" fmla="*/ 19050 w 19050"/>
                    <a:gd name="connsiteY1" fmla="*/ 0 h 28575"/>
                    <a:gd name="connsiteX2" fmla="*/ 19050 w 19050"/>
                    <a:gd name="connsiteY2" fmla="*/ 28575 h 28575"/>
                    <a:gd name="connsiteX3" fmla="*/ 0 w 190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9050" h="28575">
                      <a:moveTo>
                        <a:pt x="0" y="0"/>
                      </a:moveTo>
                      <a:lnTo>
                        <a:pt x="19050" y="0"/>
                      </a:lnTo>
                      <a:lnTo>
                        <a:pt x="19050" y="28575"/>
                      </a:lnTo>
                      <a:lnTo>
                        <a:pt x="0" y="28575"/>
                      </a:lnTo>
                      <a:close/>
                    </a:path>
                  </a:pathLst>
                </a:custGeom>
                <a:solidFill>
                  <a:schemeClr val="tx1"/>
                </a:solidFill>
                <a:ln w="9525" cap="flat">
                  <a:noFill/>
                  <a:prstDash val="solid"/>
                  <a:miter/>
                </a:ln>
              </p:spPr>
              <p:txBody>
                <a:bodyPr rtlCol="0" anchor="ctr"/>
                <a:lstStyle/>
                <a:p>
                  <a:endParaRPr lang="en-US" sz="4608"/>
                </a:p>
              </p:txBody>
            </p:sp>
            <p:sp>
              <p:nvSpPr>
                <p:cNvPr id="110" name="Freeform: Shape 109">
                  <a:extLst>
                    <a:ext uri="{FF2B5EF4-FFF2-40B4-BE49-F238E27FC236}">
                      <a16:creationId xmlns:a16="http://schemas.microsoft.com/office/drawing/2014/main" id="{1D1880A1-C866-4628-A288-F7DF4BA6AEE7}"/>
                    </a:ext>
                  </a:extLst>
                </p:cNvPr>
                <p:cNvSpPr/>
                <p:nvPr/>
              </p:nvSpPr>
              <p:spPr>
                <a:xfrm>
                  <a:off x="3590486" y="5365899"/>
                  <a:ext cx="142875" cy="85725"/>
                </a:xfrm>
                <a:custGeom>
                  <a:avLst/>
                  <a:gdLst>
                    <a:gd name="connsiteX0" fmla="*/ 142875 w 142875"/>
                    <a:gd name="connsiteY0" fmla="*/ 85725 h 85725"/>
                    <a:gd name="connsiteX1" fmla="*/ 9525 w 142875"/>
                    <a:gd name="connsiteY1" fmla="*/ 85725 h 85725"/>
                    <a:gd name="connsiteX2" fmla="*/ 0 w 142875"/>
                    <a:gd name="connsiteY2" fmla="*/ 76200 h 85725"/>
                    <a:gd name="connsiteX3" fmla="*/ 0 w 142875"/>
                    <a:gd name="connsiteY3" fmla="*/ 0 h 85725"/>
                    <a:gd name="connsiteX4" fmla="*/ 19050 w 142875"/>
                    <a:gd name="connsiteY4" fmla="*/ 0 h 85725"/>
                    <a:gd name="connsiteX5" fmla="*/ 19050 w 142875"/>
                    <a:gd name="connsiteY5" fmla="*/ 66675 h 85725"/>
                    <a:gd name="connsiteX6" fmla="*/ 142875 w 14287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85725">
                      <a:moveTo>
                        <a:pt x="142875" y="85725"/>
                      </a:moveTo>
                      <a:lnTo>
                        <a:pt x="9525" y="85725"/>
                      </a:lnTo>
                      <a:cubicBezTo>
                        <a:pt x="4264" y="85725"/>
                        <a:pt x="0" y="81461"/>
                        <a:pt x="0" y="76200"/>
                      </a:cubicBezTo>
                      <a:lnTo>
                        <a:pt x="0" y="0"/>
                      </a:lnTo>
                      <a:lnTo>
                        <a:pt x="19050" y="0"/>
                      </a:lnTo>
                      <a:lnTo>
                        <a:pt x="19050" y="66675"/>
                      </a:lnTo>
                      <a:lnTo>
                        <a:pt x="142875" y="66675"/>
                      </a:lnTo>
                      <a:close/>
                    </a:path>
                  </a:pathLst>
                </a:custGeom>
                <a:solidFill>
                  <a:schemeClr val="tx1"/>
                </a:solidFill>
                <a:ln w="9525" cap="flat">
                  <a:noFill/>
                  <a:prstDash val="solid"/>
                  <a:miter/>
                </a:ln>
              </p:spPr>
              <p:txBody>
                <a:bodyPr rtlCol="0" anchor="ctr"/>
                <a:lstStyle/>
                <a:p>
                  <a:endParaRPr lang="en-US" sz="4608"/>
                </a:p>
              </p:txBody>
            </p:sp>
            <p:sp>
              <p:nvSpPr>
                <p:cNvPr id="111" name="Freeform: Shape 110">
                  <a:extLst>
                    <a:ext uri="{FF2B5EF4-FFF2-40B4-BE49-F238E27FC236}">
                      <a16:creationId xmlns:a16="http://schemas.microsoft.com/office/drawing/2014/main" id="{EDC46532-E349-4CD3-9A9A-9C0DCBBFAB13}"/>
                    </a:ext>
                  </a:extLst>
                </p:cNvPr>
                <p:cNvSpPr/>
                <p:nvPr/>
              </p:nvSpPr>
              <p:spPr>
                <a:xfrm>
                  <a:off x="3590486" y="5089674"/>
                  <a:ext cx="152400" cy="228600"/>
                </a:xfrm>
                <a:custGeom>
                  <a:avLst/>
                  <a:gdLst>
                    <a:gd name="connsiteX0" fmla="*/ 19050 w 152400"/>
                    <a:gd name="connsiteY0" fmla="*/ 228600 h 228600"/>
                    <a:gd name="connsiteX1" fmla="*/ 0 w 152400"/>
                    <a:gd name="connsiteY1" fmla="*/ 228600 h 228600"/>
                    <a:gd name="connsiteX2" fmla="*/ 0 w 152400"/>
                    <a:gd name="connsiteY2" fmla="*/ 9525 h 228600"/>
                    <a:gd name="connsiteX3" fmla="*/ 9525 w 152400"/>
                    <a:gd name="connsiteY3" fmla="*/ 0 h 228600"/>
                    <a:gd name="connsiteX4" fmla="*/ 152400 w 152400"/>
                    <a:gd name="connsiteY4" fmla="*/ 0 h 228600"/>
                    <a:gd name="connsiteX5" fmla="*/ 152400 w 152400"/>
                    <a:gd name="connsiteY5" fmla="*/ 19050 h 228600"/>
                    <a:gd name="connsiteX6" fmla="*/ 19050 w 152400"/>
                    <a:gd name="connsiteY6" fmla="*/ 190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9050" y="228600"/>
                      </a:moveTo>
                      <a:lnTo>
                        <a:pt x="0" y="228600"/>
                      </a:lnTo>
                      <a:lnTo>
                        <a:pt x="0" y="9525"/>
                      </a:lnTo>
                      <a:cubicBezTo>
                        <a:pt x="0" y="4264"/>
                        <a:pt x="4264" y="0"/>
                        <a:pt x="9525" y="0"/>
                      </a:cubicBezTo>
                      <a:lnTo>
                        <a:pt x="152400" y="0"/>
                      </a:lnTo>
                      <a:lnTo>
                        <a:pt x="152400" y="19050"/>
                      </a:lnTo>
                      <a:lnTo>
                        <a:pt x="19050" y="19050"/>
                      </a:lnTo>
                      <a:close/>
                    </a:path>
                  </a:pathLst>
                </a:custGeom>
                <a:solidFill>
                  <a:schemeClr val="tx1"/>
                </a:solidFill>
                <a:ln w="9525" cap="flat">
                  <a:noFill/>
                  <a:prstDash val="solid"/>
                  <a:miter/>
                </a:ln>
              </p:spPr>
              <p:txBody>
                <a:bodyPr rtlCol="0" anchor="ctr"/>
                <a:lstStyle/>
                <a:p>
                  <a:endParaRPr lang="en-US" sz="4608"/>
                </a:p>
              </p:txBody>
            </p:sp>
            <p:sp>
              <p:nvSpPr>
                <p:cNvPr id="112" name="Freeform: Shape 111">
                  <a:extLst>
                    <a:ext uri="{FF2B5EF4-FFF2-40B4-BE49-F238E27FC236}">
                      <a16:creationId xmlns:a16="http://schemas.microsoft.com/office/drawing/2014/main" id="{B5BEBFD0-AC7B-4777-8774-09A615007533}"/>
                    </a:ext>
                  </a:extLst>
                </p:cNvPr>
                <p:cNvSpPr/>
                <p:nvPr/>
              </p:nvSpPr>
              <p:spPr>
                <a:xfrm>
                  <a:off x="3733361" y="5089714"/>
                  <a:ext cx="104775" cy="104775"/>
                </a:xfrm>
                <a:custGeom>
                  <a:avLst/>
                  <a:gdLst>
                    <a:gd name="connsiteX0" fmla="*/ 104775 w 104775"/>
                    <a:gd name="connsiteY0" fmla="*/ 114260 h 104775"/>
                    <a:gd name="connsiteX1" fmla="*/ 9525 w 104775"/>
                    <a:gd name="connsiteY1" fmla="*/ 114260 h 104775"/>
                    <a:gd name="connsiteX2" fmla="*/ 0 w 104775"/>
                    <a:gd name="connsiteY2" fmla="*/ 104735 h 104775"/>
                    <a:gd name="connsiteX3" fmla="*/ 0 w 104775"/>
                    <a:gd name="connsiteY3" fmla="*/ 9485 h 104775"/>
                    <a:gd name="connsiteX4" fmla="*/ 9565 w 104775"/>
                    <a:gd name="connsiteY4" fmla="*/ 0 h 104775"/>
                    <a:gd name="connsiteX5" fmla="*/ 16288 w 104775"/>
                    <a:gd name="connsiteY5" fmla="*/ 2818 h 104775"/>
                    <a:gd name="connsiteX6" fmla="*/ 111538 w 104775"/>
                    <a:gd name="connsiteY6" fmla="*/ 98068 h 104775"/>
                    <a:gd name="connsiteX7" fmla="*/ 111403 w 104775"/>
                    <a:gd name="connsiteY7" fmla="*/ 111537 h 104775"/>
                    <a:gd name="connsiteX8" fmla="*/ 104775 w 104775"/>
                    <a:gd name="connsiteY8" fmla="*/ 114260 h 104775"/>
                    <a:gd name="connsiteX9" fmla="*/ 19050 w 104775"/>
                    <a:gd name="connsiteY9" fmla="*/ 95210 h 104775"/>
                    <a:gd name="connsiteX10" fmla="*/ 81820 w 104775"/>
                    <a:gd name="connsiteY10" fmla="*/ 95210 h 104775"/>
                    <a:gd name="connsiteX11" fmla="*/ 19050 w 104775"/>
                    <a:gd name="connsiteY11" fmla="*/ 32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04775">
                      <a:moveTo>
                        <a:pt x="104775" y="114260"/>
                      </a:moveTo>
                      <a:lnTo>
                        <a:pt x="9525" y="114260"/>
                      </a:lnTo>
                      <a:cubicBezTo>
                        <a:pt x="4264" y="114260"/>
                        <a:pt x="0" y="109996"/>
                        <a:pt x="0" y="104735"/>
                      </a:cubicBezTo>
                      <a:lnTo>
                        <a:pt x="0" y="9485"/>
                      </a:lnTo>
                      <a:cubicBezTo>
                        <a:pt x="22" y="4225"/>
                        <a:pt x="4304" y="-22"/>
                        <a:pt x="9565" y="0"/>
                      </a:cubicBezTo>
                      <a:cubicBezTo>
                        <a:pt x="12091" y="11"/>
                        <a:pt x="14509" y="1024"/>
                        <a:pt x="16288" y="2818"/>
                      </a:cubicBezTo>
                      <a:lnTo>
                        <a:pt x="111538" y="98068"/>
                      </a:lnTo>
                      <a:cubicBezTo>
                        <a:pt x="115220" y="101824"/>
                        <a:pt x="115160" y="107855"/>
                        <a:pt x="111403" y="111537"/>
                      </a:cubicBezTo>
                      <a:cubicBezTo>
                        <a:pt x="109632" y="113273"/>
                        <a:pt x="107255" y="114250"/>
                        <a:pt x="104775" y="114260"/>
                      </a:cubicBezTo>
                      <a:close/>
                      <a:moveTo>
                        <a:pt x="19050" y="95210"/>
                      </a:moveTo>
                      <a:lnTo>
                        <a:pt x="81820" y="95210"/>
                      </a:lnTo>
                      <a:lnTo>
                        <a:pt x="19050" y="32536"/>
                      </a:lnTo>
                      <a:close/>
                    </a:path>
                  </a:pathLst>
                </a:custGeom>
                <a:solidFill>
                  <a:schemeClr val="tx1"/>
                </a:solidFill>
                <a:ln w="9525" cap="flat">
                  <a:noFill/>
                  <a:prstDash val="solid"/>
                  <a:miter/>
                </a:ln>
              </p:spPr>
              <p:txBody>
                <a:bodyPr rtlCol="0" anchor="ctr"/>
                <a:lstStyle/>
                <a:p>
                  <a:endParaRPr lang="en-US" sz="4608"/>
                </a:p>
              </p:txBody>
            </p:sp>
            <p:sp>
              <p:nvSpPr>
                <p:cNvPr id="113" name="Freeform: Shape 112">
                  <a:extLst>
                    <a:ext uri="{FF2B5EF4-FFF2-40B4-BE49-F238E27FC236}">
                      <a16:creationId xmlns:a16="http://schemas.microsoft.com/office/drawing/2014/main" id="{5B32DCB1-5D76-47E1-846F-B07FBFBE5BEA}"/>
                    </a:ext>
                  </a:extLst>
                </p:cNvPr>
                <p:cNvSpPr/>
                <p:nvPr/>
              </p:nvSpPr>
              <p:spPr>
                <a:xfrm>
                  <a:off x="3628967" y="5250647"/>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14" name="Freeform: Shape 113">
                  <a:extLst>
                    <a:ext uri="{FF2B5EF4-FFF2-40B4-BE49-F238E27FC236}">
                      <a16:creationId xmlns:a16="http://schemas.microsoft.com/office/drawing/2014/main" id="{2FC010D0-3BDF-4240-83F3-D82A31DCD7F0}"/>
                    </a:ext>
                  </a:extLst>
                </p:cNvPr>
                <p:cNvSpPr/>
                <p:nvPr/>
              </p:nvSpPr>
              <p:spPr>
                <a:xfrm>
                  <a:off x="3745458" y="5242018"/>
                  <a:ext cx="314325" cy="323850"/>
                </a:xfrm>
                <a:custGeom>
                  <a:avLst/>
                  <a:gdLst>
                    <a:gd name="connsiteX0" fmla="*/ 308801 w 314325"/>
                    <a:gd name="connsiteY0" fmla="*/ 323907 h 323850"/>
                    <a:gd name="connsiteX1" fmla="*/ 303562 w 314325"/>
                    <a:gd name="connsiteY1" fmla="*/ 322668 h 323850"/>
                    <a:gd name="connsiteX2" fmla="*/ 223933 w 314325"/>
                    <a:gd name="connsiteY2" fmla="*/ 282854 h 323850"/>
                    <a:gd name="connsiteX3" fmla="*/ 17980 w 314325"/>
                    <a:gd name="connsiteY3" fmla="*/ 225052 h 323850"/>
                    <a:gd name="connsiteX4" fmla="*/ 0 w 314325"/>
                    <a:gd name="connsiteY4" fmla="*/ 171506 h 323850"/>
                    <a:gd name="connsiteX5" fmla="*/ 19050 w 314325"/>
                    <a:gd name="connsiteY5" fmla="*/ 168935 h 323850"/>
                    <a:gd name="connsiteX6" fmla="*/ 168153 w 314325"/>
                    <a:gd name="connsiteY6" fmla="*/ 281743 h 323850"/>
                    <a:gd name="connsiteX7" fmla="*/ 219075 w 314325"/>
                    <a:gd name="connsiteY7" fmla="*/ 263518 h 323850"/>
                    <a:gd name="connsiteX8" fmla="*/ 228600 w 314325"/>
                    <a:gd name="connsiteY8" fmla="*/ 263518 h 323850"/>
                    <a:gd name="connsiteX9" fmla="*/ 292703 w 314325"/>
                    <a:gd name="connsiteY9" fmla="*/ 296094 h 323850"/>
                    <a:gd name="connsiteX10" fmla="*/ 260033 w 314325"/>
                    <a:gd name="connsiteY10" fmla="*/ 232086 h 323850"/>
                    <a:gd name="connsiteX11" fmla="*/ 260033 w 314325"/>
                    <a:gd name="connsiteY11" fmla="*/ 222561 h 323850"/>
                    <a:gd name="connsiteX12" fmla="*/ 281083 w 314325"/>
                    <a:gd name="connsiteY12" fmla="*/ 151218 h 323850"/>
                    <a:gd name="connsiteX13" fmla="*/ 148637 w 314325"/>
                    <a:gd name="connsiteY13" fmla="*/ 19442 h 323850"/>
                    <a:gd name="connsiteX14" fmla="*/ 88011 w 314325"/>
                    <a:gd name="connsiteY14" fmla="*/ 34346 h 323850"/>
                    <a:gd name="connsiteX15" fmla="*/ 79058 w 314325"/>
                    <a:gd name="connsiteY15" fmla="*/ 17582 h 323850"/>
                    <a:gd name="connsiteX16" fmla="*/ 283247 w 314325"/>
                    <a:gd name="connsiteY16" fmla="*/ 80421 h 323850"/>
                    <a:gd name="connsiteX17" fmla="*/ 300800 w 314325"/>
                    <a:gd name="connsiteY17" fmla="*/ 150933 h 323850"/>
                    <a:gd name="connsiteX18" fmla="*/ 279654 w 314325"/>
                    <a:gd name="connsiteY18" fmla="*/ 228656 h 323850"/>
                    <a:gd name="connsiteX19" fmla="*/ 319564 w 314325"/>
                    <a:gd name="connsiteY19" fmla="*/ 306857 h 323850"/>
                    <a:gd name="connsiteX20" fmla="*/ 317468 w 314325"/>
                    <a:gd name="connsiteY20" fmla="*/ 320668 h 323850"/>
                    <a:gd name="connsiteX21" fmla="*/ 308801 w 314325"/>
                    <a:gd name="connsiteY21" fmla="*/ 323906 h 323850"/>
                    <a:gd name="connsiteX22" fmla="*/ 302228 w 314325"/>
                    <a:gd name="connsiteY22" fmla="*/ 314953 h 323850"/>
                    <a:gd name="connsiteX23" fmla="*/ 302228 w 314325"/>
                    <a:gd name="connsiteY23" fmla="*/ 314953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23850">
                      <a:moveTo>
                        <a:pt x="308801" y="323907"/>
                      </a:moveTo>
                      <a:cubicBezTo>
                        <a:pt x="306979" y="323928"/>
                        <a:pt x="305181" y="323503"/>
                        <a:pt x="303562" y="322668"/>
                      </a:cubicBezTo>
                      <a:lnTo>
                        <a:pt x="223933" y="282854"/>
                      </a:lnTo>
                      <a:cubicBezTo>
                        <a:pt x="151099" y="323765"/>
                        <a:pt x="58891" y="297886"/>
                        <a:pt x="17980" y="225052"/>
                      </a:cubicBezTo>
                      <a:cubicBezTo>
                        <a:pt x="8678" y="208491"/>
                        <a:pt x="2578" y="190326"/>
                        <a:pt x="0" y="171506"/>
                      </a:cubicBezTo>
                      <a:lnTo>
                        <a:pt x="19050" y="168935"/>
                      </a:lnTo>
                      <a:cubicBezTo>
                        <a:pt x="29072" y="241260"/>
                        <a:pt x="95828" y="291766"/>
                        <a:pt x="168153" y="281743"/>
                      </a:cubicBezTo>
                      <a:cubicBezTo>
                        <a:pt x="186201" y="279242"/>
                        <a:pt x="203538" y="273037"/>
                        <a:pt x="219075" y="263518"/>
                      </a:cubicBezTo>
                      <a:cubicBezTo>
                        <a:pt x="222022" y="261817"/>
                        <a:pt x="225653" y="261817"/>
                        <a:pt x="228600" y="263518"/>
                      </a:cubicBezTo>
                      <a:lnTo>
                        <a:pt x="292703" y="296094"/>
                      </a:lnTo>
                      <a:lnTo>
                        <a:pt x="260033" y="232086"/>
                      </a:lnTo>
                      <a:cubicBezTo>
                        <a:pt x="258331" y="229138"/>
                        <a:pt x="258331" y="225508"/>
                        <a:pt x="260033" y="222561"/>
                      </a:cubicBezTo>
                      <a:cubicBezTo>
                        <a:pt x="273873" y="201349"/>
                        <a:pt x="281191" y="176546"/>
                        <a:pt x="281083" y="151218"/>
                      </a:cubicBezTo>
                      <a:cubicBezTo>
                        <a:pt x="280898" y="78255"/>
                        <a:pt x="221600" y="19257"/>
                        <a:pt x="148637" y="19442"/>
                      </a:cubicBezTo>
                      <a:cubicBezTo>
                        <a:pt x="127528" y="19495"/>
                        <a:pt x="106739" y="24606"/>
                        <a:pt x="88011" y="34346"/>
                      </a:cubicBezTo>
                      <a:lnTo>
                        <a:pt x="79058" y="17582"/>
                      </a:lnTo>
                      <a:cubicBezTo>
                        <a:pt x="152795" y="-21451"/>
                        <a:pt x="244214" y="6683"/>
                        <a:pt x="283247" y="80421"/>
                      </a:cubicBezTo>
                      <a:cubicBezTo>
                        <a:pt x="294748" y="102147"/>
                        <a:pt x="300773" y="126351"/>
                        <a:pt x="300800" y="150933"/>
                      </a:cubicBezTo>
                      <a:cubicBezTo>
                        <a:pt x="301002" y="178288"/>
                        <a:pt x="293688" y="205174"/>
                        <a:pt x="279654" y="228656"/>
                      </a:cubicBezTo>
                      <a:lnTo>
                        <a:pt x="319564" y="306857"/>
                      </a:lnTo>
                      <a:cubicBezTo>
                        <a:pt x="321923" y="311430"/>
                        <a:pt x="321078" y="317001"/>
                        <a:pt x="317468" y="320668"/>
                      </a:cubicBezTo>
                      <a:cubicBezTo>
                        <a:pt x="315128" y="322863"/>
                        <a:pt x="312006" y="324029"/>
                        <a:pt x="308801" y="323906"/>
                      </a:cubicBezTo>
                      <a:close/>
                      <a:moveTo>
                        <a:pt x="302228" y="314953"/>
                      </a:moveTo>
                      <a:lnTo>
                        <a:pt x="302228" y="314953"/>
                      </a:lnTo>
                      <a:close/>
                    </a:path>
                  </a:pathLst>
                </a:custGeom>
                <a:solidFill>
                  <a:schemeClr val="tx1"/>
                </a:solidFill>
                <a:ln w="9525" cap="flat">
                  <a:noFill/>
                  <a:prstDash val="solid"/>
                  <a:miter/>
                </a:ln>
              </p:spPr>
              <p:txBody>
                <a:bodyPr rtlCol="0" anchor="ctr"/>
                <a:lstStyle/>
                <a:p>
                  <a:endParaRPr lang="en-US" sz="4608"/>
                </a:p>
              </p:txBody>
            </p:sp>
            <p:sp>
              <p:nvSpPr>
                <p:cNvPr id="115" name="Freeform: Shape 114">
                  <a:extLst>
                    <a:ext uri="{FF2B5EF4-FFF2-40B4-BE49-F238E27FC236}">
                      <a16:creationId xmlns:a16="http://schemas.microsoft.com/office/drawing/2014/main" id="{E6ED157C-8BD2-488B-AA64-39AC0E0A7179}"/>
                    </a:ext>
                  </a:extLst>
                </p:cNvPr>
                <p:cNvSpPr/>
                <p:nvPr/>
              </p:nvSpPr>
              <p:spPr>
                <a:xfrm>
                  <a:off x="387661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16" name="Freeform: Shape 115">
                  <a:extLst>
                    <a:ext uri="{FF2B5EF4-FFF2-40B4-BE49-F238E27FC236}">
                      <a16:creationId xmlns:a16="http://schemas.microsoft.com/office/drawing/2014/main" id="{59997AAD-961E-4A1B-8ACA-B99C22B5D8AB}"/>
                    </a:ext>
                  </a:extLst>
                </p:cNvPr>
                <p:cNvSpPr/>
                <p:nvPr/>
              </p:nvSpPr>
              <p:spPr>
                <a:xfrm>
                  <a:off x="3905192" y="5346849"/>
                  <a:ext cx="19050" cy="95250"/>
                </a:xfrm>
                <a:custGeom>
                  <a:avLst/>
                  <a:gdLst>
                    <a:gd name="connsiteX0" fmla="*/ 0 w 19050"/>
                    <a:gd name="connsiteY0" fmla="*/ 0 h 95250"/>
                    <a:gd name="connsiteX1" fmla="*/ 19050 w 19050"/>
                    <a:gd name="connsiteY1" fmla="*/ 0 h 95250"/>
                    <a:gd name="connsiteX2" fmla="*/ 19050 w 19050"/>
                    <a:gd name="connsiteY2" fmla="*/ 95250 h 95250"/>
                    <a:gd name="connsiteX3" fmla="*/ 0 w 1905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 h="95250">
                      <a:moveTo>
                        <a:pt x="0" y="0"/>
                      </a:moveTo>
                      <a:lnTo>
                        <a:pt x="19050" y="0"/>
                      </a:lnTo>
                      <a:lnTo>
                        <a:pt x="19050" y="95250"/>
                      </a:lnTo>
                      <a:lnTo>
                        <a:pt x="0" y="95250"/>
                      </a:lnTo>
                      <a:close/>
                    </a:path>
                  </a:pathLst>
                </a:custGeom>
                <a:solidFill>
                  <a:schemeClr val="tx1"/>
                </a:solidFill>
                <a:ln w="9525" cap="flat">
                  <a:noFill/>
                  <a:prstDash val="solid"/>
                  <a:miter/>
                </a:ln>
              </p:spPr>
              <p:txBody>
                <a:bodyPr rtlCol="0" anchor="ctr"/>
                <a:lstStyle/>
                <a:p>
                  <a:endParaRPr lang="en-US" sz="4608"/>
                </a:p>
              </p:txBody>
            </p:sp>
            <p:sp>
              <p:nvSpPr>
                <p:cNvPr id="117" name="Freeform: Shape 116">
                  <a:extLst>
                    <a:ext uri="{FF2B5EF4-FFF2-40B4-BE49-F238E27FC236}">
                      <a16:creationId xmlns:a16="http://schemas.microsoft.com/office/drawing/2014/main" id="{F9ECE047-C443-46CA-BF26-8B89DCBD00CB}"/>
                    </a:ext>
                  </a:extLst>
                </p:cNvPr>
                <p:cNvSpPr/>
                <p:nvPr/>
              </p:nvSpPr>
              <p:spPr>
                <a:xfrm>
                  <a:off x="3933767" y="5337324"/>
                  <a:ext cx="19050" cy="114300"/>
                </a:xfrm>
                <a:custGeom>
                  <a:avLst/>
                  <a:gdLst>
                    <a:gd name="connsiteX0" fmla="*/ 0 w 19050"/>
                    <a:gd name="connsiteY0" fmla="*/ 0 h 114300"/>
                    <a:gd name="connsiteX1" fmla="*/ 19050 w 19050"/>
                    <a:gd name="connsiteY1" fmla="*/ 0 h 114300"/>
                    <a:gd name="connsiteX2" fmla="*/ 19050 w 19050"/>
                    <a:gd name="connsiteY2" fmla="*/ 114300 h 114300"/>
                    <a:gd name="connsiteX3" fmla="*/ 0 w 190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 h="114300">
                      <a:moveTo>
                        <a:pt x="0" y="0"/>
                      </a:moveTo>
                      <a:lnTo>
                        <a:pt x="19050" y="0"/>
                      </a:lnTo>
                      <a:lnTo>
                        <a:pt x="19050" y="114300"/>
                      </a:lnTo>
                      <a:lnTo>
                        <a:pt x="0" y="114300"/>
                      </a:lnTo>
                      <a:close/>
                    </a:path>
                  </a:pathLst>
                </a:custGeom>
                <a:solidFill>
                  <a:schemeClr val="tx1"/>
                </a:solidFill>
                <a:ln w="9525" cap="flat">
                  <a:noFill/>
                  <a:prstDash val="solid"/>
                  <a:miter/>
                </a:ln>
              </p:spPr>
              <p:txBody>
                <a:bodyPr rtlCol="0" anchor="ctr"/>
                <a:lstStyle/>
                <a:p>
                  <a:endParaRPr lang="en-US" sz="4608"/>
                </a:p>
              </p:txBody>
            </p:sp>
            <p:sp>
              <p:nvSpPr>
                <p:cNvPr id="118" name="Freeform: Shape 117">
                  <a:extLst>
                    <a:ext uri="{FF2B5EF4-FFF2-40B4-BE49-F238E27FC236}">
                      <a16:creationId xmlns:a16="http://schemas.microsoft.com/office/drawing/2014/main" id="{550235CD-3125-4CA0-82F9-A24201009B2A}"/>
                    </a:ext>
                  </a:extLst>
                </p:cNvPr>
                <p:cNvSpPr/>
                <p:nvPr/>
              </p:nvSpPr>
              <p:spPr>
                <a:xfrm>
                  <a:off x="3962342" y="5365899"/>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chemeClr val="tx1"/>
                </a:solidFill>
                <a:ln w="9525" cap="flat">
                  <a:noFill/>
                  <a:prstDash val="solid"/>
                  <a:miter/>
                </a:ln>
              </p:spPr>
              <p:txBody>
                <a:bodyPr rtlCol="0" anchor="ctr"/>
                <a:lstStyle/>
                <a:p>
                  <a:endParaRPr lang="en-US" sz="4608"/>
                </a:p>
              </p:txBody>
            </p:sp>
            <p:sp>
              <p:nvSpPr>
                <p:cNvPr id="119" name="Freeform: Shape 118">
                  <a:extLst>
                    <a:ext uri="{FF2B5EF4-FFF2-40B4-BE49-F238E27FC236}">
                      <a16:creationId xmlns:a16="http://schemas.microsoft.com/office/drawing/2014/main" id="{547F7EE3-74DC-463C-A7C4-3A5BCFC16649}"/>
                    </a:ext>
                  </a:extLst>
                </p:cNvPr>
                <p:cNvSpPr/>
                <p:nvPr/>
              </p:nvSpPr>
              <p:spPr>
                <a:xfrm>
                  <a:off x="3819467" y="5356374"/>
                  <a:ext cx="19050" cy="76200"/>
                </a:xfrm>
                <a:custGeom>
                  <a:avLst/>
                  <a:gdLst>
                    <a:gd name="connsiteX0" fmla="*/ 0 w 19050"/>
                    <a:gd name="connsiteY0" fmla="*/ 0 h 76200"/>
                    <a:gd name="connsiteX1" fmla="*/ 19050 w 19050"/>
                    <a:gd name="connsiteY1" fmla="*/ 0 h 76200"/>
                    <a:gd name="connsiteX2" fmla="*/ 19050 w 19050"/>
                    <a:gd name="connsiteY2" fmla="*/ 76200 h 76200"/>
                    <a:gd name="connsiteX3" fmla="*/ 0 w 190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9050" h="76200">
                      <a:moveTo>
                        <a:pt x="0" y="0"/>
                      </a:moveTo>
                      <a:lnTo>
                        <a:pt x="19050" y="0"/>
                      </a:lnTo>
                      <a:lnTo>
                        <a:pt x="19050" y="76200"/>
                      </a:lnTo>
                      <a:lnTo>
                        <a:pt x="0" y="76200"/>
                      </a:lnTo>
                      <a:close/>
                    </a:path>
                  </a:pathLst>
                </a:custGeom>
                <a:solidFill>
                  <a:schemeClr val="tx1"/>
                </a:solidFill>
                <a:ln w="9525" cap="flat">
                  <a:noFill/>
                  <a:prstDash val="solid"/>
                  <a:miter/>
                </a:ln>
              </p:spPr>
              <p:txBody>
                <a:bodyPr rtlCol="0" anchor="ctr"/>
                <a:lstStyle/>
                <a:p>
                  <a:endParaRPr lang="en-US" sz="4608"/>
                </a:p>
              </p:txBody>
            </p:sp>
            <p:sp>
              <p:nvSpPr>
                <p:cNvPr id="120" name="Freeform: Shape 119">
                  <a:extLst>
                    <a:ext uri="{FF2B5EF4-FFF2-40B4-BE49-F238E27FC236}">
                      <a16:creationId xmlns:a16="http://schemas.microsoft.com/office/drawing/2014/main" id="{5CBD14CF-E882-49C2-9363-15CA7B2D44D0}"/>
                    </a:ext>
                  </a:extLst>
                </p:cNvPr>
                <p:cNvSpPr/>
                <p:nvPr/>
              </p:nvSpPr>
              <p:spPr>
                <a:xfrm>
                  <a:off x="3628967" y="5298272"/>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1" name="Freeform: Shape 120">
                  <a:extLst>
                    <a:ext uri="{FF2B5EF4-FFF2-40B4-BE49-F238E27FC236}">
                      <a16:creationId xmlns:a16="http://schemas.microsoft.com/office/drawing/2014/main" id="{7A95DD9B-B8A0-4C76-A703-DDD205BA8450}"/>
                    </a:ext>
                  </a:extLst>
                </p:cNvPr>
                <p:cNvSpPr/>
                <p:nvPr/>
              </p:nvSpPr>
              <p:spPr>
                <a:xfrm>
                  <a:off x="3628967" y="5345897"/>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2" name="Freeform: Shape 121">
                  <a:extLst>
                    <a:ext uri="{FF2B5EF4-FFF2-40B4-BE49-F238E27FC236}">
                      <a16:creationId xmlns:a16="http://schemas.microsoft.com/office/drawing/2014/main" id="{682E122A-3E9F-46E0-9B62-9FED00BF6128}"/>
                    </a:ext>
                  </a:extLst>
                </p:cNvPr>
                <p:cNvSpPr/>
                <p:nvPr/>
              </p:nvSpPr>
              <p:spPr>
                <a:xfrm>
                  <a:off x="3724217" y="5250647"/>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chemeClr val="tx1"/>
                </a:solidFill>
                <a:ln w="9525" cap="flat">
                  <a:noFill/>
                  <a:prstDash val="solid"/>
                  <a:miter/>
                </a:ln>
              </p:spPr>
              <p:txBody>
                <a:bodyPr rtlCol="0" anchor="ctr"/>
                <a:lstStyle/>
                <a:p>
                  <a:endParaRPr lang="en-US" sz="4608"/>
                </a:p>
              </p:txBody>
            </p:sp>
            <p:sp>
              <p:nvSpPr>
                <p:cNvPr id="123" name="Freeform: Shape 122">
                  <a:extLst>
                    <a:ext uri="{FF2B5EF4-FFF2-40B4-BE49-F238E27FC236}">
                      <a16:creationId xmlns:a16="http://schemas.microsoft.com/office/drawing/2014/main" id="{F8D3E27A-3EA4-4F6D-AE6C-22AB0987C6BD}"/>
                    </a:ext>
                  </a:extLst>
                </p:cNvPr>
                <p:cNvSpPr/>
                <p:nvPr/>
              </p:nvSpPr>
              <p:spPr>
                <a:xfrm>
                  <a:off x="3848042" y="5375424"/>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solidFill>
                  <a:schemeClr val="tx1"/>
                </a:solidFill>
                <a:ln w="9525" cap="flat">
                  <a:noFill/>
                  <a:prstDash val="solid"/>
                  <a:miter/>
                </a:ln>
              </p:spPr>
              <p:txBody>
                <a:bodyPr rtlCol="0" anchor="ctr"/>
                <a:lstStyle/>
                <a:p>
                  <a:endParaRPr lang="en-US" sz="4608"/>
                </a:p>
              </p:txBody>
            </p:sp>
            <p:sp>
              <p:nvSpPr>
                <p:cNvPr id="124" name="Freeform: Shape 123">
                  <a:extLst>
                    <a:ext uri="{FF2B5EF4-FFF2-40B4-BE49-F238E27FC236}">
                      <a16:creationId xmlns:a16="http://schemas.microsoft.com/office/drawing/2014/main" id="{F7081B1B-C731-4E1E-9012-A72897757B30}"/>
                    </a:ext>
                  </a:extLst>
                </p:cNvPr>
                <p:cNvSpPr/>
                <p:nvPr/>
              </p:nvSpPr>
              <p:spPr>
                <a:xfrm>
                  <a:off x="3828992" y="5298272"/>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solidFill>
                  <a:schemeClr val="tx1"/>
                </a:solidFill>
                <a:ln w="9525" cap="flat">
                  <a:noFill/>
                  <a:prstDash val="solid"/>
                  <a:miter/>
                </a:ln>
              </p:spPr>
              <p:txBody>
                <a:bodyPr rtlCol="0" anchor="ctr"/>
                <a:lstStyle/>
                <a:p>
                  <a:endParaRPr lang="en-US" sz="4608"/>
                </a:p>
              </p:txBody>
            </p:sp>
          </p:grpSp>
          <p:sp>
            <p:nvSpPr>
              <p:cNvPr id="108" name="TextBox 107">
                <a:extLst>
                  <a:ext uri="{FF2B5EF4-FFF2-40B4-BE49-F238E27FC236}">
                    <a16:creationId xmlns:a16="http://schemas.microsoft.com/office/drawing/2014/main" id="{4BC90469-765F-4CCD-9BC4-913F27FCEBEA}"/>
                  </a:ext>
                </a:extLst>
              </p:cNvPr>
              <p:cNvSpPr txBox="1"/>
              <p:nvPr/>
            </p:nvSpPr>
            <p:spPr>
              <a:xfrm>
                <a:off x="4267007" y="1596202"/>
                <a:ext cx="283562"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Polly </a:t>
                </a:r>
              </a:p>
            </p:txBody>
          </p:sp>
        </p:grpSp>
        <p:grpSp>
          <p:nvGrpSpPr>
            <p:cNvPr id="84" name="Group 83">
              <a:extLst>
                <a:ext uri="{FF2B5EF4-FFF2-40B4-BE49-F238E27FC236}">
                  <a16:creationId xmlns:a16="http://schemas.microsoft.com/office/drawing/2014/main" id="{33B68E89-A0F5-4EEE-99EE-27C220356C09}"/>
                </a:ext>
              </a:extLst>
            </p:cNvPr>
            <p:cNvGrpSpPr/>
            <p:nvPr/>
          </p:nvGrpSpPr>
          <p:grpSpPr>
            <a:xfrm>
              <a:off x="10703171" y="9428752"/>
              <a:ext cx="1451587" cy="317840"/>
              <a:chOff x="4678486" y="1565312"/>
              <a:chExt cx="914674" cy="200278"/>
            </a:xfrm>
          </p:grpSpPr>
          <p:grpSp>
            <p:nvGrpSpPr>
              <p:cNvPr id="93" name="Group 92">
                <a:extLst>
                  <a:ext uri="{FF2B5EF4-FFF2-40B4-BE49-F238E27FC236}">
                    <a16:creationId xmlns:a16="http://schemas.microsoft.com/office/drawing/2014/main" id="{DDF7E4E4-69E9-489F-A464-F21EC4421493}"/>
                  </a:ext>
                </a:extLst>
              </p:cNvPr>
              <p:cNvGrpSpPr/>
              <p:nvPr/>
            </p:nvGrpSpPr>
            <p:grpSpPr>
              <a:xfrm>
                <a:off x="4678486" y="1565312"/>
                <a:ext cx="202238" cy="200278"/>
                <a:chOff x="4585843" y="5079734"/>
                <a:chExt cx="473859" cy="469267"/>
              </a:xfrm>
              <a:solidFill>
                <a:srgbClr val="232F3E"/>
              </a:solidFill>
            </p:grpSpPr>
            <p:sp>
              <p:nvSpPr>
                <p:cNvPr id="95" name="Freeform: Shape 94">
                  <a:extLst>
                    <a:ext uri="{FF2B5EF4-FFF2-40B4-BE49-F238E27FC236}">
                      <a16:creationId xmlns:a16="http://schemas.microsoft.com/office/drawing/2014/main" id="{8B6E4E3F-99F1-4D86-892D-F1BDDBC9B247}"/>
                    </a:ext>
                  </a:extLst>
                </p:cNvPr>
                <p:cNvSpPr/>
                <p:nvPr/>
              </p:nvSpPr>
              <p:spPr>
                <a:xfrm>
                  <a:off x="4745377" y="5079734"/>
                  <a:ext cx="314325" cy="436880"/>
                </a:xfrm>
                <a:custGeom>
                  <a:avLst/>
                  <a:gdLst>
                    <a:gd name="connsiteX0" fmla="*/ 97631 w 314325"/>
                    <a:gd name="connsiteY0" fmla="*/ 436880 h 436880"/>
                    <a:gd name="connsiteX1" fmla="*/ 0 w 314325"/>
                    <a:gd name="connsiteY1" fmla="*/ 414087 h 436880"/>
                    <a:gd name="connsiteX2" fmla="*/ 8477 w 314325"/>
                    <a:gd name="connsiteY2" fmla="*/ 396991 h 436880"/>
                    <a:gd name="connsiteX3" fmla="*/ 97631 w 314325"/>
                    <a:gd name="connsiteY3" fmla="*/ 417886 h 436880"/>
                    <a:gd name="connsiteX4" fmla="*/ 297656 w 314325"/>
                    <a:gd name="connsiteY4" fmla="*/ 218440 h 436880"/>
                    <a:gd name="connsiteX5" fmla="*/ 97631 w 314325"/>
                    <a:gd name="connsiteY5" fmla="*/ 18995 h 436880"/>
                    <a:gd name="connsiteX6" fmla="*/ 18002 w 314325"/>
                    <a:gd name="connsiteY6" fmla="*/ 35521 h 436880"/>
                    <a:gd name="connsiteX7" fmla="*/ 10477 w 314325"/>
                    <a:gd name="connsiteY7" fmla="*/ 18045 h 436880"/>
                    <a:gd name="connsiteX8" fmla="*/ 97631 w 314325"/>
                    <a:gd name="connsiteY8" fmla="*/ 0 h 436880"/>
                    <a:gd name="connsiteX9" fmla="*/ 316706 w 314325"/>
                    <a:gd name="connsiteY9" fmla="*/ 218440 h 436880"/>
                    <a:gd name="connsiteX10" fmla="*/ 97631 w 314325"/>
                    <a:gd name="connsiteY10" fmla="*/ 436880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325" h="436880">
                      <a:moveTo>
                        <a:pt x="97631" y="436880"/>
                      </a:moveTo>
                      <a:cubicBezTo>
                        <a:pt x="63751" y="436966"/>
                        <a:pt x="30320" y="429161"/>
                        <a:pt x="0" y="414087"/>
                      </a:cubicBezTo>
                      <a:lnTo>
                        <a:pt x="8477" y="396991"/>
                      </a:lnTo>
                      <a:cubicBezTo>
                        <a:pt x="36145" y="410820"/>
                        <a:pt x="66682" y="417977"/>
                        <a:pt x="97631" y="417886"/>
                      </a:cubicBezTo>
                      <a:cubicBezTo>
                        <a:pt x="208102" y="417886"/>
                        <a:pt x="297656" y="328591"/>
                        <a:pt x="297656" y="218440"/>
                      </a:cubicBezTo>
                      <a:cubicBezTo>
                        <a:pt x="297656" y="108290"/>
                        <a:pt x="208102" y="18995"/>
                        <a:pt x="97631" y="18995"/>
                      </a:cubicBezTo>
                      <a:cubicBezTo>
                        <a:pt x="70225" y="18928"/>
                        <a:pt x="43106" y="24557"/>
                        <a:pt x="18002" y="35521"/>
                      </a:cubicBezTo>
                      <a:lnTo>
                        <a:pt x="10477" y="18045"/>
                      </a:lnTo>
                      <a:cubicBezTo>
                        <a:pt x="37964" y="6084"/>
                        <a:pt x="67641" y="-60"/>
                        <a:pt x="97631" y="0"/>
                      </a:cubicBezTo>
                      <a:cubicBezTo>
                        <a:pt x="218623" y="0"/>
                        <a:pt x="316706" y="97799"/>
                        <a:pt x="316706" y="218440"/>
                      </a:cubicBezTo>
                      <a:cubicBezTo>
                        <a:pt x="316706" y="339082"/>
                        <a:pt x="218623" y="436880"/>
                        <a:pt x="97631" y="436880"/>
                      </a:cubicBezTo>
                      <a:close/>
                    </a:path>
                  </a:pathLst>
                </a:custGeom>
                <a:solidFill>
                  <a:schemeClr val="tx1"/>
                </a:solidFill>
                <a:ln w="952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148BD282-8FAF-451A-AAE3-C0B5BE93BBA1}"/>
                    </a:ext>
                  </a:extLst>
                </p:cNvPr>
                <p:cNvSpPr/>
                <p:nvPr/>
              </p:nvSpPr>
              <p:spPr>
                <a:xfrm>
                  <a:off x="4623961" y="5191329"/>
                  <a:ext cx="38100" cy="199445"/>
                </a:xfrm>
                <a:custGeom>
                  <a:avLst/>
                  <a:gdLst>
                    <a:gd name="connsiteX0" fmla="*/ 22928 w 38100"/>
                    <a:gd name="connsiteY0" fmla="*/ 204099 h 199445"/>
                    <a:gd name="connsiteX1" fmla="*/ 27976 w 38100"/>
                    <a:gd name="connsiteY1" fmla="*/ 0 h 199445"/>
                    <a:gd name="connsiteX2" fmla="*/ 44645 w 38100"/>
                    <a:gd name="connsiteY2" fmla="*/ 9497 h 199445"/>
                    <a:gd name="connsiteX3" fmla="*/ 19022 w 38100"/>
                    <a:gd name="connsiteY3" fmla="*/ 106846 h 199445"/>
                    <a:gd name="connsiteX4" fmla="*/ 39977 w 38100"/>
                    <a:gd name="connsiteY4" fmla="*/ 195551 h 199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9445">
                      <a:moveTo>
                        <a:pt x="22928" y="204099"/>
                      </a:moveTo>
                      <a:cubicBezTo>
                        <a:pt x="-9340" y="139419"/>
                        <a:pt x="-7450" y="63015"/>
                        <a:pt x="27976" y="0"/>
                      </a:cubicBezTo>
                      <a:lnTo>
                        <a:pt x="44645" y="9497"/>
                      </a:lnTo>
                      <a:cubicBezTo>
                        <a:pt x="27874" y="39220"/>
                        <a:pt x="19051" y="72742"/>
                        <a:pt x="19022" y="106846"/>
                      </a:cubicBezTo>
                      <a:cubicBezTo>
                        <a:pt x="18875" y="137650"/>
                        <a:pt x="26056" y="168051"/>
                        <a:pt x="39977" y="195551"/>
                      </a:cubicBezTo>
                      <a:close/>
                    </a:path>
                  </a:pathLst>
                </a:custGeom>
                <a:solidFill>
                  <a:schemeClr val="tx1"/>
                </a:solidFill>
                <a:ln w="9525" cap="flat">
                  <a:noFill/>
                  <a:prstDash val="solid"/>
                  <a:miter/>
                </a:ln>
              </p:spPr>
              <p:txBody>
                <a:bodyPr rtlCol="0" anchor="ctr"/>
                <a:lstStyle/>
                <a:p>
                  <a:endParaRPr lang="en-US" sz="4608"/>
                </a:p>
              </p:txBody>
            </p:sp>
            <p:sp>
              <p:nvSpPr>
                <p:cNvPr id="97" name="Freeform: Shape 96">
                  <a:extLst>
                    <a:ext uri="{FF2B5EF4-FFF2-40B4-BE49-F238E27FC236}">
                      <a16:creationId xmlns:a16="http://schemas.microsoft.com/office/drawing/2014/main" id="{F9259BEE-C16F-49FB-B2A8-ECF682CB88BD}"/>
                    </a:ext>
                  </a:extLst>
                </p:cNvPr>
                <p:cNvSpPr/>
                <p:nvPr/>
              </p:nvSpPr>
              <p:spPr>
                <a:xfrm>
                  <a:off x="4681083" y="5136719"/>
                  <a:ext cx="323850" cy="322911"/>
                </a:xfrm>
                <a:custGeom>
                  <a:avLst/>
                  <a:gdLst>
                    <a:gd name="connsiteX0" fmla="*/ 161925 w 323850"/>
                    <a:gd name="connsiteY0" fmla="*/ 322911 h 322911"/>
                    <a:gd name="connsiteX1" fmla="*/ 0 w 323850"/>
                    <a:gd name="connsiteY1" fmla="*/ 161456 h 322911"/>
                    <a:gd name="connsiteX2" fmla="*/ 161925 w 323850"/>
                    <a:gd name="connsiteY2" fmla="*/ 0 h 322911"/>
                    <a:gd name="connsiteX3" fmla="*/ 323850 w 323850"/>
                    <a:gd name="connsiteY3" fmla="*/ 161456 h 322911"/>
                    <a:gd name="connsiteX4" fmla="*/ 161925 w 323850"/>
                    <a:gd name="connsiteY4" fmla="*/ 322911 h 322911"/>
                    <a:gd name="connsiteX5" fmla="*/ 161925 w 323850"/>
                    <a:gd name="connsiteY5" fmla="*/ 18995 h 322911"/>
                    <a:gd name="connsiteX6" fmla="*/ 19050 w 323850"/>
                    <a:gd name="connsiteY6" fmla="*/ 161456 h 322911"/>
                    <a:gd name="connsiteX7" fmla="*/ 161925 w 323850"/>
                    <a:gd name="connsiteY7" fmla="*/ 303917 h 322911"/>
                    <a:gd name="connsiteX8" fmla="*/ 304800 w 323850"/>
                    <a:gd name="connsiteY8" fmla="*/ 161456 h 322911"/>
                    <a:gd name="connsiteX9" fmla="*/ 161925 w 323850"/>
                    <a:gd name="connsiteY9" fmla="*/ 18995 h 32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22911">
                      <a:moveTo>
                        <a:pt x="161925" y="322911"/>
                      </a:moveTo>
                      <a:cubicBezTo>
                        <a:pt x="72496" y="322911"/>
                        <a:pt x="0" y="250625"/>
                        <a:pt x="0" y="161456"/>
                      </a:cubicBezTo>
                      <a:cubicBezTo>
                        <a:pt x="0" y="72286"/>
                        <a:pt x="72496" y="0"/>
                        <a:pt x="161925" y="0"/>
                      </a:cubicBezTo>
                      <a:cubicBezTo>
                        <a:pt x="251354" y="0"/>
                        <a:pt x="323850" y="72286"/>
                        <a:pt x="323850" y="161456"/>
                      </a:cubicBezTo>
                      <a:cubicBezTo>
                        <a:pt x="323850" y="250625"/>
                        <a:pt x="251354" y="322911"/>
                        <a:pt x="161925" y="322911"/>
                      </a:cubicBezTo>
                      <a:close/>
                      <a:moveTo>
                        <a:pt x="161925" y="18995"/>
                      </a:moveTo>
                      <a:cubicBezTo>
                        <a:pt x="83017" y="18995"/>
                        <a:pt x="19050" y="82777"/>
                        <a:pt x="19050" y="161456"/>
                      </a:cubicBezTo>
                      <a:cubicBezTo>
                        <a:pt x="19050" y="240135"/>
                        <a:pt x="83017" y="303917"/>
                        <a:pt x="161925" y="303917"/>
                      </a:cubicBezTo>
                      <a:cubicBezTo>
                        <a:pt x="240833" y="303917"/>
                        <a:pt x="304800" y="240135"/>
                        <a:pt x="304800" y="161456"/>
                      </a:cubicBezTo>
                      <a:cubicBezTo>
                        <a:pt x="304800" y="82777"/>
                        <a:pt x="240833" y="18995"/>
                        <a:pt x="161925" y="18995"/>
                      </a:cubicBezTo>
                      <a:close/>
                    </a:path>
                  </a:pathLst>
                </a:custGeom>
                <a:solidFill>
                  <a:schemeClr val="tx1"/>
                </a:solidFill>
                <a:ln w="9525" cap="flat">
                  <a:noFill/>
                  <a:prstDash val="solid"/>
                  <a:miter/>
                </a:ln>
              </p:spPr>
              <p:txBody>
                <a:bodyPr rtlCol="0" anchor="ctr"/>
                <a:lstStyle/>
                <a:p>
                  <a:endParaRPr lang="en-US" sz="4608"/>
                </a:p>
              </p:txBody>
            </p:sp>
            <p:sp>
              <p:nvSpPr>
                <p:cNvPr id="98" name="Freeform: Shape 97">
                  <a:extLst>
                    <a:ext uri="{FF2B5EF4-FFF2-40B4-BE49-F238E27FC236}">
                      <a16:creationId xmlns:a16="http://schemas.microsoft.com/office/drawing/2014/main" id="{0959BA83-4C1D-43A5-A648-0933B5BCD818}"/>
                    </a:ext>
                  </a:extLst>
                </p:cNvPr>
                <p:cNvSpPr/>
                <p:nvPr/>
              </p:nvSpPr>
              <p:spPr>
                <a:xfrm>
                  <a:off x="4585843" y="5368551"/>
                  <a:ext cx="180975" cy="180450"/>
                </a:xfrm>
                <a:custGeom>
                  <a:avLst/>
                  <a:gdLst>
                    <a:gd name="connsiteX0" fmla="*/ 47615 w 180975"/>
                    <a:gd name="connsiteY0" fmla="*/ 186054 h 180450"/>
                    <a:gd name="connsiteX1" fmla="*/ 0 w 180975"/>
                    <a:gd name="connsiteY1" fmla="*/ 138557 h 180450"/>
                    <a:gd name="connsiteX2" fmla="*/ 13992 w 180975"/>
                    <a:gd name="connsiteY2" fmla="*/ 104946 h 180450"/>
                    <a:gd name="connsiteX3" fmla="*/ 119148 w 180975"/>
                    <a:gd name="connsiteY3" fmla="*/ 0 h 180450"/>
                    <a:gd name="connsiteX4" fmla="*/ 132578 w 180975"/>
                    <a:gd name="connsiteY4" fmla="*/ 13486 h 180450"/>
                    <a:gd name="connsiteX5" fmla="*/ 27803 w 180975"/>
                    <a:gd name="connsiteY5" fmla="*/ 118432 h 180450"/>
                    <a:gd name="connsiteX6" fmla="*/ 27851 w 180975"/>
                    <a:gd name="connsiteY6" fmla="*/ 158749 h 180450"/>
                    <a:gd name="connsiteX7" fmla="*/ 68284 w 180975"/>
                    <a:gd name="connsiteY7" fmla="*/ 158701 h 180450"/>
                    <a:gd name="connsiteX8" fmla="*/ 173535 w 180975"/>
                    <a:gd name="connsiteY8" fmla="*/ 54230 h 180450"/>
                    <a:gd name="connsiteX9" fmla="*/ 186966 w 180975"/>
                    <a:gd name="connsiteY9" fmla="*/ 67716 h 180450"/>
                    <a:gd name="connsiteX10" fmla="*/ 82191 w 180975"/>
                    <a:gd name="connsiteY10" fmla="*/ 172188 h 180450"/>
                    <a:gd name="connsiteX11" fmla="*/ 47615 w 180975"/>
                    <a:gd name="connsiteY11" fmla="*/ 186054 h 1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80450">
                      <a:moveTo>
                        <a:pt x="47615" y="186054"/>
                      </a:moveTo>
                      <a:cubicBezTo>
                        <a:pt x="21312" y="186048"/>
                        <a:pt x="-6" y="164783"/>
                        <a:pt x="0" y="138557"/>
                      </a:cubicBezTo>
                      <a:cubicBezTo>
                        <a:pt x="3" y="125945"/>
                        <a:pt x="5037" y="113853"/>
                        <a:pt x="13992" y="104946"/>
                      </a:cubicBezTo>
                      <a:lnTo>
                        <a:pt x="119148" y="0"/>
                      </a:lnTo>
                      <a:lnTo>
                        <a:pt x="132578" y="13486"/>
                      </a:lnTo>
                      <a:lnTo>
                        <a:pt x="27803" y="118432"/>
                      </a:lnTo>
                      <a:cubicBezTo>
                        <a:pt x="16651" y="129579"/>
                        <a:pt x="16672" y="147629"/>
                        <a:pt x="27851" y="158749"/>
                      </a:cubicBezTo>
                      <a:cubicBezTo>
                        <a:pt x="39029" y="169869"/>
                        <a:pt x="57132" y="169848"/>
                        <a:pt x="68284" y="158701"/>
                      </a:cubicBezTo>
                      <a:lnTo>
                        <a:pt x="173535" y="54230"/>
                      </a:lnTo>
                      <a:lnTo>
                        <a:pt x="186966" y="67716"/>
                      </a:lnTo>
                      <a:lnTo>
                        <a:pt x="82191" y="172188"/>
                      </a:lnTo>
                      <a:cubicBezTo>
                        <a:pt x="73033" y="181301"/>
                        <a:pt x="60551" y="186307"/>
                        <a:pt x="47615" y="186054"/>
                      </a:cubicBezTo>
                      <a:close/>
                    </a:path>
                  </a:pathLst>
                </a:custGeom>
                <a:solidFill>
                  <a:schemeClr val="tx1"/>
                </a:solidFill>
                <a:ln w="9525" cap="flat">
                  <a:noFill/>
                  <a:prstDash val="solid"/>
                  <a:miter/>
                </a:ln>
              </p:spPr>
              <p:txBody>
                <a:bodyPr rtlCol="0" anchor="ctr"/>
                <a:lstStyle/>
                <a:p>
                  <a:endParaRPr lang="en-US" sz="4608" dirty="0"/>
                </a:p>
              </p:txBody>
            </p:sp>
            <p:sp>
              <p:nvSpPr>
                <p:cNvPr id="99" name="Freeform: Shape 98">
                  <a:extLst>
                    <a:ext uri="{FF2B5EF4-FFF2-40B4-BE49-F238E27FC236}">
                      <a16:creationId xmlns:a16="http://schemas.microsoft.com/office/drawing/2014/main" id="{9EE62346-B2EB-4076-9C04-BF2C3C48F2B7}"/>
                    </a:ext>
                  </a:extLst>
                </p:cNvPr>
                <p:cNvSpPr/>
                <p:nvPr/>
              </p:nvSpPr>
              <p:spPr>
                <a:xfrm>
                  <a:off x="4881013" y="5336164"/>
                  <a:ext cx="47625" cy="47487"/>
                </a:xfrm>
                <a:custGeom>
                  <a:avLst/>
                  <a:gdLst>
                    <a:gd name="connsiteX0" fmla="*/ 47625 w 47625"/>
                    <a:gd name="connsiteY0" fmla="*/ 47487 h 47486"/>
                    <a:gd name="connsiteX1" fmla="*/ 0 w 47625"/>
                    <a:gd name="connsiteY1" fmla="*/ 47487 h 47486"/>
                    <a:gd name="connsiteX2" fmla="*/ 0 w 47625"/>
                    <a:gd name="connsiteY2" fmla="*/ 28492 h 47486"/>
                    <a:gd name="connsiteX3" fmla="*/ 28575 w 47625"/>
                    <a:gd name="connsiteY3" fmla="*/ 28492 h 47486"/>
                    <a:gd name="connsiteX4" fmla="*/ 28575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28492"/>
                      </a:lnTo>
                      <a:lnTo>
                        <a:pt x="28575" y="28492"/>
                      </a:lnTo>
                      <a:lnTo>
                        <a:pt x="28575"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0" name="Freeform: Shape 99">
                  <a:extLst>
                    <a:ext uri="{FF2B5EF4-FFF2-40B4-BE49-F238E27FC236}">
                      <a16:creationId xmlns:a16="http://schemas.microsoft.com/office/drawing/2014/main" id="{F8E62377-1262-4A35-820F-6F869448B7E7}"/>
                    </a:ext>
                  </a:extLst>
                </p:cNvPr>
                <p:cNvSpPr/>
                <p:nvPr/>
              </p:nvSpPr>
              <p:spPr>
                <a:xfrm>
                  <a:off x="4881013" y="5212698"/>
                  <a:ext cx="47625" cy="47487"/>
                </a:xfrm>
                <a:custGeom>
                  <a:avLst/>
                  <a:gdLst>
                    <a:gd name="connsiteX0" fmla="*/ 47625 w 47625"/>
                    <a:gd name="connsiteY0" fmla="*/ 47487 h 47486"/>
                    <a:gd name="connsiteX1" fmla="*/ 28575 w 47625"/>
                    <a:gd name="connsiteY1" fmla="*/ 47487 h 47486"/>
                    <a:gd name="connsiteX2" fmla="*/ 28575 w 47625"/>
                    <a:gd name="connsiteY2" fmla="*/ 18995 h 47486"/>
                    <a:gd name="connsiteX3" fmla="*/ 0 w 47625"/>
                    <a:gd name="connsiteY3" fmla="*/ 18995 h 47486"/>
                    <a:gd name="connsiteX4" fmla="*/ 0 w 47625"/>
                    <a:gd name="connsiteY4" fmla="*/ 0 h 47486"/>
                    <a:gd name="connsiteX5" fmla="*/ 47625 w 47625"/>
                    <a:gd name="connsiteY5" fmla="*/ 0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28575" y="47487"/>
                      </a:lnTo>
                      <a:lnTo>
                        <a:pt x="28575" y="18995"/>
                      </a:lnTo>
                      <a:lnTo>
                        <a:pt x="0" y="18995"/>
                      </a:lnTo>
                      <a:lnTo>
                        <a:pt x="0" y="0"/>
                      </a:lnTo>
                      <a:lnTo>
                        <a:pt x="47625" y="0"/>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1" name="Freeform: Shape 100">
                  <a:extLst>
                    <a:ext uri="{FF2B5EF4-FFF2-40B4-BE49-F238E27FC236}">
                      <a16:creationId xmlns:a16="http://schemas.microsoft.com/office/drawing/2014/main" id="{2D857AD5-5DDB-4ECB-AE22-E62ACFFE8622}"/>
                    </a:ext>
                  </a:extLst>
                </p:cNvPr>
                <p:cNvSpPr/>
                <p:nvPr/>
              </p:nvSpPr>
              <p:spPr>
                <a:xfrm>
                  <a:off x="4757188" y="5212698"/>
                  <a:ext cx="47625" cy="47487"/>
                </a:xfrm>
                <a:custGeom>
                  <a:avLst/>
                  <a:gdLst>
                    <a:gd name="connsiteX0" fmla="*/ 19050 w 47625"/>
                    <a:gd name="connsiteY0" fmla="*/ 47487 h 47486"/>
                    <a:gd name="connsiteX1" fmla="*/ 0 w 47625"/>
                    <a:gd name="connsiteY1" fmla="*/ 47487 h 47486"/>
                    <a:gd name="connsiteX2" fmla="*/ 0 w 47625"/>
                    <a:gd name="connsiteY2" fmla="*/ 0 h 47486"/>
                    <a:gd name="connsiteX3" fmla="*/ 47625 w 47625"/>
                    <a:gd name="connsiteY3" fmla="*/ 0 h 47486"/>
                    <a:gd name="connsiteX4" fmla="*/ 47625 w 47625"/>
                    <a:gd name="connsiteY4" fmla="*/ 18995 h 47486"/>
                    <a:gd name="connsiteX5" fmla="*/ 19050 w 47625"/>
                    <a:gd name="connsiteY5" fmla="*/ 18995 h 47486"/>
                    <a:gd name="connsiteX6" fmla="*/ 19050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19050" y="47487"/>
                      </a:moveTo>
                      <a:lnTo>
                        <a:pt x="0" y="47487"/>
                      </a:lnTo>
                      <a:lnTo>
                        <a:pt x="0" y="0"/>
                      </a:lnTo>
                      <a:lnTo>
                        <a:pt x="47625" y="0"/>
                      </a:lnTo>
                      <a:lnTo>
                        <a:pt x="47625" y="18995"/>
                      </a:lnTo>
                      <a:lnTo>
                        <a:pt x="19050" y="18995"/>
                      </a:lnTo>
                      <a:lnTo>
                        <a:pt x="19050" y="47487"/>
                      </a:lnTo>
                      <a:close/>
                    </a:path>
                  </a:pathLst>
                </a:custGeom>
                <a:solidFill>
                  <a:schemeClr val="tx1"/>
                </a:solidFill>
                <a:ln w="9525" cap="flat">
                  <a:noFill/>
                  <a:prstDash val="solid"/>
                  <a:miter/>
                </a:ln>
              </p:spPr>
              <p:txBody>
                <a:bodyPr rtlCol="0" anchor="ctr"/>
                <a:lstStyle/>
                <a:p>
                  <a:endParaRPr lang="en-US" sz="4608"/>
                </a:p>
              </p:txBody>
            </p:sp>
            <p:sp>
              <p:nvSpPr>
                <p:cNvPr id="102" name="Freeform: Shape 101">
                  <a:extLst>
                    <a:ext uri="{FF2B5EF4-FFF2-40B4-BE49-F238E27FC236}">
                      <a16:creationId xmlns:a16="http://schemas.microsoft.com/office/drawing/2014/main" id="{DE954B0C-3B29-4BEA-9AA9-1CE04B2FAEA0}"/>
                    </a:ext>
                  </a:extLst>
                </p:cNvPr>
                <p:cNvSpPr/>
                <p:nvPr/>
              </p:nvSpPr>
              <p:spPr>
                <a:xfrm>
                  <a:off x="4757188" y="5336164"/>
                  <a:ext cx="47625" cy="47487"/>
                </a:xfrm>
                <a:custGeom>
                  <a:avLst/>
                  <a:gdLst>
                    <a:gd name="connsiteX0" fmla="*/ 47625 w 47625"/>
                    <a:gd name="connsiteY0" fmla="*/ 47487 h 47486"/>
                    <a:gd name="connsiteX1" fmla="*/ 0 w 47625"/>
                    <a:gd name="connsiteY1" fmla="*/ 47487 h 47486"/>
                    <a:gd name="connsiteX2" fmla="*/ 0 w 47625"/>
                    <a:gd name="connsiteY2" fmla="*/ 0 h 47486"/>
                    <a:gd name="connsiteX3" fmla="*/ 19050 w 47625"/>
                    <a:gd name="connsiteY3" fmla="*/ 0 h 47486"/>
                    <a:gd name="connsiteX4" fmla="*/ 19050 w 47625"/>
                    <a:gd name="connsiteY4" fmla="*/ 28492 h 47486"/>
                    <a:gd name="connsiteX5" fmla="*/ 47625 w 47625"/>
                    <a:gd name="connsiteY5" fmla="*/ 28492 h 47486"/>
                    <a:gd name="connsiteX6" fmla="*/ 47625 w 47625"/>
                    <a:gd name="connsiteY6" fmla="*/ 47487 h 4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486">
                      <a:moveTo>
                        <a:pt x="47625" y="47487"/>
                      </a:moveTo>
                      <a:lnTo>
                        <a:pt x="0" y="47487"/>
                      </a:lnTo>
                      <a:lnTo>
                        <a:pt x="0" y="0"/>
                      </a:lnTo>
                      <a:lnTo>
                        <a:pt x="19050" y="0"/>
                      </a:lnTo>
                      <a:lnTo>
                        <a:pt x="19050" y="28492"/>
                      </a:lnTo>
                      <a:lnTo>
                        <a:pt x="47625" y="28492"/>
                      </a:lnTo>
                      <a:lnTo>
                        <a:pt x="47625" y="47487"/>
                      </a:lnTo>
                      <a:close/>
                    </a:path>
                  </a:pathLst>
                </a:custGeom>
                <a:solidFill>
                  <a:schemeClr val="tx1"/>
                </a:solidFill>
                <a:ln w="9525" cap="flat">
                  <a:noFill/>
                  <a:prstDash val="solid"/>
                  <a:miter/>
                </a:ln>
              </p:spPr>
              <p:txBody>
                <a:bodyPr rtlCol="0" anchor="ctr"/>
                <a:lstStyle/>
                <a:p>
                  <a:endParaRPr lang="en-US" sz="4608"/>
                </a:p>
              </p:txBody>
            </p:sp>
            <p:sp>
              <p:nvSpPr>
                <p:cNvPr id="103" name="Freeform: Shape 102">
                  <a:extLst>
                    <a:ext uri="{FF2B5EF4-FFF2-40B4-BE49-F238E27FC236}">
                      <a16:creationId xmlns:a16="http://schemas.microsoft.com/office/drawing/2014/main" id="{683B7A0C-154E-4F54-8B68-8CB3FE647CF6}"/>
                    </a:ext>
                  </a:extLst>
                </p:cNvPr>
                <p:cNvSpPr/>
                <p:nvPr/>
              </p:nvSpPr>
              <p:spPr>
                <a:xfrm>
                  <a:off x="4795288" y="5315080"/>
                  <a:ext cx="28575" cy="28492"/>
                </a:xfrm>
                <a:custGeom>
                  <a:avLst/>
                  <a:gdLst>
                    <a:gd name="connsiteX0" fmla="*/ 0 w 28575"/>
                    <a:gd name="connsiteY0" fmla="*/ 30582 h 28492"/>
                    <a:gd name="connsiteX1" fmla="*/ 30766 w 28575"/>
                    <a:gd name="connsiteY1" fmla="*/ 30582 h 28492"/>
                    <a:gd name="connsiteX2" fmla="*/ 0 w 28575"/>
                    <a:gd name="connsiteY2" fmla="*/ 0 h 28492"/>
                    <a:gd name="connsiteX3" fmla="*/ 0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0" y="30582"/>
                      </a:moveTo>
                      <a:lnTo>
                        <a:pt x="30766" y="30582"/>
                      </a:lnTo>
                      <a:lnTo>
                        <a:pt x="0" y="0"/>
                      </a:lnTo>
                      <a:lnTo>
                        <a:pt x="0" y="30582"/>
                      </a:lnTo>
                      <a:close/>
                    </a:path>
                  </a:pathLst>
                </a:custGeom>
                <a:solidFill>
                  <a:schemeClr val="tx1"/>
                </a:solidFill>
                <a:ln w="9525" cap="flat">
                  <a:noFill/>
                  <a:prstDash val="solid"/>
                  <a:miter/>
                </a:ln>
              </p:spPr>
              <p:txBody>
                <a:bodyPr rtlCol="0" anchor="ctr"/>
                <a:lstStyle/>
                <a:p>
                  <a:endParaRPr lang="en-US" sz="4608"/>
                </a:p>
              </p:txBody>
            </p:sp>
            <p:sp>
              <p:nvSpPr>
                <p:cNvPr id="104" name="Freeform: Shape 103">
                  <a:extLst>
                    <a:ext uri="{FF2B5EF4-FFF2-40B4-BE49-F238E27FC236}">
                      <a16:creationId xmlns:a16="http://schemas.microsoft.com/office/drawing/2014/main" id="{DDF7803F-3D53-44DB-B843-FCAE6C96238D}"/>
                    </a:ext>
                  </a:extLst>
                </p:cNvPr>
                <p:cNvSpPr/>
                <p:nvPr/>
              </p:nvSpPr>
              <p:spPr>
                <a:xfrm>
                  <a:off x="4795288" y="5250688"/>
                  <a:ext cx="28575" cy="28492"/>
                </a:xfrm>
                <a:custGeom>
                  <a:avLst/>
                  <a:gdLst>
                    <a:gd name="connsiteX0" fmla="*/ 0 w 28575"/>
                    <a:gd name="connsiteY0" fmla="*/ 0 h 28492"/>
                    <a:gd name="connsiteX1" fmla="*/ 0 w 28575"/>
                    <a:gd name="connsiteY1" fmla="*/ 30582 h 28492"/>
                    <a:gd name="connsiteX2" fmla="*/ 30766 w 28575"/>
                    <a:gd name="connsiteY2" fmla="*/ 0 h 28492"/>
                    <a:gd name="connsiteX3" fmla="*/ 0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0" y="0"/>
                      </a:moveTo>
                      <a:lnTo>
                        <a:pt x="0" y="30582"/>
                      </a:lnTo>
                      <a:lnTo>
                        <a:pt x="30766" y="0"/>
                      </a:lnTo>
                      <a:lnTo>
                        <a:pt x="0" y="0"/>
                      </a:lnTo>
                      <a:close/>
                    </a:path>
                  </a:pathLst>
                </a:custGeom>
                <a:solidFill>
                  <a:schemeClr val="tx1"/>
                </a:solidFill>
                <a:ln w="9525" cap="flat">
                  <a:noFill/>
                  <a:prstDash val="solid"/>
                  <a:miter/>
                </a:ln>
              </p:spPr>
              <p:txBody>
                <a:bodyPr rtlCol="0" anchor="ctr"/>
                <a:lstStyle/>
                <a:p>
                  <a:endParaRPr lang="en-US" sz="4608"/>
                </a:p>
              </p:txBody>
            </p:sp>
            <p:sp>
              <p:nvSpPr>
                <p:cNvPr id="105" name="Freeform: Shape 104">
                  <a:extLst>
                    <a:ext uri="{FF2B5EF4-FFF2-40B4-BE49-F238E27FC236}">
                      <a16:creationId xmlns:a16="http://schemas.microsoft.com/office/drawing/2014/main" id="{1A2C90F4-8F4F-40FE-AC6A-EF556063F1CB}"/>
                    </a:ext>
                  </a:extLst>
                </p:cNvPr>
                <p:cNvSpPr/>
                <p:nvPr/>
              </p:nvSpPr>
              <p:spPr>
                <a:xfrm>
                  <a:off x="4859867" y="5250688"/>
                  <a:ext cx="28575" cy="28492"/>
                </a:xfrm>
                <a:custGeom>
                  <a:avLst/>
                  <a:gdLst>
                    <a:gd name="connsiteX0" fmla="*/ 30671 w 28575"/>
                    <a:gd name="connsiteY0" fmla="*/ 0 h 28492"/>
                    <a:gd name="connsiteX1" fmla="*/ 0 w 28575"/>
                    <a:gd name="connsiteY1" fmla="*/ 0 h 28492"/>
                    <a:gd name="connsiteX2" fmla="*/ 30671 w 28575"/>
                    <a:gd name="connsiteY2" fmla="*/ 30582 h 28492"/>
                    <a:gd name="connsiteX3" fmla="*/ 30671 w 28575"/>
                    <a:gd name="connsiteY3" fmla="*/ 0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0"/>
                      </a:moveTo>
                      <a:lnTo>
                        <a:pt x="0" y="0"/>
                      </a:lnTo>
                      <a:lnTo>
                        <a:pt x="30671" y="30582"/>
                      </a:lnTo>
                      <a:lnTo>
                        <a:pt x="30671" y="0"/>
                      </a:lnTo>
                      <a:close/>
                    </a:path>
                  </a:pathLst>
                </a:custGeom>
                <a:solidFill>
                  <a:schemeClr val="tx1"/>
                </a:solidFill>
                <a:ln w="9525" cap="flat">
                  <a:noFill/>
                  <a:prstDash val="solid"/>
                  <a:miter/>
                </a:ln>
              </p:spPr>
              <p:txBody>
                <a:bodyPr rtlCol="0" anchor="ctr"/>
                <a:lstStyle/>
                <a:p>
                  <a:endParaRPr lang="en-US" sz="4608"/>
                </a:p>
              </p:txBody>
            </p:sp>
            <p:sp>
              <p:nvSpPr>
                <p:cNvPr id="106" name="Freeform: Shape 105">
                  <a:extLst>
                    <a:ext uri="{FF2B5EF4-FFF2-40B4-BE49-F238E27FC236}">
                      <a16:creationId xmlns:a16="http://schemas.microsoft.com/office/drawing/2014/main" id="{D4B22BE5-505B-4BA5-8FF3-91E409B9CD20}"/>
                    </a:ext>
                  </a:extLst>
                </p:cNvPr>
                <p:cNvSpPr/>
                <p:nvPr/>
              </p:nvSpPr>
              <p:spPr>
                <a:xfrm>
                  <a:off x="4859867" y="5315080"/>
                  <a:ext cx="28575" cy="28492"/>
                </a:xfrm>
                <a:custGeom>
                  <a:avLst/>
                  <a:gdLst>
                    <a:gd name="connsiteX0" fmla="*/ 30671 w 28575"/>
                    <a:gd name="connsiteY0" fmla="*/ 30582 h 28492"/>
                    <a:gd name="connsiteX1" fmla="*/ 30671 w 28575"/>
                    <a:gd name="connsiteY1" fmla="*/ 0 h 28492"/>
                    <a:gd name="connsiteX2" fmla="*/ 0 w 28575"/>
                    <a:gd name="connsiteY2" fmla="*/ 30582 h 28492"/>
                    <a:gd name="connsiteX3" fmla="*/ 30671 w 28575"/>
                    <a:gd name="connsiteY3" fmla="*/ 30582 h 28492"/>
                  </a:gdLst>
                  <a:ahLst/>
                  <a:cxnLst>
                    <a:cxn ang="0">
                      <a:pos x="connsiteX0" y="connsiteY0"/>
                    </a:cxn>
                    <a:cxn ang="0">
                      <a:pos x="connsiteX1" y="connsiteY1"/>
                    </a:cxn>
                    <a:cxn ang="0">
                      <a:pos x="connsiteX2" y="connsiteY2"/>
                    </a:cxn>
                    <a:cxn ang="0">
                      <a:pos x="connsiteX3" y="connsiteY3"/>
                    </a:cxn>
                  </a:cxnLst>
                  <a:rect l="l" t="t" r="r" b="b"/>
                  <a:pathLst>
                    <a:path w="28575" h="28492">
                      <a:moveTo>
                        <a:pt x="30671" y="30582"/>
                      </a:moveTo>
                      <a:lnTo>
                        <a:pt x="30671" y="0"/>
                      </a:lnTo>
                      <a:lnTo>
                        <a:pt x="0" y="30582"/>
                      </a:lnTo>
                      <a:lnTo>
                        <a:pt x="30671" y="30582"/>
                      </a:lnTo>
                      <a:close/>
                    </a:path>
                  </a:pathLst>
                </a:custGeom>
                <a:solidFill>
                  <a:schemeClr val="tx1"/>
                </a:solidFill>
                <a:ln w="9525" cap="flat">
                  <a:noFill/>
                  <a:prstDash val="solid"/>
                  <a:miter/>
                </a:ln>
              </p:spPr>
              <p:txBody>
                <a:bodyPr rtlCol="0" anchor="ctr"/>
                <a:lstStyle/>
                <a:p>
                  <a:endParaRPr lang="en-US" sz="4608"/>
                </a:p>
              </p:txBody>
            </p:sp>
          </p:grpSp>
          <p:sp>
            <p:nvSpPr>
              <p:cNvPr id="94" name="TextBox 93">
                <a:extLst>
                  <a:ext uri="{FF2B5EF4-FFF2-40B4-BE49-F238E27FC236}">
                    <a16:creationId xmlns:a16="http://schemas.microsoft.com/office/drawing/2014/main" id="{58AC1297-0CA3-49A3-86CC-6CA6D182EFED}"/>
                  </a:ext>
                </a:extLst>
              </p:cNvPr>
              <p:cNvSpPr txBox="1"/>
              <p:nvPr/>
            </p:nvSpPr>
            <p:spPr>
              <a:xfrm>
                <a:off x="4914049" y="1596202"/>
                <a:ext cx="679111" cy="139634"/>
              </a:xfrm>
              <a:prstGeom prst="rect">
                <a:avLst/>
              </a:prstGeom>
              <a:noFill/>
            </p:spPr>
            <p:txBody>
              <a:bodyPr wrap="square" lIns="0" tIns="0" rIns="0" bIns="0" rtlCol="0">
                <a:spAutoFit/>
              </a:bodyPr>
              <a:lstStyle/>
              <a:p>
                <a:pPr lvl="0">
                  <a:defRPr/>
                </a:pPr>
                <a:r>
                  <a:rPr lang="en-US" sz="1440" b="1" dirty="0" err="1">
                    <a:latin typeface="Amazon Ember" panose="02000000000000000000" pitchFamily="2" charset="0"/>
                    <a:ea typeface="Amazon Ember" panose="02000000000000000000" pitchFamily="2" charset="0"/>
                  </a:rPr>
                  <a:t>Rekognition</a:t>
                </a:r>
                <a:endParaRPr lang="en-US" sz="1440" b="1" dirty="0">
                  <a:latin typeface="Amazon Ember" panose="02000000000000000000" pitchFamily="2" charset="0"/>
                  <a:ea typeface="Amazon Ember" panose="02000000000000000000" pitchFamily="2" charset="0"/>
                </a:endParaRPr>
              </a:p>
            </p:txBody>
          </p:sp>
        </p:grpSp>
        <p:grpSp>
          <p:nvGrpSpPr>
            <p:cNvPr id="85" name="Group 84">
              <a:extLst>
                <a:ext uri="{FF2B5EF4-FFF2-40B4-BE49-F238E27FC236}">
                  <a16:creationId xmlns:a16="http://schemas.microsoft.com/office/drawing/2014/main" id="{704855B2-7257-4DAC-BA87-4C8369060B0D}"/>
                </a:ext>
              </a:extLst>
            </p:cNvPr>
            <p:cNvGrpSpPr/>
            <p:nvPr/>
          </p:nvGrpSpPr>
          <p:grpSpPr>
            <a:xfrm>
              <a:off x="12360147" y="9407191"/>
              <a:ext cx="1237594" cy="360960"/>
              <a:chOff x="5716713" y="1551727"/>
              <a:chExt cx="779832" cy="227448"/>
            </a:xfrm>
          </p:grpSpPr>
          <p:pic>
            <p:nvPicPr>
              <p:cNvPr id="91" name="Graphic 90">
                <a:extLst>
                  <a:ext uri="{FF2B5EF4-FFF2-40B4-BE49-F238E27FC236}">
                    <a16:creationId xmlns:a16="http://schemas.microsoft.com/office/drawing/2014/main" id="{CBA6C0C4-62C6-4DEA-B78E-BE284E74ECC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713" y="1551727"/>
                <a:ext cx="227448" cy="227448"/>
              </a:xfrm>
              <a:prstGeom prst="rect">
                <a:avLst/>
              </a:prstGeom>
            </p:spPr>
          </p:pic>
          <p:sp>
            <p:nvSpPr>
              <p:cNvPr id="92" name="TextBox 91">
                <a:extLst>
                  <a:ext uri="{FF2B5EF4-FFF2-40B4-BE49-F238E27FC236}">
                    <a16:creationId xmlns:a16="http://schemas.microsoft.com/office/drawing/2014/main" id="{E1316B81-A6F6-4BB8-BFDB-94A98EC80ADE}"/>
                  </a:ext>
                </a:extLst>
              </p:cNvPr>
              <p:cNvSpPr txBox="1"/>
              <p:nvPr/>
            </p:nvSpPr>
            <p:spPr>
              <a:xfrm>
                <a:off x="5978634" y="1596202"/>
                <a:ext cx="517911" cy="139634"/>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Translate</a:t>
                </a:r>
              </a:p>
            </p:txBody>
          </p:sp>
        </p:grpSp>
        <p:pic>
          <p:nvPicPr>
            <p:cNvPr id="86" name="Graphic 85">
              <a:extLst>
                <a:ext uri="{FF2B5EF4-FFF2-40B4-BE49-F238E27FC236}">
                  <a16:creationId xmlns:a16="http://schemas.microsoft.com/office/drawing/2014/main" id="{A7D296BB-13AD-47E1-8720-6D37F9C203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9889" y="9426495"/>
              <a:ext cx="341658" cy="341658"/>
            </a:xfrm>
            <a:prstGeom prst="rect">
              <a:avLst/>
            </a:prstGeom>
          </p:spPr>
        </p:pic>
        <p:sp>
          <p:nvSpPr>
            <p:cNvPr id="87" name="TextBox 86">
              <a:extLst>
                <a:ext uri="{FF2B5EF4-FFF2-40B4-BE49-F238E27FC236}">
                  <a16:creationId xmlns:a16="http://schemas.microsoft.com/office/drawing/2014/main" id="{CAC09F7C-FB1A-4451-B970-C1133B492AA3}"/>
                </a:ext>
              </a:extLst>
            </p:cNvPr>
            <p:cNvSpPr txBox="1"/>
            <p:nvPr/>
          </p:nvSpPr>
          <p:spPr>
            <a:xfrm>
              <a:off x="4433311" y="9481652"/>
              <a:ext cx="964162" cy="221599"/>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Pinpoint</a:t>
              </a:r>
            </a:p>
          </p:txBody>
        </p:sp>
        <p:pic>
          <p:nvPicPr>
            <p:cNvPr id="88" name="Picture 87">
              <a:extLst>
                <a:ext uri="{FF2B5EF4-FFF2-40B4-BE49-F238E27FC236}">
                  <a16:creationId xmlns:a16="http://schemas.microsoft.com/office/drawing/2014/main" id="{733D0AA3-F900-49BF-A52C-111D915AD31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contrast="100000"/>
                      </a14:imgEffect>
                    </a14:imgLayer>
                  </a14:imgProps>
                </a:ext>
              </a:extLst>
            </a:blip>
            <a:stretch>
              <a:fillRect/>
            </a:stretch>
          </p:blipFill>
          <p:spPr>
            <a:xfrm>
              <a:off x="755403" y="9386447"/>
              <a:ext cx="430106" cy="430106"/>
            </a:xfrm>
            <a:prstGeom prst="rect">
              <a:avLst/>
            </a:prstGeom>
          </p:spPr>
        </p:pic>
        <p:sp>
          <p:nvSpPr>
            <p:cNvPr id="89" name="TextBox 88">
              <a:extLst>
                <a:ext uri="{FF2B5EF4-FFF2-40B4-BE49-F238E27FC236}">
                  <a16:creationId xmlns:a16="http://schemas.microsoft.com/office/drawing/2014/main" id="{AD0F0FD0-CD05-4A6A-9763-0040266EF39E}"/>
                </a:ext>
              </a:extLst>
            </p:cNvPr>
            <p:cNvSpPr txBox="1"/>
            <p:nvPr/>
          </p:nvSpPr>
          <p:spPr>
            <a:xfrm>
              <a:off x="1356876" y="9431052"/>
              <a:ext cx="1154274" cy="443198"/>
            </a:xfrm>
            <a:prstGeom prst="rect">
              <a:avLst/>
            </a:prstGeom>
            <a:noFill/>
          </p:spPr>
          <p:txBody>
            <a:bodyPr wrap="square" lIns="0" tIns="0" rIns="0" bIns="0" rtlCol="0">
              <a:spAutoFit/>
            </a:bodyPr>
            <a:lstStyle/>
            <a:p>
              <a:pPr lvl="0">
                <a:defRPr/>
              </a:pPr>
              <a:r>
                <a:rPr lang="en-US" sz="1440" b="1" dirty="0">
                  <a:latin typeface="Amazon Ember" panose="02000000000000000000" pitchFamily="2" charset="0"/>
                  <a:ea typeface="Amazon Ember" panose="02000000000000000000" pitchFamily="2" charset="0"/>
                </a:rPr>
                <a:t>Data Exchange </a:t>
              </a:r>
            </a:p>
          </p:txBody>
        </p:sp>
        <p:sp>
          <p:nvSpPr>
            <p:cNvPr id="90" name="Rectangle 89">
              <a:extLst>
                <a:ext uri="{FF2B5EF4-FFF2-40B4-BE49-F238E27FC236}">
                  <a16:creationId xmlns:a16="http://schemas.microsoft.com/office/drawing/2014/main" id="{35A61BDD-4E05-4B03-A0B4-BFF00A63058D}"/>
                </a:ext>
              </a:extLst>
            </p:cNvPr>
            <p:cNvSpPr/>
            <p:nvPr/>
          </p:nvSpPr>
          <p:spPr>
            <a:xfrm>
              <a:off x="760959" y="9222253"/>
              <a:ext cx="399922" cy="1641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spTree>
    <p:extLst>
      <p:ext uri="{BB962C8B-B14F-4D97-AF65-F5344CB8AC3E}">
        <p14:creationId xmlns:p14="http://schemas.microsoft.com/office/powerpoint/2010/main" val="128215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pc="-200" dirty="0"/>
              <a:t>Amazon EMR</a:t>
            </a:r>
            <a:br>
              <a:rPr lang="en-US" dirty="0"/>
            </a:br>
            <a:endParaRPr lang="en-US" dirty="0"/>
          </a:p>
        </p:txBody>
      </p:sp>
      <p:sp>
        <p:nvSpPr>
          <p:cNvPr id="3" name="Content Placeholder 2"/>
          <p:cNvSpPr>
            <a:spLocks noGrp="1"/>
          </p:cNvSpPr>
          <p:nvPr>
            <p:ph idx="1"/>
          </p:nvPr>
        </p:nvSpPr>
        <p:spPr>
          <a:xfrm>
            <a:off x="323089" y="1272777"/>
            <a:ext cx="13984225" cy="1234184"/>
          </a:xfrm>
        </p:spPr>
        <p:txBody>
          <a:bodyPr/>
          <a:lstStyle/>
          <a:p>
            <a:pPr>
              <a:spcAft>
                <a:spcPts val="600"/>
              </a:spcAft>
            </a:pPr>
            <a:r>
              <a:rPr lang="en-US" sz="2800" dirty="0"/>
              <a:t>Easily Run Spark, Hadoop, Hive, Presto, HBase, and more big data </a:t>
            </a:r>
            <a:r>
              <a:rPr lang="en-US" sz="2800" dirty="0">
                <a:solidFill>
                  <a:srgbClr val="F0F0F0"/>
                </a:solidFill>
              </a:rPr>
              <a:t>apps</a:t>
            </a:r>
            <a:r>
              <a:rPr lang="en-US" sz="2800" dirty="0"/>
              <a:t> on AWS</a:t>
            </a:r>
          </a:p>
          <a:p>
            <a:pPr>
              <a:spcAft>
                <a:spcPts val="600"/>
              </a:spcAft>
            </a:pPr>
            <a:endParaRPr lang="en-US" sz="2800" dirty="0"/>
          </a:p>
        </p:txBody>
      </p:sp>
      <p:grpSp>
        <p:nvGrpSpPr>
          <p:cNvPr id="30" name="Group 29">
            <a:extLst>
              <a:ext uri="{FF2B5EF4-FFF2-40B4-BE49-F238E27FC236}">
                <a16:creationId xmlns:a16="http://schemas.microsoft.com/office/drawing/2014/main" id="{BA0E082D-6E70-4FC8-BDC1-FF1BFE3D9CBE}"/>
              </a:ext>
            </a:extLst>
          </p:cNvPr>
          <p:cNvGrpSpPr/>
          <p:nvPr/>
        </p:nvGrpSpPr>
        <p:grpSpPr>
          <a:xfrm>
            <a:off x="-17113" y="4605346"/>
            <a:ext cx="14664626" cy="2198680"/>
            <a:chOff x="-17113" y="4252418"/>
            <a:chExt cx="14664626" cy="3414298"/>
          </a:xfrm>
        </p:grpSpPr>
        <p:sp>
          <p:nvSpPr>
            <p:cNvPr id="31" name="Rectangle 30">
              <a:extLst>
                <a:ext uri="{FF2B5EF4-FFF2-40B4-BE49-F238E27FC236}">
                  <a16:creationId xmlns:a16="http://schemas.microsoft.com/office/drawing/2014/main" id="{008CAA59-5F23-4D09-8C46-6E925AF30909}"/>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4D86B967-E892-4C1D-8351-AA8DFD92ACA0}"/>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33" name="Straight Connector 32">
              <a:extLst>
                <a:ext uri="{FF2B5EF4-FFF2-40B4-BE49-F238E27FC236}">
                  <a16:creationId xmlns:a16="http://schemas.microsoft.com/office/drawing/2014/main" id="{D19B9C7F-A1EE-4696-9275-952F0B61A6E8}"/>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14" name="Group 13">
            <a:extLst>
              <a:ext uri="{FF2B5EF4-FFF2-40B4-BE49-F238E27FC236}">
                <a16:creationId xmlns:a16="http://schemas.microsoft.com/office/drawing/2014/main" id="{B72298F8-B811-4E25-9427-FE4C72C4455A}"/>
              </a:ext>
            </a:extLst>
          </p:cNvPr>
          <p:cNvGrpSpPr/>
          <p:nvPr/>
        </p:nvGrpSpPr>
        <p:grpSpPr>
          <a:xfrm>
            <a:off x="3917733" y="3252606"/>
            <a:ext cx="3383280" cy="3165138"/>
            <a:chOff x="3917733" y="3252606"/>
            <a:chExt cx="3383280" cy="3165138"/>
          </a:xfrm>
        </p:grpSpPr>
        <p:sp>
          <p:nvSpPr>
            <p:cNvPr id="35" name="TextBox 34">
              <a:extLst>
                <a:ext uri="{FF2B5EF4-FFF2-40B4-BE49-F238E27FC236}">
                  <a16:creationId xmlns:a16="http://schemas.microsoft.com/office/drawing/2014/main" id="{2F2CD01E-0886-45B9-8B58-72169378F789}"/>
                </a:ext>
              </a:extLst>
            </p:cNvPr>
            <p:cNvSpPr txBox="1"/>
            <p:nvPr/>
          </p:nvSpPr>
          <p:spPr>
            <a:xfrm>
              <a:off x="4420653" y="3252606"/>
              <a:ext cx="2377440" cy="400110"/>
            </a:xfrm>
            <a:prstGeom prst="rect">
              <a:avLst/>
            </a:prstGeom>
            <a:noFill/>
          </p:spPr>
          <p:txBody>
            <a:bodyPr wrap="square" rtlCol="0" anchor="ctr" anchorCtr="0">
              <a:spAutoFit/>
            </a:bodyPr>
            <a:lstStyle/>
            <a:p>
              <a:pPr lvl="0" algn="ctr" defTabSz="731520">
                <a:defRPr/>
              </a:pPr>
              <a:r>
                <a:rPr lang="en-US" sz="2000" b="1" dirty="0">
                  <a:solidFill>
                    <a:srgbClr val="FFFFFF"/>
                  </a:solidFill>
                  <a:latin typeface="Amazon Ember" panose="02000000000000000000" pitchFamily="2" charset="0"/>
                  <a:ea typeface="Amazon Ember" panose="02000000000000000000" pitchFamily="2" charset="0"/>
                </a:rPr>
                <a:t>Low cost</a:t>
              </a:r>
            </a:p>
          </p:txBody>
        </p:sp>
        <p:sp>
          <p:nvSpPr>
            <p:cNvPr id="36" name="TextBox 35">
              <a:extLst>
                <a:ext uri="{FF2B5EF4-FFF2-40B4-BE49-F238E27FC236}">
                  <a16:creationId xmlns:a16="http://schemas.microsoft.com/office/drawing/2014/main" id="{D32F8188-6C49-4166-A1BC-A91CB8E4D704}"/>
                </a:ext>
              </a:extLst>
            </p:cNvPr>
            <p:cNvSpPr txBox="1"/>
            <p:nvPr/>
          </p:nvSpPr>
          <p:spPr>
            <a:xfrm>
              <a:off x="3917733" y="5432859"/>
              <a:ext cx="3383280"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50–80% reduction in costs with EC2 Spot and Reserved Instances</a:t>
              </a:r>
            </a:p>
            <a:p>
              <a:pPr algn="ctr" defTabSz="457189">
                <a:spcBef>
                  <a:spcPts val="1200"/>
                </a:spcBef>
                <a:defRPr/>
              </a:pPr>
              <a:r>
                <a:rPr lang="en-US" sz="1600" dirty="0">
                  <a:latin typeface="Amazon Ember" panose="02000000000000000000" pitchFamily="2" charset="0"/>
                  <a:ea typeface="Amazon Ember" panose="02000000000000000000" pitchFamily="2" charset="0"/>
                </a:rPr>
                <a:t>Per-second billing for flexibility</a:t>
              </a:r>
            </a:p>
          </p:txBody>
        </p:sp>
        <p:grpSp>
          <p:nvGrpSpPr>
            <p:cNvPr id="47" name="Group 46">
              <a:extLst>
                <a:ext uri="{FF2B5EF4-FFF2-40B4-BE49-F238E27FC236}">
                  <a16:creationId xmlns:a16="http://schemas.microsoft.com/office/drawing/2014/main" id="{BAED20F8-E382-4668-8EF6-430AF49F2D73}"/>
                </a:ext>
              </a:extLst>
            </p:cNvPr>
            <p:cNvGrpSpPr/>
            <p:nvPr/>
          </p:nvGrpSpPr>
          <p:grpSpPr>
            <a:xfrm>
              <a:off x="4935655" y="3931628"/>
              <a:ext cx="1347436" cy="1347434"/>
              <a:chOff x="11580444" y="3479916"/>
              <a:chExt cx="1545006" cy="1545004"/>
            </a:xfrm>
          </p:grpSpPr>
          <p:sp>
            <p:nvSpPr>
              <p:cNvPr id="48" name="Oval 47">
                <a:extLst>
                  <a:ext uri="{FF2B5EF4-FFF2-40B4-BE49-F238E27FC236}">
                    <a16:creationId xmlns:a16="http://schemas.microsoft.com/office/drawing/2014/main" id="{FCE08D40-E7C7-4983-9C12-40D112310A42}"/>
                  </a:ext>
                </a:extLst>
              </p:cNvPr>
              <p:cNvSpPr/>
              <p:nvPr/>
            </p:nvSpPr>
            <p:spPr bwMode="auto">
              <a:xfrm>
                <a:off x="11580444" y="3479916"/>
                <a:ext cx="1545006"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49" name="Group 48">
                <a:extLst>
                  <a:ext uri="{FF2B5EF4-FFF2-40B4-BE49-F238E27FC236}">
                    <a16:creationId xmlns:a16="http://schemas.microsoft.com/office/drawing/2014/main" id="{13D81006-9528-48F6-8B05-5A836B6A9C79}"/>
                  </a:ext>
                </a:extLst>
              </p:cNvPr>
              <p:cNvGrpSpPr/>
              <p:nvPr/>
            </p:nvGrpSpPr>
            <p:grpSpPr>
              <a:xfrm>
                <a:off x="12067651" y="3908541"/>
                <a:ext cx="570592" cy="687754"/>
                <a:chOff x="11997592" y="3877759"/>
                <a:chExt cx="570592" cy="687754"/>
              </a:xfrm>
            </p:grpSpPr>
            <p:sp>
              <p:nvSpPr>
                <p:cNvPr id="50" name="Freeform 10">
                  <a:extLst>
                    <a:ext uri="{FF2B5EF4-FFF2-40B4-BE49-F238E27FC236}">
                      <a16:creationId xmlns:a16="http://schemas.microsoft.com/office/drawing/2014/main" id="{800042F0-A4BC-41F3-9C26-C2EEEF65877B}"/>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51" name="Straight Connector 50">
                  <a:extLst>
                    <a:ext uri="{FF2B5EF4-FFF2-40B4-BE49-F238E27FC236}">
                      <a16:creationId xmlns:a16="http://schemas.microsoft.com/office/drawing/2014/main" id="{19D197D8-DD94-4096-9CB2-22D1528E3DEE}"/>
                    </a:ext>
                  </a:extLst>
                </p:cNvPr>
                <p:cNvCxnSpPr/>
                <p:nvPr/>
              </p:nvCxnSpPr>
              <p:spPr>
                <a:xfrm>
                  <a:off x="12361134" y="3980209"/>
                  <a:ext cx="0" cy="565278"/>
                </a:xfrm>
                <a:prstGeom prst="line">
                  <a:avLst/>
                </a:prstGeom>
                <a:noFill/>
                <a:ln w="19050" cap="rnd">
                  <a:solidFill>
                    <a:schemeClr val="accent5"/>
                  </a:solidFill>
                  <a:prstDash val="solid"/>
                  <a:round/>
                  <a:headEnd/>
                  <a:tailEnd/>
                </a:ln>
              </p:spPr>
            </p:cxnSp>
            <p:sp>
              <p:nvSpPr>
                <p:cNvPr id="52" name="Freeform 6">
                  <a:extLst>
                    <a:ext uri="{FF2B5EF4-FFF2-40B4-BE49-F238E27FC236}">
                      <a16:creationId xmlns:a16="http://schemas.microsoft.com/office/drawing/2014/main" id="{2A253D05-06F7-4C81-9EF2-C74294564E58}"/>
                    </a:ext>
                  </a:extLst>
                </p:cNvPr>
                <p:cNvSpPr>
                  <a:spLocks/>
                </p:cNvSpPr>
                <p:nvPr/>
              </p:nvSpPr>
              <p:spPr bwMode="auto">
                <a:xfrm rot="10800000">
                  <a:off x="11997592" y="3877759"/>
                  <a:ext cx="570592" cy="687754"/>
                </a:xfrm>
                <a:custGeom>
                  <a:avLst/>
                  <a:gdLst>
                    <a:gd name="T0" fmla="*/ 0 w 179"/>
                    <a:gd name="T1" fmla="*/ 215 h 215"/>
                    <a:gd name="T2" fmla="*/ 121 w 179"/>
                    <a:gd name="T3" fmla="*/ 215 h 215"/>
                    <a:gd name="T4" fmla="*/ 177 w 179"/>
                    <a:gd name="T5" fmla="*/ 150 h 215"/>
                    <a:gd name="T6" fmla="*/ 177 w 179"/>
                    <a:gd name="T7" fmla="*/ 0 h 215"/>
                  </a:gdLst>
                  <a:ahLst/>
                  <a:cxnLst>
                    <a:cxn ang="0">
                      <a:pos x="T0" y="T1"/>
                    </a:cxn>
                    <a:cxn ang="0">
                      <a:pos x="T2" y="T3"/>
                    </a:cxn>
                    <a:cxn ang="0">
                      <a:pos x="T4" y="T5"/>
                    </a:cxn>
                    <a:cxn ang="0">
                      <a:pos x="T6" y="T7"/>
                    </a:cxn>
                  </a:cxnLst>
                  <a:rect l="0" t="0" r="r" b="b"/>
                  <a:pathLst>
                    <a:path w="179" h="215">
                      <a:moveTo>
                        <a:pt x="0" y="215"/>
                      </a:moveTo>
                      <a:cubicBezTo>
                        <a:pt x="121" y="215"/>
                        <a:pt x="121" y="215"/>
                        <a:pt x="121" y="215"/>
                      </a:cubicBezTo>
                      <a:cubicBezTo>
                        <a:pt x="121" y="215"/>
                        <a:pt x="176" y="206"/>
                        <a:pt x="177" y="150"/>
                      </a:cubicBezTo>
                      <a:cubicBezTo>
                        <a:pt x="179" y="93"/>
                        <a:pt x="177" y="0"/>
                        <a:pt x="177" y="0"/>
                      </a:cubicBezTo>
                    </a:path>
                  </a:pathLst>
                </a:cu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3" name="Group 12">
            <a:extLst>
              <a:ext uri="{FF2B5EF4-FFF2-40B4-BE49-F238E27FC236}">
                <a16:creationId xmlns:a16="http://schemas.microsoft.com/office/drawing/2014/main" id="{FF8E0040-F013-4E56-9969-134C755DF0B5}"/>
              </a:ext>
            </a:extLst>
          </p:cNvPr>
          <p:cNvGrpSpPr/>
          <p:nvPr/>
        </p:nvGrpSpPr>
        <p:grpSpPr>
          <a:xfrm>
            <a:off x="7313345" y="3252606"/>
            <a:ext cx="3383280" cy="3011250"/>
            <a:chOff x="7313345" y="3252606"/>
            <a:chExt cx="3383280" cy="3011250"/>
          </a:xfrm>
        </p:grpSpPr>
        <p:sp>
          <p:nvSpPr>
            <p:cNvPr id="71" name="TextBox 70">
              <a:extLst>
                <a:ext uri="{FF2B5EF4-FFF2-40B4-BE49-F238E27FC236}">
                  <a16:creationId xmlns:a16="http://schemas.microsoft.com/office/drawing/2014/main" id="{95E98B86-EFDB-4A4F-B81E-B2FF22381339}"/>
                </a:ext>
              </a:extLst>
            </p:cNvPr>
            <p:cNvSpPr txBox="1"/>
            <p:nvPr/>
          </p:nvSpPr>
          <p:spPr>
            <a:xfrm>
              <a:off x="7816265"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Use S3 storage</a:t>
              </a:r>
            </a:p>
          </p:txBody>
        </p:sp>
        <p:sp>
          <p:nvSpPr>
            <p:cNvPr id="73" name="TextBox 72">
              <a:extLst>
                <a:ext uri="{FF2B5EF4-FFF2-40B4-BE49-F238E27FC236}">
                  <a16:creationId xmlns:a16="http://schemas.microsoft.com/office/drawing/2014/main" id="{44744038-7121-411F-856C-1263E49AA16E}"/>
                </a:ext>
              </a:extLst>
            </p:cNvPr>
            <p:cNvSpPr txBox="1"/>
            <p:nvPr/>
          </p:nvSpPr>
          <p:spPr>
            <a:xfrm>
              <a:off x="7313345" y="5432859"/>
              <a:ext cx="3383280" cy="830997"/>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Process data in S3</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securely with high performance using the EMRFS connector</a:t>
              </a:r>
            </a:p>
          </p:txBody>
        </p:sp>
        <p:sp>
          <p:nvSpPr>
            <p:cNvPr id="79" name="Oval 78">
              <a:extLst>
                <a:ext uri="{FF2B5EF4-FFF2-40B4-BE49-F238E27FC236}">
                  <a16:creationId xmlns:a16="http://schemas.microsoft.com/office/drawing/2014/main" id="{BCEBD2DD-F88D-4061-A0FF-0EEE20F3D61B}"/>
                </a:ext>
              </a:extLst>
            </p:cNvPr>
            <p:cNvSpPr/>
            <p:nvPr/>
          </p:nvSpPr>
          <p:spPr bwMode="auto">
            <a:xfrm>
              <a:off x="8331267" y="3931628"/>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100" name="Group 18">
              <a:extLst>
                <a:ext uri="{FF2B5EF4-FFF2-40B4-BE49-F238E27FC236}">
                  <a16:creationId xmlns:a16="http://schemas.microsoft.com/office/drawing/2014/main" id="{1AF3C2BC-2391-4644-A83F-44E28172119C}"/>
                </a:ext>
              </a:extLst>
            </p:cNvPr>
            <p:cNvGrpSpPr>
              <a:grpSpLocks noChangeAspect="1"/>
            </p:cNvGrpSpPr>
            <p:nvPr/>
          </p:nvGrpSpPr>
          <p:grpSpPr bwMode="auto">
            <a:xfrm>
              <a:off x="8625338" y="4225701"/>
              <a:ext cx="759294" cy="759290"/>
              <a:chOff x="2322" y="1061"/>
              <a:chExt cx="1116" cy="1116"/>
            </a:xfrm>
          </p:grpSpPr>
          <p:sp>
            <p:nvSpPr>
              <p:cNvPr id="101" name="Freeform 19">
                <a:extLst>
                  <a:ext uri="{FF2B5EF4-FFF2-40B4-BE49-F238E27FC236}">
                    <a16:creationId xmlns:a16="http://schemas.microsoft.com/office/drawing/2014/main" id="{FA3657CD-5D09-46A6-9BC3-47C8094420F7}"/>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5" name="Freeform 20">
                <a:extLst>
                  <a:ext uri="{FF2B5EF4-FFF2-40B4-BE49-F238E27FC236}">
                    <a16:creationId xmlns:a16="http://schemas.microsoft.com/office/drawing/2014/main" id="{911A531D-4F44-4AC9-9A19-0718667319C7}"/>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 name="Oval 21">
                <a:extLst>
                  <a:ext uri="{FF2B5EF4-FFF2-40B4-BE49-F238E27FC236}">
                    <a16:creationId xmlns:a16="http://schemas.microsoft.com/office/drawing/2014/main" id="{E6E9514C-0723-49F3-9E76-7ECA6E294003}"/>
                  </a:ext>
                </a:extLst>
              </p:cNvPr>
              <p:cNvSpPr>
                <a:spLocks noChangeArrowheads="1"/>
              </p:cNvSpPr>
              <p:nvPr/>
            </p:nvSpPr>
            <p:spPr bwMode="auto">
              <a:xfrm>
                <a:off x="2322" y="1061"/>
                <a:ext cx="1116" cy="111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C4CF6270-B6D8-4603-9C55-6C51105B0302}"/>
              </a:ext>
            </a:extLst>
          </p:cNvPr>
          <p:cNvGrpSpPr/>
          <p:nvPr/>
        </p:nvGrpSpPr>
        <p:grpSpPr>
          <a:xfrm>
            <a:off x="557530" y="3252606"/>
            <a:ext cx="3347871" cy="2718862"/>
            <a:chOff x="557530" y="3252606"/>
            <a:chExt cx="3347871" cy="2718862"/>
          </a:xfrm>
        </p:grpSpPr>
        <p:sp>
          <p:nvSpPr>
            <p:cNvPr id="54" name="TextBox 53">
              <a:extLst>
                <a:ext uri="{FF2B5EF4-FFF2-40B4-BE49-F238E27FC236}">
                  <a16:creationId xmlns:a16="http://schemas.microsoft.com/office/drawing/2014/main" id="{74CE78EB-E583-4BD5-B38C-B56BEE92B0E6}"/>
                </a:ext>
              </a:extLst>
            </p:cNvPr>
            <p:cNvSpPr txBox="1"/>
            <p:nvPr/>
          </p:nvSpPr>
          <p:spPr>
            <a:xfrm>
              <a:off x="1025041"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Latest versions</a:t>
              </a:r>
            </a:p>
          </p:txBody>
        </p:sp>
        <p:sp>
          <p:nvSpPr>
            <p:cNvPr id="55" name="TextBox 54">
              <a:extLst>
                <a:ext uri="{FF2B5EF4-FFF2-40B4-BE49-F238E27FC236}">
                  <a16:creationId xmlns:a16="http://schemas.microsoft.com/office/drawing/2014/main" id="{C7C380FD-DDDE-4FE5-A099-E67F43568C71}"/>
                </a:ext>
              </a:extLst>
            </p:cNvPr>
            <p:cNvSpPr txBox="1"/>
            <p:nvPr/>
          </p:nvSpPr>
          <p:spPr>
            <a:xfrm>
              <a:off x="557530" y="5432859"/>
              <a:ext cx="3347871" cy="538609"/>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Updated with latest open source frameworks within 30 days</a:t>
              </a:r>
            </a:p>
          </p:txBody>
        </p:sp>
        <p:sp>
          <p:nvSpPr>
            <p:cNvPr id="85" name="Oval 84">
              <a:extLst>
                <a:ext uri="{FF2B5EF4-FFF2-40B4-BE49-F238E27FC236}">
                  <a16:creationId xmlns:a16="http://schemas.microsoft.com/office/drawing/2014/main" id="{9CB4A4B7-CD3F-40B3-90C7-3C12BFAE9067}"/>
                </a:ext>
              </a:extLst>
            </p:cNvPr>
            <p:cNvSpPr/>
            <p:nvPr/>
          </p:nvSpPr>
          <p:spPr bwMode="auto">
            <a:xfrm>
              <a:off x="1540043" y="3931628"/>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2" name="Group 1">
              <a:extLst>
                <a:ext uri="{FF2B5EF4-FFF2-40B4-BE49-F238E27FC236}">
                  <a16:creationId xmlns:a16="http://schemas.microsoft.com/office/drawing/2014/main" id="{A66BE3D8-09EE-4CD9-830D-EE49A84E0739}"/>
                </a:ext>
              </a:extLst>
            </p:cNvPr>
            <p:cNvGrpSpPr/>
            <p:nvPr/>
          </p:nvGrpSpPr>
          <p:grpSpPr>
            <a:xfrm>
              <a:off x="1802531" y="4220300"/>
              <a:ext cx="820409" cy="768553"/>
              <a:chOff x="1802531" y="4220300"/>
              <a:chExt cx="820409" cy="768553"/>
            </a:xfrm>
          </p:grpSpPr>
          <p:sp>
            <p:nvSpPr>
              <p:cNvPr id="114" name="Freeform: Shape 113">
                <a:extLst>
                  <a:ext uri="{FF2B5EF4-FFF2-40B4-BE49-F238E27FC236}">
                    <a16:creationId xmlns:a16="http://schemas.microsoft.com/office/drawing/2014/main" id="{CFB44DD7-147B-4132-8429-CB9480B34317}"/>
                  </a:ext>
                </a:extLst>
              </p:cNvPr>
              <p:cNvSpPr/>
              <p:nvPr/>
            </p:nvSpPr>
            <p:spPr>
              <a:xfrm>
                <a:off x="1921639" y="461561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435BF11C-2C4B-4CDF-993E-2DA1CE0BC34D}"/>
                  </a:ext>
                </a:extLst>
              </p:cNvPr>
              <p:cNvSpPr/>
              <p:nvPr/>
            </p:nvSpPr>
            <p:spPr>
              <a:xfrm>
                <a:off x="1921639" y="4488292"/>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42A6164D-C86F-4CE9-80FA-9D331C921A01}"/>
                  </a:ext>
                </a:extLst>
              </p:cNvPr>
              <p:cNvSpPr/>
              <p:nvPr/>
            </p:nvSpPr>
            <p:spPr>
              <a:xfrm>
                <a:off x="2118783" y="4286528"/>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C823E937-22EB-4357-B52B-531BD17380DB}"/>
                  </a:ext>
                </a:extLst>
              </p:cNvPr>
              <p:cNvSpPr/>
              <p:nvPr/>
            </p:nvSpPr>
            <p:spPr>
              <a:xfrm>
                <a:off x="2243538" y="4286528"/>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BAB99F0E-1838-4DB0-9431-E5894E68159D}"/>
                  </a:ext>
                </a:extLst>
              </p:cNvPr>
              <p:cNvSpPr/>
              <p:nvPr/>
            </p:nvSpPr>
            <p:spPr>
              <a:xfrm>
                <a:off x="2448385" y="448110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87A041BC-475A-473B-8C24-7DC490DB2853}"/>
                  </a:ext>
                </a:extLst>
              </p:cNvPr>
              <p:cNvSpPr/>
              <p:nvPr/>
            </p:nvSpPr>
            <p:spPr>
              <a:xfrm>
                <a:off x="2448385" y="4613560"/>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ADEF58AF-0A8B-4A6E-B823-C44F10972B80}"/>
                  </a:ext>
                </a:extLst>
              </p:cNvPr>
              <p:cNvSpPr/>
              <p:nvPr/>
            </p:nvSpPr>
            <p:spPr>
              <a:xfrm>
                <a:off x="2118783" y="481378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105D563C-8EF1-45EA-B471-C295213A3AC0}"/>
                  </a:ext>
                </a:extLst>
              </p:cNvPr>
              <p:cNvSpPr/>
              <p:nvPr/>
            </p:nvSpPr>
            <p:spPr>
              <a:xfrm>
                <a:off x="2253294" y="4813784"/>
                <a:ext cx="61607" cy="61607"/>
              </a:xfrm>
              <a:custGeom>
                <a:avLst/>
                <a:gdLst>
                  <a:gd name="connsiteX0" fmla="*/ 28678 w 32774"/>
                  <a:gd name="connsiteY0" fmla="*/ 16387 h 32774"/>
                  <a:gd name="connsiteX1" fmla="*/ 16387 w 32774"/>
                  <a:gd name="connsiteY1" fmla="*/ 28678 h 32774"/>
                  <a:gd name="connsiteX2" fmla="*/ 4097 w 32774"/>
                  <a:gd name="connsiteY2" fmla="*/ 16387 h 32774"/>
                  <a:gd name="connsiteX3" fmla="*/ 16387 w 32774"/>
                  <a:gd name="connsiteY3" fmla="*/ 4097 h 32774"/>
                  <a:gd name="connsiteX4" fmla="*/ 28678 w 32774"/>
                  <a:gd name="connsiteY4" fmla="*/ 16387 h 3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4" h="32774">
                    <a:moveTo>
                      <a:pt x="28678" y="16387"/>
                    </a:moveTo>
                    <a:cubicBezTo>
                      <a:pt x="28678" y="23175"/>
                      <a:pt x="23175" y="28678"/>
                      <a:pt x="16387" y="28678"/>
                    </a:cubicBezTo>
                    <a:cubicBezTo>
                      <a:pt x="9599" y="28678"/>
                      <a:pt x="4097" y="23175"/>
                      <a:pt x="4097" y="16387"/>
                    </a:cubicBezTo>
                    <a:cubicBezTo>
                      <a:pt x="4097" y="9599"/>
                      <a:pt x="9599" y="4097"/>
                      <a:pt x="16387" y="4097"/>
                    </a:cubicBezTo>
                    <a:cubicBezTo>
                      <a:pt x="23175" y="4097"/>
                      <a:pt x="28678" y="9599"/>
                      <a:pt x="28678" y="16387"/>
                    </a:cubicBezTo>
                    <a:close/>
                  </a:path>
                </a:pathLst>
              </a:custGeom>
              <a:noFill/>
              <a:ln w="19050" cap="flat">
                <a:solidFill>
                  <a:schemeClr val="tx1"/>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21ED7846-E756-4870-BB3E-2249412D016B}"/>
                  </a:ext>
                </a:extLst>
              </p:cNvPr>
              <p:cNvSpPr/>
              <p:nvPr/>
            </p:nvSpPr>
            <p:spPr>
              <a:xfrm>
                <a:off x="2532581" y="4220300"/>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392"/>
                      <a:pt x="19665" y="26493"/>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2C0D43D3-0679-42B5-B360-63ED2550EA09}"/>
                  </a:ext>
                </a:extLst>
              </p:cNvPr>
              <p:cNvSpPr/>
              <p:nvPr/>
            </p:nvSpPr>
            <p:spPr>
              <a:xfrm>
                <a:off x="1802531" y="4511909"/>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659FF7E6-D917-4348-B99E-859D1C43CFD3}"/>
                  </a:ext>
                </a:extLst>
              </p:cNvPr>
              <p:cNvSpPr/>
              <p:nvPr/>
            </p:nvSpPr>
            <p:spPr>
              <a:xfrm>
                <a:off x="1802531" y="4849209"/>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766"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156DE1F3-F3B1-4DEF-A8C5-119CF49C7406}"/>
                  </a:ext>
                </a:extLst>
              </p:cNvPr>
              <p:cNvSpPr/>
              <p:nvPr/>
            </p:nvSpPr>
            <p:spPr>
              <a:xfrm>
                <a:off x="2190146" y="4916977"/>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766"/>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F3314F6-66A0-4635-AD71-33A5BE4A30F5}"/>
                  </a:ext>
                </a:extLst>
              </p:cNvPr>
              <p:cNvSpPr/>
              <p:nvPr/>
            </p:nvSpPr>
            <p:spPr>
              <a:xfrm>
                <a:off x="2551064" y="4491886"/>
                <a:ext cx="71876" cy="71876"/>
              </a:xfrm>
              <a:custGeom>
                <a:avLst/>
                <a:gdLst>
                  <a:gd name="connsiteX0" fmla="*/ 19665 w 38236"/>
                  <a:gd name="connsiteY0" fmla="*/ 35233 h 38236"/>
                  <a:gd name="connsiteX1" fmla="*/ 19665 w 38236"/>
                  <a:gd name="connsiteY1" fmla="*/ 35233 h 38236"/>
                  <a:gd name="connsiteX2" fmla="*/ 4097 w 38236"/>
                  <a:gd name="connsiteY2" fmla="*/ 19665 h 38236"/>
                  <a:gd name="connsiteX3" fmla="*/ 4097 w 38236"/>
                  <a:gd name="connsiteY3" fmla="*/ 19665 h 38236"/>
                  <a:gd name="connsiteX4" fmla="*/ 4097 w 38236"/>
                  <a:gd name="connsiteY4" fmla="*/ 19665 h 38236"/>
                  <a:gd name="connsiteX5" fmla="*/ 19665 w 38236"/>
                  <a:gd name="connsiteY5" fmla="*/ 4097 h 38236"/>
                  <a:gd name="connsiteX6" fmla="*/ 19665 w 38236"/>
                  <a:gd name="connsiteY6" fmla="*/ 4097 h 38236"/>
                  <a:gd name="connsiteX7" fmla="*/ 19665 w 38236"/>
                  <a:gd name="connsiteY7" fmla="*/ 4097 h 38236"/>
                  <a:gd name="connsiteX8" fmla="*/ 35233 w 38236"/>
                  <a:gd name="connsiteY8" fmla="*/ 19665 h 38236"/>
                  <a:gd name="connsiteX9" fmla="*/ 35233 w 38236"/>
                  <a:gd name="connsiteY9" fmla="*/ 19665 h 38236"/>
                  <a:gd name="connsiteX10" fmla="*/ 35233 w 38236"/>
                  <a:gd name="connsiteY10" fmla="*/ 19665 h 38236"/>
                  <a:gd name="connsiteX11" fmla="*/ 19665 w 38236"/>
                  <a:gd name="connsiteY11" fmla="*/ 35233 h 38236"/>
                  <a:gd name="connsiteX12" fmla="*/ 19665 w 38236"/>
                  <a:gd name="connsiteY12" fmla="*/ 35233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36" h="38236">
                    <a:moveTo>
                      <a:pt x="19665" y="35233"/>
                    </a:moveTo>
                    <a:lnTo>
                      <a:pt x="19665" y="35233"/>
                    </a:lnTo>
                    <a:cubicBezTo>
                      <a:pt x="19665" y="26493"/>
                      <a:pt x="12564" y="19665"/>
                      <a:pt x="4097" y="19665"/>
                    </a:cubicBezTo>
                    <a:lnTo>
                      <a:pt x="4097" y="19665"/>
                    </a:lnTo>
                    <a:lnTo>
                      <a:pt x="4097" y="19665"/>
                    </a:lnTo>
                    <a:cubicBezTo>
                      <a:pt x="12837" y="19665"/>
                      <a:pt x="19665" y="12564"/>
                      <a:pt x="19665" y="4097"/>
                    </a:cubicBezTo>
                    <a:lnTo>
                      <a:pt x="19665" y="4097"/>
                    </a:lnTo>
                    <a:lnTo>
                      <a:pt x="19665" y="4097"/>
                    </a:lnTo>
                    <a:cubicBezTo>
                      <a:pt x="19665" y="12837"/>
                      <a:pt x="26766" y="19665"/>
                      <a:pt x="35233" y="19665"/>
                    </a:cubicBezTo>
                    <a:lnTo>
                      <a:pt x="35233" y="19665"/>
                    </a:lnTo>
                    <a:lnTo>
                      <a:pt x="35233" y="19665"/>
                    </a:lnTo>
                    <a:cubicBezTo>
                      <a:pt x="26493" y="19665"/>
                      <a:pt x="19665" y="26493"/>
                      <a:pt x="19665" y="35233"/>
                    </a:cubicBezTo>
                    <a:lnTo>
                      <a:pt x="19665" y="35233"/>
                    </a:lnTo>
                    <a:close/>
                  </a:path>
                </a:pathLst>
              </a:custGeom>
              <a:noFill/>
              <a:ln w="19050" cap="flat">
                <a:solidFill>
                  <a:schemeClr val="accent1"/>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56EAC356-33EB-4611-BF6D-11032A2A01DC}"/>
                  </a:ext>
                </a:extLst>
              </p:cNvPr>
              <p:cNvSpPr/>
              <p:nvPr/>
            </p:nvSpPr>
            <p:spPr>
              <a:xfrm>
                <a:off x="1900400" y="4265748"/>
                <a:ext cx="231028" cy="236161"/>
              </a:xfrm>
              <a:custGeom>
                <a:avLst/>
                <a:gdLst>
                  <a:gd name="connsiteX0" fmla="*/ 120547 w 122904"/>
                  <a:gd name="connsiteY0" fmla="*/ 20341 h 125635"/>
                  <a:gd name="connsiteX1" fmla="*/ 23043 w 122904"/>
                  <a:gd name="connsiteY1" fmla="*/ 13786 h 125635"/>
                  <a:gd name="connsiteX2" fmla="*/ 21404 w 122904"/>
                  <a:gd name="connsiteY2" fmla="*/ 122488 h 125635"/>
                </a:gdLst>
                <a:ahLst/>
                <a:cxnLst>
                  <a:cxn ang="0">
                    <a:pos x="connsiteX0" y="connsiteY0"/>
                  </a:cxn>
                  <a:cxn ang="0">
                    <a:pos x="connsiteX1" y="connsiteY1"/>
                  </a:cxn>
                  <a:cxn ang="0">
                    <a:pos x="connsiteX2" y="connsiteY2"/>
                  </a:cxn>
                </a:cxnLst>
                <a:rect l="l" t="t" r="r" b="b"/>
                <a:pathLst>
                  <a:path w="122904" h="125635">
                    <a:moveTo>
                      <a:pt x="120547" y="20341"/>
                    </a:moveTo>
                    <a:cubicBezTo>
                      <a:pt x="120547" y="20341"/>
                      <a:pt x="55271" y="-11341"/>
                      <a:pt x="23043" y="13786"/>
                    </a:cubicBezTo>
                    <a:cubicBezTo>
                      <a:pt x="23043" y="13786"/>
                      <a:pt x="-18471" y="34270"/>
                      <a:pt x="21404" y="122488"/>
                    </a:cubicBezTo>
                  </a:path>
                </a:pathLst>
              </a:custGeom>
              <a:noFill/>
              <a:ln w="19050" cap="flat">
                <a:solidFill>
                  <a:schemeClr val="tx1"/>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3EC6B191-FA7A-4618-8323-D484AFBE2DA4}"/>
                  </a:ext>
                </a:extLst>
              </p:cNvPr>
              <p:cNvSpPr/>
              <p:nvPr/>
            </p:nvSpPr>
            <p:spPr>
              <a:xfrm>
                <a:off x="2002243" y="4602266"/>
                <a:ext cx="179689" cy="179688"/>
              </a:xfrm>
              <a:custGeom>
                <a:avLst/>
                <a:gdLst>
                  <a:gd name="connsiteX0" fmla="*/ 4097 w 95592"/>
                  <a:gd name="connsiteY0" fmla="*/ 4097 h 95592"/>
                  <a:gd name="connsiteX1" fmla="*/ 91495 w 95592"/>
                  <a:gd name="connsiteY1" fmla="*/ 92861 h 95592"/>
                </a:gdLst>
                <a:ahLst/>
                <a:cxnLst>
                  <a:cxn ang="0">
                    <a:pos x="connsiteX0" y="connsiteY0"/>
                  </a:cxn>
                  <a:cxn ang="0">
                    <a:pos x="connsiteX1" y="connsiteY1"/>
                  </a:cxn>
                </a:cxnLst>
                <a:rect l="l" t="t" r="r" b="b"/>
                <a:pathLst>
                  <a:path w="95592" h="95592">
                    <a:moveTo>
                      <a:pt x="4097" y="4097"/>
                    </a:moveTo>
                    <a:cubicBezTo>
                      <a:pt x="22669" y="28951"/>
                      <a:pt x="51893" y="62271"/>
                      <a:pt x="91495" y="92861"/>
                    </a:cubicBezTo>
                  </a:path>
                </a:pathLst>
              </a:custGeom>
              <a:noFill/>
              <a:ln w="19050" cap="flat">
                <a:solidFill>
                  <a:schemeClr val="tx1"/>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1067622F-D12A-4FC6-A811-E4AB6C927C21}"/>
                  </a:ext>
                </a:extLst>
              </p:cNvPr>
              <p:cNvSpPr/>
              <p:nvPr/>
            </p:nvSpPr>
            <p:spPr>
              <a:xfrm>
                <a:off x="2295906" y="4657200"/>
                <a:ext cx="231028" cy="231027"/>
              </a:xfrm>
              <a:custGeom>
                <a:avLst/>
                <a:gdLst>
                  <a:gd name="connsiteX0" fmla="*/ 4097 w 122904"/>
                  <a:gd name="connsiteY0" fmla="*/ 105971 h 122904"/>
                  <a:gd name="connsiteX1" fmla="*/ 104605 w 122904"/>
                  <a:gd name="connsiteY1" fmla="*/ 108702 h 122904"/>
                  <a:gd name="connsiteX2" fmla="*/ 102966 w 122904"/>
                  <a:gd name="connsiteY2" fmla="*/ 4097 h 122904"/>
                </a:gdLst>
                <a:ahLst/>
                <a:cxnLst>
                  <a:cxn ang="0">
                    <a:pos x="connsiteX0" y="connsiteY0"/>
                  </a:cxn>
                  <a:cxn ang="0">
                    <a:pos x="connsiteX1" y="connsiteY1"/>
                  </a:cxn>
                  <a:cxn ang="0">
                    <a:pos x="connsiteX2" y="connsiteY2"/>
                  </a:cxn>
                </a:cxnLst>
                <a:rect l="l" t="t" r="r" b="b"/>
                <a:pathLst>
                  <a:path w="122904" h="122904">
                    <a:moveTo>
                      <a:pt x="4097" y="105971"/>
                    </a:moveTo>
                    <a:cubicBezTo>
                      <a:pt x="4097" y="105971"/>
                      <a:pt x="71284" y="138472"/>
                      <a:pt x="104605" y="108702"/>
                    </a:cubicBezTo>
                    <a:cubicBezTo>
                      <a:pt x="104605" y="108702"/>
                      <a:pt x="138745" y="84940"/>
                      <a:pt x="102966" y="4097"/>
                    </a:cubicBezTo>
                  </a:path>
                </a:pathLst>
              </a:custGeom>
              <a:noFill/>
              <a:ln w="19050" cap="flat">
                <a:solidFill>
                  <a:schemeClr val="tx1"/>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E3BD4EE7-90D4-49E2-AAD0-A34CBFB921BA}"/>
                  </a:ext>
                </a:extLst>
              </p:cNvPr>
              <p:cNvSpPr/>
              <p:nvPr/>
            </p:nvSpPr>
            <p:spPr>
              <a:xfrm>
                <a:off x="2243538" y="4371239"/>
                <a:ext cx="174555" cy="174554"/>
              </a:xfrm>
              <a:custGeom>
                <a:avLst/>
                <a:gdLst>
                  <a:gd name="connsiteX0" fmla="*/ 89584 w 92860"/>
                  <a:gd name="connsiteY0" fmla="*/ 89857 h 92860"/>
                  <a:gd name="connsiteX1" fmla="*/ 4097 w 92860"/>
                  <a:gd name="connsiteY1" fmla="*/ 4097 h 92860"/>
                </a:gdLst>
                <a:ahLst/>
                <a:cxnLst>
                  <a:cxn ang="0">
                    <a:pos x="connsiteX0" y="connsiteY0"/>
                  </a:cxn>
                  <a:cxn ang="0">
                    <a:pos x="connsiteX1" y="connsiteY1"/>
                  </a:cxn>
                </a:cxnLst>
                <a:rect l="l" t="t" r="r" b="b"/>
                <a:pathLst>
                  <a:path w="92860" h="92860">
                    <a:moveTo>
                      <a:pt x="89584" y="89857"/>
                    </a:moveTo>
                    <a:cubicBezTo>
                      <a:pt x="70465" y="64730"/>
                      <a:pt x="41787" y="32774"/>
                      <a:pt x="4097" y="4097"/>
                    </a:cubicBezTo>
                  </a:path>
                </a:pathLst>
              </a:custGeom>
              <a:noFill/>
              <a:ln w="19050" cap="flat">
                <a:solidFill>
                  <a:schemeClr val="tx1"/>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D23AE706-416D-431A-AA28-63C8DBF0F23F}"/>
                  </a:ext>
                </a:extLst>
              </p:cNvPr>
              <p:cNvSpPr/>
              <p:nvPr/>
            </p:nvSpPr>
            <p:spPr>
              <a:xfrm>
                <a:off x="2162421" y="4524229"/>
                <a:ext cx="313173" cy="313172"/>
              </a:xfrm>
              <a:custGeom>
                <a:avLst/>
                <a:gdLst>
                  <a:gd name="connsiteX0" fmla="*/ 162507 w 166603"/>
                  <a:gd name="connsiteY0" fmla="*/ 4097 h 166603"/>
                  <a:gd name="connsiteX1" fmla="*/ 4097 w 166603"/>
                  <a:gd name="connsiteY1" fmla="*/ 164692 h 166603"/>
                </a:gdLst>
                <a:ahLst/>
                <a:cxnLst>
                  <a:cxn ang="0">
                    <a:pos x="connsiteX0" y="connsiteY0"/>
                  </a:cxn>
                  <a:cxn ang="0">
                    <a:pos x="connsiteX1" y="connsiteY1"/>
                  </a:cxn>
                </a:cxnLst>
                <a:rect l="l" t="t" r="r" b="b"/>
                <a:pathLst>
                  <a:path w="166603" h="166603">
                    <a:moveTo>
                      <a:pt x="162507" y="4097"/>
                    </a:moveTo>
                    <a:cubicBezTo>
                      <a:pt x="162507" y="4097"/>
                      <a:pt x="123724" y="90676"/>
                      <a:pt x="4097" y="164692"/>
                    </a:cubicBezTo>
                  </a:path>
                </a:pathLst>
              </a:custGeom>
              <a:noFill/>
              <a:ln w="19050" cap="flat">
                <a:solidFill>
                  <a:schemeClr val="tx1"/>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48FEDEEF-550E-43B5-8410-A9CE0F27EB42}"/>
                  </a:ext>
                </a:extLst>
              </p:cNvPr>
              <p:cNvSpPr/>
              <p:nvPr/>
            </p:nvSpPr>
            <p:spPr>
              <a:xfrm>
                <a:off x="1900441" y="4659765"/>
                <a:ext cx="231028" cy="231027"/>
              </a:xfrm>
              <a:custGeom>
                <a:avLst/>
                <a:gdLst>
                  <a:gd name="connsiteX0" fmla="*/ 119432 w 122904"/>
                  <a:gd name="connsiteY0" fmla="*/ 104605 h 122904"/>
                  <a:gd name="connsiteX1" fmla="*/ 23021 w 122904"/>
                  <a:gd name="connsiteY1" fmla="*/ 110614 h 122904"/>
                  <a:gd name="connsiteX2" fmla="*/ 20289 w 122904"/>
                  <a:gd name="connsiteY2" fmla="*/ 4097 h 122904"/>
                </a:gdLst>
                <a:ahLst/>
                <a:cxnLst>
                  <a:cxn ang="0">
                    <a:pos x="connsiteX0" y="connsiteY0"/>
                  </a:cxn>
                  <a:cxn ang="0">
                    <a:pos x="connsiteX1" y="connsiteY1"/>
                  </a:cxn>
                  <a:cxn ang="0">
                    <a:pos x="connsiteX2" y="connsiteY2"/>
                  </a:cxn>
                </a:cxnLst>
                <a:rect l="l" t="t" r="r" b="b"/>
                <a:pathLst>
                  <a:path w="122904" h="122904">
                    <a:moveTo>
                      <a:pt x="119432" y="104605"/>
                    </a:moveTo>
                    <a:cubicBezTo>
                      <a:pt x="119432" y="104605"/>
                      <a:pt x="56341" y="135741"/>
                      <a:pt x="23021" y="110614"/>
                    </a:cubicBezTo>
                    <a:cubicBezTo>
                      <a:pt x="23021" y="110614"/>
                      <a:pt x="-17674" y="88764"/>
                      <a:pt x="20289" y="4097"/>
                    </a:cubicBezTo>
                  </a:path>
                </a:pathLst>
              </a:custGeom>
              <a:noFill/>
              <a:ln w="19050" cap="flat">
                <a:solidFill>
                  <a:schemeClr val="tx1"/>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5602162C-FE33-4136-82A5-980653E44486}"/>
                  </a:ext>
                </a:extLst>
              </p:cNvPr>
              <p:cNvSpPr/>
              <p:nvPr/>
            </p:nvSpPr>
            <p:spPr>
              <a:xfrm>
                <a:off x="1953469" y="4322465"/>
                <a:ext cx="302904" cy="308036"/>
              </a:xfrm>
              <a:custGeom>
                <a:avLst/>
                <a:gdLst>
                  <a:gd name="connsiteX0" fmla="*/ 4097 w 161141"/>
                  <a:gd name="connsiteY0" fmla="*/ 160049 h 163872"/>
                  <a:gd name="connsiteX1" fmla="*/ 158683 w 161141"/>
                  <a:gd name="connsiteY1" fmla="*/ 4097 h 163872"/>
                </a:gdLst>
                <a:ahLst/>
                <a:cxnLst>
                  <a:cxn ang="0">
                    <a:pos x="connsiteX0" y="connsiteY0"/>
                  </a:cxn>
                  <a:cxn ang="0">
                    <a:pos x="connsiteX1" y="connsiteY1"/>
                  </a:cxn>
                </a:cxnLst>
                <a:rect l="l" t="t" r="r" b="b"/>
                <a:pathLst>
                  <a:path w="161141" h="163872">
                    <a:moveTo>
                      <a:pt x="4097" y="160049"/>
                    </a:moveTo>
                    <a:cubicBezTo>
                      <a:pt x="4097" y="160049"/>
                      <a:pt x="52166" y="67188"/>
                      <a:pt x="158683" y="4097"/>
                    </a:cubicBezTo>
                  </a:path>
                </a:pathLst>
              </a:custGeom>
              <a:noFill/>
              <a:ln w="19050" cap="flat">
                <a:solidFill>
                  <a:schemeClr val="tx1"/>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EE17EA6E-C576-4016-B5B1-1EC07289F915}"/>
                  </a:ext>
                </a:extLst>
              </p:cNvPr>
              <p:cNvSpPr/>
              <p:nvPr/>
            </p:nvSpPr>
            <p:spPr>
              <a:xfrm>
                <a:off x="2289744" y="4265964"/>
                <a:ext cx="236162" cy="225894"/>
              </a:xfrm>
              <a:custGeom>
                <a:avLst/>
                <a:gdLst>
                  <a:gd name="connsiteX0" fmla="*/ 4097 w 125635"/>
                  <a:gd name="connsiteY0" fmla="*/ 21318 h 120173"/>
                  <a:gd name="connsiteX1" fmla="*/ 105698 w 125635"/>
                  <a:gd name="connsiteY1" fmla="*/ 15036 h 120173"/>
                  <a:gd name="connsiteX2" fmla="*/ 107609 w 125635"/>
                  <a:gd name="connsiteY2" fmla="*/ 118549 h 120173"/>
                </a:gdLst>
                <a:ahLst/>
                <a:cxnLst>
                  <a:cxn ang="0">
                    <a:pos x="connsiteX0" y="connsiteY0"/>
                  </a:cxn>
                  <a:cxn ang="0">
                    <a:pos x="connsiteX1" y="connsiteY1"/>
                  </a:cxn>
                  <a:cxn ang="0">
                    <a:pos x="connsiteX2" y="connsiteY2"/>
                  </a:cxn>
                </a:cxnLst>
                <a:rect l="l" t="t" r="r" b="b"/>
                <a:pathLst>
                  <a:path w="125635" h="120173">
                    <a:moveTo>
                      <a:pt x="4097" y="21318"/>
                    </a:moveTo>
                    <a:cubicBezTo>
                      <a:pt x="4097" y="21318"/>
                      <a:pt x="66641" y="-12822"/>
                      <a:pt x="105698" y="15036"/>
                    </a:cubicBezTo>
                    <a:cubicBezTo>
                      <a:pt x="105698" y="15036"/>
                      <a:pt x="143661" y="40163"/>
                      <a:pt x="107609" y="118549"/>
                    </a:cubicBezTo>
                  </a:path>
                </a:pathLst>
              </a:custGeom>
              <a:noFill/>
              <a:ln w="19050" cap="flat">
                <a:solidFill>
                  <a:schemeClr val="tx1"/>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32AFC011-043C-47BB-A4F5-D29EECC7D2BE}"/>
                  </a:ext>
                </a:extLst>
              </p:cNvPr>
              <p:cNvSpPr/>
              <p:nvPr/>
            </p:nvSpPr>
            <p:spPr>
              <a:xfrm>
                <a:off x="2094655" y="4447220"/>
                <a:ext cx="231028" cy="123215"/>
              </a:xfrm>
              <a:custGeom>
                <a:avLst/>
                <a:gdLst>
                  <a:gd name="connsiteX0" fmla="*/ 62818 w 122904"/>
                  <a:gd name="connsiteY0" fmla="*/ 4097 h 65548"/>
                  <a:gd name="connsiteX1" fmla="*/ 4097 w 122904"/>
                  <a:gd name="connsiteY1" fmla="*/ 34140 h 65548"/>
                  <a:gd name="connsiteX2" fmla="*/ 61179 w 122904"/>
                  <a:gd name="connsiteY2" fmla="*/ 63910 h 65548"/>
                  <a:gd name="connsiteX3" fmla="*/ 120173 w 122904"/>
                  <a:gd name="connsiteY3" fmla="*/ 34140 h 65548"/>
                </a:gdLst>
                <a:ahLst/>
                <a:cxnLst>
                  <a:cxn ang="0">
                    <a:pos x="connsiteX0" y="connsiteY0"/>
                  </a:cxn>
                  <a:cxn ang="0">
                    <a:pos x="connsiteX1" y="connsiteY1"/>
                  </a:cxn>
                  <a:cxn ang="0">
                    <a:pos x="connsiteX2" y="connsiteY2"/>
                  </a:cxn>
                  <a:cxn ang="0">
                    <a:pos x="connsiteX3" y="connsiteY3"/>
                  </a:cxn>
                </a:cxnLst>
                <a:rect l="l" t="t" r="r" b="b"/>
                <a:pathLst>
                  <a:path w="122904" h="65548">
                    <a:moveTo>
                      <a:pt x="62818" y="4097"/>
                    </a:moveTo>
                    <a:lnTo>
                      <a:pt x="4097" y="34140"/>
                    </a:lnTo>
                    <a:lnTo>
                      <a:pt x="61179" y="63910"/>
                    </a:lnTo>
                    <a:lnTo>
                      <a:pt x="120173" y="34140"/>
                    </a:lnTo>
                    <a:close/>
                  </a:path>
                </a:pathLst>
              </a:custGeom>
              <a:noFill/>
              <a:ln w="19050" cap="flat">
                <a:solidFill>
                  <a:schemeClr val="accent1"/>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E6B73902-D3F7-4DAB-A50C-8A775CFF6042}"/>
                  </a:ext>
                </a:extLst>
              </p:cNvPr>
              <p:cNvSpPr/>
              <p:nvPr/>
            </p:nvSpPr>
            <p:spPr>
              <a:xfrm>
                <a:off x="2094655" y="4503694"/>
                <a:ext cx="123215" cy="210491"/>
              </a:xfrm>
              <a:custGeom>
                <a:avLst/>
                <a:gdLst>
                  <a:gd name="connsiteX0" fmla="*/ 4097 w 65548"/>
                  <a:gd name="connsiteY0" fmla="*/ 4097 h 111979"/>
                  <a:gd name="connsiteX1" fmla="*/ 4097 w 65548"/>
                  <a:gd name="connsiteY1" fmla="*/ 80024 h 111979"/>
                  <a:gd name="connsiteX2" fmla="*/ 61998 w 65548"/>
                  <a:gd name="connsiteY2" fmla="*/ 109794 h 111979"/>
                  <a:gd name="connsiteX3" fmla="*/ 61998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4097" y="4097"/>
                    </a:moveTo>
                    <a:lnTo>
                      <a:pt x="4097" y="80024"/>
                    </a:lnTo>
                    <a:lnTo>
                      <a:pt x="61998" y="109794"/>
                    </a:lnTo>
                    <a:lnTo>
                      <a:pt x="61998" y="33867"/>
                    </a:lnTo>
                    <a:close/>
                  </a:path>
                </a:pathLst>
              </a:custGeom>
              <a:noFill/>
              <a:ln w="19050" cap="flat">
                <a:solidFill>
                  <a:schemeClr val="accent1"/>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5FE6F022-E2A5-4E5B-9E7C-57421D015F11}"/>
                  </a:ext>
                </a:extLst>
              </p:cNvPr>
              <p:cNvSpPr/>
              <p:nvPr/>
            </p:nvSpPr>
            <p:spPr>
              <a:xfrm>
                <a:off x="2203494" y="4503694"/>
                <a:ext cx="123215" cy="210491"/>
              </a:xfrm>
              <a:custGeom>
                <a:avLst/>
                <a:gdLst>
                  <a:gd name="connsiteX0" fmla="*/ 62271 w 65548"/>
                  <a:gd name="connsiteY0" fmla="*/ 4097 h 111979"/>
                  <a:gd name="connsiteX1" fmla="*/ 62271 w 65548"/>
                  <a:gd name="connsiteY1" fmla="*/ 80024 h 111979"/>
                  <a:gd name="connsiteX2" fmla="*/ 4097 w 65548"/>
                  <a:gd name="connsiteY2" fmla="*/ 109794 h 111979"/>
                  <a:gd name="connsiteX3" fmla="*/ 4097 w 65548"/>
                  <a:gd name="connsiteY3" fmla="*/ 33867 h 111979"/>
                </a:gdLst>
                <a:ahLst/>
                <a:cxnLst>
                  <a:cxn ang="0">
                    <a:pos x="connsiteX0" y="connsiteY0"/>
                  </a:cxn>
                  <a:cxn ang="0">
                    <a:pos x="connsiteX1" y="connsiteY1"/>
                  </a:cxn>
                  <a:cxn ang="0">
                    <a:pos x="connsiteX2" y="connsiteY2"/>
                  </a:cxn>
                  <a:cxn ang="0">
                    <a:pos x="connsiteX3" y="connsiteY3"/>
                  </a:cxn>
                </a:cxnLst>
                <a:rect l="l" t="t" r="r" b="b"/>
                <a:pathLst>
                  <a:path w="65548" h="111979">
                    <a:moveTo>
                      <a:pt x="62271" y="4097"/>
                    </a:moveTo>
                    <a:lnTo>
                      <a:pt x="62271" y="80024"/>
                    </a:lnTo>
                    <a:lnTo>
                      <a:pt x="4097" y="109794"/>
                    </a:lnTo>
                    <a:lnTo>
                      <a:pt x="4097" y="33867"/>
                    </a:lnTo>
                    <a:close/>
                  </a:path>
                </a:pathLst>
              </a:custGeom>
              <a:noFill/>
              <a:ln w="19050" cap="flat">
                <a:solidFill>
                  <a:schemeClr val="accent1"/>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D2AE80FE-2F3F-4079-BAFC-87B2C2E38642}"/>
              </a:ext>
            </a:extLst>
          </p:cNvPr>
          <p:cNvGrpSpPr/>
          <p:nvPr/>
        </p:nvGrpSpPr>
        <p:grpSpPr>
          <a:xfrm>
            <a:off x="10844564" y="3252606"/>
            <a:ext cx="3112068" cy="2999246"/>
            <a:chOff x="10844564" y="3252606"/>
            <a:chExt cx="3112068" cy="2999246"/>
          </a:xfrm>
        </p:grpSpPr>
        <p:sp>
          <p:nvSpPr>
            <p:cNvPr id="46" name="TextBox 45">
              <a:extLst>
                <a:ext uri="{FF2B5EF4-FFF2-40B4-BE49-F238E27FC236}">
                  <a16:creationId xmlns:a16="http://schemas.microsoft.com/office/drawing/2014/main" id="{29C0192D-CD98-4203-A94F-17DEE3A1E6AF}"/>
                </a:ext>
              </a:extLst>
            </p:cNvPr>
            <p:cNvSpPr txBox="1"/>
            <p:nvPr/>
          </p:nvSpPr>
          <p:spPr>
            <a:xfrm>
              <a:off x="10844564" y="5420855"/>
              <a:ext cx="3112068" cy="830997"/>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Fully managed no cluster setup, node provisioning, cluster tuning</a:t>
              </a:r>
            </a:p>
          </p:txBody>
        </p:sp>
        <p:grpSp>
          <p:nvGrpSpPr>
            <p:cNvPr id="9" name="Group 8">
              <a:extLst>
                <a:ext uri="{FF2B5EF4-FFF2-40B4-BE49-F238E27FC236}">
                  <a16:creationId xmlns:a16="http://schemas.microsoft.com/office/drawing/2014/main" id="{30D080ED-4C6D-43FA-8F03-29FF4B83A242}"/>
                </a:ext>
              </a:extLst>
            </p:cNvPr>
            <p:cNvGrpSpPr/>
            <p:nvPr/>
          </p:nvGrpSpPr>
          <p:grpSpPr>
            <a:xfrm>
              <a:off x="11211878" y="3252606"/>
              <a:ext cx="2377440" cy="2026456"/>
              <a:chOff x="11211878" y="3252606"/>
              <a:chExt cx="2377440" cy="2026456"/>
            </a:xfrm>
          </p:grpSpPr>
          <p:sp>
            <p:nvSpPr>
              <p:cNvPr id="38" name="Oval 37">
                <a:extLst>
                  <a:ext uri="{FF2B5EF4-FFF2-40B4-BE49-F238E27FC236}">
                    <a16:creationId xmlns:a16="http://schemas.microsoft.com/office/drawing/2014/main" id="{5E309DB7-C120-4B27-9F92-5745F94FC513}"/>
                  </a:ext>
                </a:extLst>
              </p:cNvPr>
              <p:cNvSpPr/>
              <p:nvPr/>
            </p:nvSpPr>
            <p:spPr bwMode="auto">
              <a:xfrm>
                <a:off x="11726880" y="3931628"/>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5" name="TextBox 44">
                <a:extLst>
                  <a:ext uri="{FF2B5EF4-FFF2-40B4-BE49-F238E27FC236}">
                    <a16:creationId xmlns:a16="http://schemas.microsoft.com/office/drawing/2014/main" id="{F0C626D7-0266-45A1-B9E6-B563EB0A4876}"/>
                  </a:ext>
                </a:extLst>
              </p:cNvPr>
              <p:cNvSpPr txBox="1"/>
              <p:nvPr/>
            </p:nvSpPr>
            <p:spPr>
              <a:xfrm>
                <a:off x="11211878"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Easy</a:t>
                </a:r>
              </a:p>
            </p:txBody>
          </p:sp>
          <p:grpSp>
            <p:nvGrpSpPr>
              <p:cNvPr id="4" name="Group 3">
                <a:extLst>
                  <a:ext uri="{FF2B5EF4-FFF2-40B4-BE49-F238E27FC236}">
                    <a16:creationId xmlns:a16="http://schemas.microsoft.com/office/drawing/2014/main" id="{A946DCF3-5572-4A87-8093-1E741F4285EF}"/>
                  </a:ext>
                </a:extLst>
              </p:cNvPr>
              <p:cNvGrpSpPr/>
              <p:nvPr/>
            </p:nvGrpSpPr>
            <p:grpSpPr>
              <a:xfrm>
                <a:off x="12073293" y="4262512"/>
                <a:ext cx="654610" cy="685668"/>
                <a:chOff x="4085186" y="8059875"/>
                <a:chExt cx="305076" cy="319551"/>
              </a:xfrm>
            </p:grpSpPr>
            <p:sp>
              <p:nvSpPr>
                <p:cNvPr id="139" name="Freeform: Shape 138">
                  <a:extLst>
                    <a:ext uri="{FF2B5EF4-FFF2-40B4-BE49-F238E27FC236}">
                      <a16:creationId xmlns:a16="http://schemas.microsoft.com/office/drawing/2014/main" id="{5C1005ED-321D-44CD-B93E-C5BB658DB65A}"/>
                    </a:ext>
                  </a:extLst>
                </p:cNvPr>
                <p:cNvSpPr/>
                <p:nvPr/>
              </p:nvSpPr>
              <p:spPr>
                <a:xfrm>
                  <a:off x="4249331" y="8059875"/>
                  <a:ext cx="8194" cy="76474"/>
                </a:xfrm>
                <a:custGeom>
                  <a:avLst/>
                  <a:gdLst>
                    <a:gd name="connsiteX0" fmla="*/ 4097 w 8193"/>
                    <a:gd name="connsiteY0" fmla="*/ 4097 h 76473"/>
                    <a:gd name="connsiteX1" fmla="*/ 4097 w 8193"/>
                    <a:gd name="connsiteY1" fmla="*/ 73743 h 76473"/>
                  </a:gdLst>
                  <a:ahLst/>
                  <a:cxnLst>
                    <a:cxn ang="0">
                      <a:pos x="connsiteX0" y="connsiteY0"/>
                    </a:cxn>
                    <a:cxn ang="0">
                      <a:pos x="connsiteX1" y="connsiteY1"/>
                    </a:cxn>
                  </a:cxnLst>
                  <a:rect l="l" t="t" r="r" b="b"/>
                  <a:pathLst>
                    <a:path w="8193" h="76473">
                      <a:moveTo>
                        <a:pt x="4097" y="4097"/>
                      </a:moveTo>
                      <a:lnTo>
                        <a:pt x="4097" y="73743"/>
                      </a:lnTo>
                    </a:path>
                  </a:pathLst>
                </a:custGeom>
                <a:ln w="19050" cap="flat">
                  <a:solidFill>
                    <a:schemeClr val="tx1"/>
                  </a:solidFill>
                  <a:prstDash val="solid"/>
                  <a:round/>
                </a:ln>
              </p:spPr>
              <p:txBody>
                <a:bodyPr rtlCol="0" anchor="ctr"/>
                <a:lstStyle/>
                <a:p>
                  <a:endParaRPr lang="en-US" dirty="0"/>
                </a:p>
              </p:txBody>
            </p:sp>
            <p:sp>
              <p:nvSpPr>
                <p:cNvPr id="140" name="Freeform: Shape 139">
                  <a:extLst>
                    <a:ext uri="{FF2B5EF4-FFF2-40B4-BE49-F238E27FC236}">
                      <a16:creationId xmlns:a16="http://schemas.microsoft.com/office/drawing/2014/main" id="{76583D7D-F484-4F64-B0A2-906BE0A37040}"/>
                    </a:ext>
                  </a:extLst>
                </p:cNvPr>
                <p:cNvSpPr/>
                <p:nvPr/>
              </p:nvSpPr>
              <p:spPr>
                <a:xfrm>
                  <a:off x="4249331" y="8153556"/>
                  <a:ext cx="8194" cy="30043"/>
                </a:xfrm>
                <a:custGeom>
                  <a:avLst/>
                  <a:gdLst>
                    <a:gd name="connsiteX0" fmla="*/ 4097 w 8193"/>
                    <a:gd name="connsiteY0" fmla="*/ 4097 h 30043"/>
                    <a:gd name="connsiteX1" fmla="*/ 4097 w 8193"/>
                    <a:gd name="connsiteY1" fmla="*/ 27312 h 30043"/>
                  </a:gdLst>
                  <a:ahLst/>
                  <a:cxnLst>
                    <a:cxn ang="0">
                      <a:pos x="connsiteX0" y="connsiteY0"/>
                    </a:cxn>
                    <a:cxn ang="0">
                      <a:pos x="connsiteX1" y="connsiteY1"/>
                    </a:cxn>
                  </a:cxnLst>
                  <a:rect l="l" t="t" r="r" b="b"/>
                  <a:pathLst>
                    <a:path w="8193" h="30043">
                      <a:moveTo>
                        <a:pt x="4097" y="4097"/>
                      </a:moveTo>
                      <a:lnTo>
                        <a:pt x="4097" y="27312"/>
                      </a:lnTo>
                    </a:path>
                  </a:pathLst>
                </a:custGeom>
                <a:ln w="19050" cap="flat">
                  <a:solidFill>
                    <a:schemeClr val="tx1"/>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28364344-5A01-4281-9918-21CF8B25ACF1}"/>
                    </a:ext>
                  </a:extLst>
                </p:cNvPr>
                <p:cNvSpPr/>
                <p:nvPr/>
              </p:nvSpPr>
              <p:spPr>
                <a:xfrm>
                  <a:off x="4085186" y="8223748"/>
                  <a:ext cx="76474" cy="8194"/>
                </a:xfrm>
                <a:custGeom>
                  <a:avLst/>
                  <a:gdLst>
                    <a:gd name="connsiteX0" fmla="*/ 4097 w 76473"/>
                    <a:gd name="connsiteY0" fmla="*/ 4097 h 8193"/>
                    <a:gd name="connsiteX1" fmla="*/ 74016 w 76473"/>
                    <a:gd name="connsiteY1" fmla="*/ 4097 h 8193"/>
                  </a:gdLst>
                  <a:ahLst/>
                  <a:cxnLst>
                    <a:cxn ang="0">
                      <a:pos x="connsiteX0" y="connsiteY0"/>
                    </a:cxn>
                    <a:cxn ang="0">
                      <a:pos x="connsiteX1" y="connsiteY1"/>
                    </a:cxn>
                  </a:cxnLst>
                  <a:rect l="l" t="t" r="r" b="b"/>
                  <a:pathLst>
                    <a:path w="76473" h="8193">
                      <a:moveTo>
                        <a:pt x="4097" y="4097"/>
                      </a:moveTo>
                      <a:lnTo>
                        <a:pt x="74016" y="4097"/>
                      </a:lnTo>
                    </a:path>
                  </a:pathLst>
                </a:custGeom>
                <a:ln w="19050" cap="flat">
                  <a:solidFill>
                    <a:schemeClr val="tx1"/>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06060FAC-27B4-4DCA-AA16-82C62F69CA01}"/>
                    </a:ext>
                  </a:extLst>
                </p:cNvPr>
                <p:cNvSpPr/>
                <p:nvPr/>
              </p:nvSpPr>
              <p:spPr>
                <a:xfrm>
                  <a:off x="4179139" y="8223748"/>
                  <a:ext cx="30043" cy="8194"/>
                </a:xfrm>
                <a:custGeom>
                  <a:avLst/>
                  <a:gdLst>
                    <a:gd name="connsiteX0" fmla="*/ 4097 w 30043"/>
                    <a:gd name="connsiteY0" fmla="*/ 4097 h 8193"/>
                    <a:gd name="connsiteX1" fmla="*/ 27312 w 30043"/>
                    <a:gd name="connsiteY1" fmla="*/ 4097 h 8193"/>
                  </a:gdLst>
                  <a:ahLst/>
                  <a:cxnLst>
                    <a:cxn ang="0">
                      <a:pos x="connsiteX0" y="connsiteY0"/>
                    </a:cxn>
                    <a:cxn ang="0">
                      <a:pos x="connsiteX1" y="connsiteY1"/>
                    </a:cxn>
                  </a:cxnLst>
                  <a:rect l="l" t="t" r="r" b="b"/>
                  <a:pathLst>
                    <a:path w="30043" h="8193">
                      <a:moveTo>
                        <a:pt x="4097" y="4097"/>
                      </a:moveTo>
                      <a:lnTo>
                        <a:pt x="27312" y="4097"/>
                      </a:lnTo>
                    </a:path>
                  </a:pathLst>
                </a:custGeom>
                <a:ln w="19050" cap="flat">
                  <a:solidFill>
                    <a:schemeClr val="tx1"/>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AA7F04EC-5036-40A8-BB54-6E8106079575}"/>
                    </a:ext>
                  </a:extLst>
                </p:cNvPr>
                <p:cNvSpPr/>
                <p:nvPr/>
              </p:nvSpPr>
              <p:spPr>
                <a:xfrm>
                  <a:off x="4133255" y="8107945"/>
                  <a:ext cx="57355" cy="57355"/>
                </a:xfrm>
                <a:custGeom>
                  <a:avLst/>
                  <a:gdLst>
                    <a:gd name="connsiteX0" fmla="*/ 4097 w 57355"/>
                    <a:gd name="connsiteY0" fmla="*/ 4097 h 57355"/>
                    <a:gd name="connsiteX1" fmla="*/ 53532 w 57355"/>
                    <a:gd name="connsiteY1" fmla="*/ 53532 h 57355"/>
                  </a:gdLst>
                  <a:ahLst/>
                  <a:cxnLst>
                    <a:cxn ang="0">
                      <a:pos x="connsiteX0" y="connsiteY0"/>
                    </a:cxn>
                    <a:cxn ang="0">
                      <a:pos x="connsiteX1" y="connsiteY1"/>
                    </a:cxn>
                  </a:cxnLst>
                  <a:rect l="l" t="t" r="r" b="b"/>
                  <a:pathLst>
                    <a:path w="57355" h="57355">
                      <a:moveTo>
                        <a:pt x="4097" y="4097"/>
                      </a:moveTo>
                      <a:lnTo>
                        <a:pt x="53532" y="53532"/>
                      </a:lnTo>
                    </a:path>
                  </a:pathLst>
                </a:custGeom>
                <a:ln w="19050" cap="flat">
                  <a:solidFill>
                    <a:schemeClr val="accent3"/>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2C5EC835-5FB8-4E44-B963-B92B21977DDD}"/>
                    </a:ext>
                  </a:extLst>
                </p:cNvPr>
                <p:cNvSpPr/>
                <p:nvPr/>
              </p:nvSpPr>
              <p:spPr>
                <a:xfrm>
                  <a:off x="4199623" y="8174313"/>
                  <a:ext cx="24581" cy="24581"/>
                </a:xfrm>
                <a:custGeom>
                  <a:avLst/>
                  <a:gdLst>
                    <a:gd name="connsiteX0" fmla="*/ 20484 w 24580"/>
                    <a:gd name="connsiteY0" fmla="*/ 20484 h 24580"/>
                    <a:gd name="connsiteX1" fmla="*/ 4097 w 24580"/>
                    <a:gd name="connsiteY1" fmla="*/ 4097 h 24580"/>
                  </a:gdLst>
                  <a:ahLst/>
                  <a:cxnLst>
                    <a:cxn ang="0">
                      <a:pos x="connsiteX0" y="connsiteY0"/>
                    </a:cxn>
                    <a:cxn ang="0">
                      <a:pos x="connsiteX1" y="connsiteY1"/>
                    </a:cxn>
                  </a:cxnLst>
                  <a:rect l="l" t="t" r="r" b="b"/>
                  <a:pathLst>
                    <a:path w="24580" h="24580">
                      <a:moveTo>
                        <a:pt x="20484" y="20484"/>
                      </a:moveTo>
                      <a:lnTo>
                        <a:pt x="4097" y="4097"/>
                      </a:lnTo>
                    </a:path>
                  </a:pathLst>
                </a:custGeom>
                <a:ln w="19050" cap="flat">
                  <a:solidFill>
                    <a:schemeClr val="accent3"/>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4A63E66A-E7DC-4D7C-A85C-FFAC09A2B4E8}"/>
                    </a:ext>
                  </a:extLst>
                </p:cNvPr>
                <p:cNvSpPr/>
                <p:nvPr/>
              </p:nvSpPr>
              <p:spPr>
                <a:xfrm>
                  <a:off x="4282652" y="8174313"/>
                  <a:ext cx="24581" cy="24581"/>
                </a:xfrm>
                <a:custGeom>
                  <a:avLst/>
                  <a:gdLst>
                    <a:gd name="connsiteX0" fmla="*/ 4097 w 24580"/>
                    <a:gd name="connsiteY0" fmla="*/ 20484 h 24580"/>
                    <a:gd name="connsiteX1" fmla="*/ 20484 w 24580"/>
                    <a:gd name="connsiteY1" fmla="*/ 4097 h 24580"/>
                  </a:gdLst>
                  <a:ahLst/>
                  <a:cxnLst>
                    <a:cxn ang="0">
                      <a:pos x="connsiteX0" y="connsiteY0"/>
                    </a:cxn>
                    <a:cxn ang="0">
                      <a:pos x="connsiteX1" y="connsiteY1"/>
                    </a:cxn>
                  </a:cxnLst>
                  <a:rect l="l" t="t" r="r" b="b"/>
                  <a:pathLst>
                    <a:path w="24580" h="24580">
                      <a:moveTo>
                        <a:pt x="4097" y="20484"/>
                      </a:moveTo>
                      <a:lnTo>
                        <a:pt x="20484" y="4097"/>
                      </a:lnTo>
                    </a:path>
                  </a:pathLst>
                </a:custGeom>
                <a:ln w="19050" cap="flat">
                  <a:solidFill>
                    <a:schemeClr val="accent3"/>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5798DC68-2F97-4CC7-BB93-1CDAEC491DA9}"/>
                    </a:ext>
                  </a:extLst>
                </p:cNvPr>
                <p:cNvSpPr/>
                <p:nvPr/>
              </p:nvSpPr>
              <p:spPr>
                <a:xfrm>
                  <a:off x="4315973" y="8107945"/>
                  <a:ext cx="57355" cy="57355"/>
                </a:xfrm>
                <a:custGeom>
                  <a:avLst/>
                  <a:gdLst>
                    <a:gd name="connsiteX0" fmla="*/ 4097 w 57355"/>
                    <a:gd name="connsiteY0" fmla="*/ 53532 h 57355"/>
                    <a:gd name="connsiteX1" fmla="*/ 53532 w 57355"/>
                    <a:gd name="connsiteY1" fmla="*/ 4097 h 57355"/>
                  </a:gdLst>
                  <a:ahLst/>
                  <a:cxnLst>
                    <a:cxn ang="0">
                      <a:pos x="connsiteX0" y="connsiteY0"/>
                    </a:cxn>
                    <a:cxn ang="0">
                      <a:pos x="connsiteX1" y="connsiteY1"/>
                    </a:cxn>
                  </a:cxnLst>
                  <a:rect l="l" t="t" r="r" b="b"/>
                  <a:pathLst>
                    <a:path w="57355" h="57355">
                      <a:moveTo>
                        <a:pt x="4097" y="53532"/>
                      </a:moveTo>
                      <a:lnTo>
                        <a:pt x="53532" y="4097"/>
                      </a:lnTo>
                    </a:path>
                  </a:pathLst>
                </a:custGeom>
                <a:ln w="19050" cap="flat">
                  <a:solidFill>
                    <a:schemeClr val="accent3"/>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01086C1A-2652-422C-89C5-74D12B4B4BE3}"/>
                    </a:ext>
                  </a:extLst>
                </p:cNvPr>
                <p:cNvSpPr/>
                <p:nvPr/>
              </p:nvSpPr>
              <p:spPr>
                <a:xfrm>
                  <a:off x="4199623" y="8257068"/>
                  <a:ext cx="24581" cy="24581"/>
                </a:xfrm>
                <a:custGeom>
                  <a:avLst/>
                  <a:gdLst>
                    <a:gd name="connsiteX0" fmla="*/ 4097 w 24580"/>
                    <a:gd name="connsiteY0" fmla="*/ 20484 h 24580"/>
                    <a:gd name="connsiteX1" fmla="*/ 20484 w 24580"/>
                    <a:gd name="connsiteY1" fmla="*/ 4097 h 24580"/>
                  </a:gdLst>
                  <a:ahLst/>
                  <a:cxnLst>
                    <a:cxn ang="0">
                      <a:pos x="connsiteX0" y="connsiteY0"/>
                    </a:cxn>
                    <a:cxn ang="0">
                      <a:pos x="connsiteX1" y="connsiteY1"/>
                    </a:cxn>
                  </a:cxnLst>
                  <a:rect l="l" t="t" r="r" b="b"/>
                  <a:pathLst>
                    <a:path w="24580" h="24580">
                      <a:moveTo>
                        <a:pt x="4097" y="20484"/>
                      </a:moveTo>
                      <a:lnTo>
                        <a:pt x="20484" y="4097"/>
                      </a:lnTo>
                    </a:path>
                  </a:pathLst>
                </a:custGeom>
                <a:ln w="19050" cap="flat">
                  <a:solidFill>
                    <a:schemeClr val="accent3"/>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653F5206-1CE6-458E-BF99-DD9BDD449521}"/>
                    </a:ext>
                  </a:extLst>
                </p:cNvPr>
                <p:cNvSpPr/>
                <p:nvPr/>
              </p:nvSpPr>
              <p:spPr>
                <a:xfrm>
                  <a:off x="4133255" y="8290389"/>
                  <a:ext cx="57355" cy="57355"/>
                </a:xfrm>
                <a:custGeom>
                  <a:avLst/>
                  <a:gdLst>
                    <a:gd name="connsiteX0" fmla="*/ 53532 w 57355"/>
                    <a:gd name="connsiteY0" fmla="*/ 4097 h 57355"/>
                    <a:gd name="connsiteX1" fmla="*/ 4097 w 57355"/>
                    <a:gd name="connsiteY1" fmla="*/ 53532 h 57355"/>
                  </a:gdLst>
                  <a:ahLst/>
                  <a:cxnLst>
                    <a:cxn ang="0">
                      <a:pos x="connsiteX0" y="connsiteY0"/>
                    </a:cxn>
                    <a:cxn ang="0">
                      <a:pos x="connsiteX1" y="connsiteY1"/>
                    </a:cxn>
                  </a:cxnLst>
                  <a:rect l="l" t="t" r="r" b="b"/>
                  <a:pathLst>
                    <a:path w="57355" h="57355">
                      <a:moveTo>
                        <a:pt x="53532" y="4097"/>
                      </a:moveTo>
                      <a:lnTo>
                        <a:pt x="4097" y="53532"/>
                      </a:lnTo>
                    </a:path>
                  </a:pathLst>
                </a:custGeom>
                <a:ln w="19050" cap="flat">
                  <a:solidFill>
                    <a:schemeClr val="accent3"/>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9E2B8C1A-9A11-4E59-A89A-7ACE08E26155}"/>
                    </a:ext>
                  </a:extLst>
                </p:cNvPr>
                <p:cNvSpPr/>
                <p:nvPr/>
              </p:nvSpPr>
              <p:spPr>
                <a:xfrm>
                  <a:off x="4231852" y="8201898"/>
                  <a:ext cx="158410" cy="177528"/>
                </a:xfrm>
                <a:custGeom>
                  <a:avLst/>
                  <a:gdLst>
                    <a:gd name="connsiteX0" fmla="*/ 97504 w 158409"/>
                    <a:gd name="connsiteY0" fmla="*/ 83029 h 177528"/>
                    <a:gd name="connsiteX1" fmla="*/ 156225 w 158409"/>
                    <a:gd name="connsiteY1" fmla="*/ 69646 h 177528"/>
                    <a:gd name="connsiteX2" fmla="*/ 4097 w 158409"/>
                    <a:gd name="connsiteY2" fmla="*/ 4097 h 177528"/>
                    <a:gd name="connsiteX3" fmla="*/ 40695 w 158409"/>
                    <a:gd name="connsiteY3" fmla="*/ 165784 h 177528"/>
                    <a:gd name="connsiteX4" fmla="*/ 64730 w 158409"/>
                    <a:gd name="connsiteY4" fmla="*/ 110341 h 177528"/>
                    <a:gd name="connsiteX5" fmla="*/ 64730 w 158409"/>
                    <a:gd name="connsiteY5" fmla="*/ 110341 h 177528"/>
                    <a:gd name="connsiteX6" fmla="*/ 96412 w 158409"/>
                    <a:gd name="connsiteY6" fmla="*/ 148304 h 177528"/>
                    <a:gd name="connsiteX7" fmla="*/ 117169 w 158409"/>
                    <a:gd name="connsiteY7" fmla="*/ 173432 h 177528"/>
                    <a:gd name="connsiteX8" fmla="*/ 130005 w 158409"/>
                    <a:gd name="connsiteY8" fmla="*/ 163053 h 177528"/>
                    <a:gd name="connsiteX9" fmla="*/ 149943 w 158409"/>
                    <a:gd name="connsiteY9" fmla="*/ 146393 h 177528"/>
                    <a:gd name="connsiteX10" fmla="*/ 130005 w 158409"/>
                    <a:gd name="connsiteY10" fmla="*/ 122085 h 177528"/>
                    <a:gd name="connsiteX11" fmla="*/ 97504 w 158409"/>
                    <a:gd name="connsiteY11" fmla="*/ 83029 h 17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409" h="177528">
                      <a:moveTo>
                        <a:pt x="97504" y="83029"/>
                      </a:moveTo>
                      <a:lnTo>
                        <a:pt x="156225" y="69646"/>
                      </a:lnTo>
                      <a:lnTo>
                        <a:pt x="4097" y="4097"/>
                      </a:lnTo>
                      <a:lnTo>
                        <a:pt x="40695" y="165784"/>
                      </a:lnTo>
                      <a:lnTo>
                        <a:pt x="64730" y="110341"/>
                      </a:lnTo>
                      <a:lnTo>
                        <a:pt x="64730" y="110341"/>
                      </a:lnTo>
                      <a:lnTo>
                        <a:pt x="96412" y="148304"/>
                      </a:lnTo>
                      <a:lnTo>
                        <a:pt x="117169" y="173432"/>
                      </a:lnTo>
                      <a:lnTo>
                        <a:pt x="130005" y="163053"/>
                      </a:lnTo>
                      <a:lnTo>
                        <a:pt x="149943" y="146393"/>
                      </a:lnTo>
                      <a:lnTo>
                        <a:pt x="130005" y="122085"/>
                      </a:lnTo>
                      <a:lnTo>
                        <a:pt x="97504" y="83029"/>
                      </a:lnTo>
                      <a:close/>
                    </a:path>
                  </a:pathLst>
                </a:custGeom>
                <a:noFill/>
                <a:ln w="19050" cap="flat">
                  <a:solidFill>
                    <a:schemeClr val="tx1"/>
                  </a:solidFill>
                  <a:prstDash val="solid"/>
                  <a:round/>
                </a:ln>
              </p:spPr>
              <p:txBody>
                <a:bodyPr rtlCol="0" anchor="ctr"/>
                <a:lstStyle/>
                <a:p>
                  <a:endParaRPr lang="en-US" dirty="0"/>
                </a:p>
              </p:txBody>
            </p:sp>
          </p:grpSp>
        </p:grpSp>
      </p:grpSp>
      <p:sp>
        <p:nvSpPr>
          <p:cNvPr id="72" name="Rectangle 71">
            <a:extLst>
              <a:ext uri="{FF2B5EF4-FFF2-40B4-BE49-F238E27FC236}">
                <a16:creationId xmlns:a16="http://schemas.microsoft.com/office/drawing/2014/main" id="{2F91A819-82F1-954C-BBCE-CC81AD8B9B08}"/>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74" name="Rectangle 73">
            <a:extLst>
              <a:ext uri="{FF2B5EF4-FFF2-40B4-BE49-F238E27FC236}">
                <a16:creationId xmlns:a16="http://schemas.microsoft.com/office/drawing/2014/main" id="{88B2AA88-357D-304D-9580-E5E030628E18}"/>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11545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6"/>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14"/>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3"/>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1"/>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endParaRPr lang="en-US" sz="4608" dirty="0">
              <a:latin typeface="Amazon Ember Regular"/>
              <a:ea typeface="Amazon Ember" panose="020B0603020204020204" pitchFamily="34" charset="0"/>
              <a:cs typeface="Amazon Ember" panose="020B0603020204020204" pitchFamily="34" charset="0"/>
            </a:endParaRPr>
          </a:p>
          <a:p>
            <a:r>
              <a:rPr lang="en-US" sz="1920" dirty="0">
                <a:latin typeface="Amazon Ember Regular"/>
                <a:ea typeface="Amazon Ember" panose="020B0603020204020204" pitchFamily="34" charset="0"/>
                <a:cs typeface="Amazon Ember" panose="020B0603020204020204" pitchFamily="34" charset="0"/>
              </a:rPr>
              <a:t>FINRA’s legacy system did not scale to handle 150 billion events per day. They needed to run complex surveillance queries over 20+ PB of data to detect and analyze illegal market activity.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FINRA migrated their big data appliance to a S3 data lake and </a:t>
            </a:r>
            <a:br>
              <a:rPr lang="en-US" sz="1920" dirty="0">
                <a:latin typeface="Amazon Ember Regular"/>
              </a:rPr>
            </a:br>
            <a:r>
              <a:rPr lang="en-US" sz="1920" dirty="0">
                <a:latin typeface="Amazon Ember Regular"/>
              </a:rPr>
              <a:t>uses Lambda and EMR for data ingestion and EMR and Redshift </a:t>
            </a:r>
            <a:br>
              <a:rPr lang="en-US" sz="1920" dirty="0">
                <a:latin typeface="Amazon Ember Regular"/>
              </a:rPr>
            </a:br>
            <a:r>
              <a:rPr lang="en-US" sz="1920" dirty="0">
                <a:latin typeface="Amazon Ember Regular"/>
              </a:rPr>
              <a:t>for data processing.</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FINRA has been able to increase agility, speed, and cost savings while allowing them to operate at scale. The company estimates it will save $10 to $20 million annually.</a:t>
            </a:r>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FINRA increases agility, speed, </a:t>
            </a:r>
            <a:br>
              <a:rPr lang="en-US" dirty="0"/>
            </a:br>
            <a:r>
              <a:rPr lang="en-US" dirty="0"/>
              <a:t>and cost-savings with an AWS Data Lake</a:t>
            </a:r>
            <a:endParaRPr lang="en-US" sz="2240" dirty="0"/>
          </a:p>
        </p:txBody>
      </p:sp>
      <p:pic>
        <p:nvPicPr>
          <p:cNvPr id="4" name="Picture 3" descr="A close up of a sign&#10;&#10;Description automatically generated">
            <a:extLst>
              <a:ext uri="{FF2B5EF4-FFF2-40B4-BE49-F238E27FC236}">
                <a16:creationId xmlns:a16="http://schemas.microsoft.com/office/drawing/2014/main" id="{A5C41827-2290-4E6A-BC6F-F0A821234E2D}"/>
              </a:ext>
            </a:extLst>
          </p:cNvPr>
          <p:cNvPicPr>
            <a:picLocks noChangeAspect="1"/>
          </p:cNvPicPr>
          <p:nvPr/>
        </p:nvPicPr>
        <p:blipFill>
          <a:blip r:embed="rId3"/>
          <a:stretch>
            <a:fillRect/>
          </a:stretch>
        </p:blipFill>
        <p:spPr>
          <a:xfrm>
            <a:off x="12109704" y="271781"/>
            <a:ext cx="2048256" cy="728090"/>
          </a:xfrm>
          <a:prstGeom prst="rect">
            <a:avLst/>
          </a:prstGeom>
        </p:spPr>
      </p:pic>
    </p:spTree>
    <p:extLst>
      <p:ext uri="{BB962C8B-B14F-4D97-AF65-F5344CB8AC3E}">
        <p14:creationId xmlns:p14="http://schemas.microsoft.com/office/powerpoint/2010/main" val="242176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9" y="183898"/>
            <a:ext cx="9278229" cy="872307"/>
          </a:xfrm>
        </p:spPr>
        <p:txBody>
          <a:bodyPr/>
          <a:lstStyle/>
          <a:p>
            <a:r>
              <a:rPr lang="en-US" sz="3840" dirty="0"/>
              <a:t>FINRA uses AWS data lakes </a:t>
            </a:r>
            <a:br>
              <a:rPr lang="en-US" sz="3840" dirty="0"/>
            </a:br>
            <a:r>
              <a:rPr lang="en-US" sz="3840" dirty="0"/>
              <a:t>and analytics</a:t>
            </a:r>
          </a:p>
        </p:txBody>
      </p:sp>
      <p:grpSp>
        <p:nvGrpSpPr>
          <p:cNvPr id="19" name="Group 18">
            <a:extLst>
              <a:ext uri="{FF2B5EF4-FFF2-40B4-BE49-F238E27FC236}">
                <a16:creationId xmlns:a16="http://schemas.microsoft.com/office/drawing/2014/main" id="{0CE9333C-15CD-46C7-9DF0-E0E08BBC4DBB}"/>
              </a:ext>
            </a:extLst>
          </p:cNvPr>
          <p:cNvGrpSpPr/>
          <p:nvPr/>
        </p:nvGrpSpPr>
        <p:grpSpPr>
          <a:xfrm>
            <a:off x="9705213" y="2283462"/>
            <a:ext cx="4389120" cy="4932069"/>
            <a:chOff x="6116818" y="1427163"/>
            <a:chExt cx="2684282" cy="3082543"/>
          </a:xfrm>
        </p:grpSpPr>
        <p:sp>
          <p:nvSpPr>
            <p:cNvPr id="21" name="Rectangle 20">
              <a:extLst>
                <a:ext uri="{FF2B5EF4-FFF2-40B4-BE49-F238E27FC236}">
                  <a16:creationId xmlns:a16="http://schemas.microsoft.com/office/drawing/2014/main" id="{1C4E0EBC-3601-4EC3-82D8-CD6F6ED2BC34}"/>
                </a:ext>
              </a:extLst>
            </p:cNvPr>
            <p:cNvSpPr/>
            <p:nvPr/>
          </p:nvSpPr>
          <p:spPr>
            <a:xfrm>
              <a:off x="6116818" y="1427163"/>
              <a:ext cx="2684282" cy="30825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20" indent="-274320">
                <a:spcBef>
                  <a:spcPts val="960"/>
                </a:spcBef>
                <a:buFont typeface="Arial" panose="020B0604020202020204" pitchFamily="34" charset="0"/>
                <a:buChar char="•"/>
                <a:defRPr/>
              </a:pPr>
              <a:r>
                <a:rPr lang="en-US" sz="1760" dirty="0">
                  <a:solidFill>
                    <a:schemeClr val="tx1"/>
                  </a:solidFill>
                  <a:latin typeface="Amazon Ember Regular"/>
                </a:rPr>
                <a:t>Required fast access across trillions of trade records (20PB+)</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Migrated from </a:t>
              </a:r>
              <a:br>
                <a:rPr lang="en-US" sz="1760" dirty="0">
                  <a:solidFill>
                    <a:schemeClr val="tx1"/>
                  </a:solidFill>
                  <a:latin typeface="Amazon Ember Regular"/>
                </a:rPr>
              </a:br>
              <a:r>
                <a:rPr lang="en-US" sz="1760" dirty="0">
                  <a:solidFill>
                    <a:schemeClr val="tx1"/>
                  </a:solidFill>
                  <a:latin typeface="Amazon Ember Regular"/>
                </a:rPr>
                <a:t>on-premises system </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Use Apache HBase on Amazon EMR to store and serve this data</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Use EMR engines—Spark, Presto, and Hive to process data</a:t>
              </a:r>
            </a:p>
            <a:p>
              <a:pPr marL="274320" indent="-274320">
                <a:spcBef>
                  <a:spcPts val="960"/>
                </a:spcBef>
                <a:buFont typeface="Arial" panose="020B0604020202020204" pitchFamily="34" charset="0"/>
                <a:buChar char="•"/>
                <a:defRPr/>
              </a:pPr>
              <a:r>
                <a:rPr lang="en-US" sz="1760" dirty="0">
                  <a:solidFill>
                    <a:schemeClr val="tx1"/>
                  </a:solidFill>
                  <a:latin typeface="Amazon Ember Regular"/>
                </a:rPr>
                <a:t>Lower costs by 60% over </a:t>
              </a:r>
              <a:br>
                <a:rPr lang="en-US" sz="1760" dirty="0">
                  <a:solidFill>
                    <a:schemeClr val="tx1"/>
                  </a:solidFill>
                  <a:latin typeface="Amazon Ember Regular"/>
                </a:rPr>
              </a:br>
              <a:r>
                <a:rPr lang="en-US" sz="1760" dirty="0">
                  <a:solidFill>
                    <a:schemeClr val="tx1"/>
                  </a:solidFill>
                  <a:latin typeface="Amazon Ember Regular"/>
                </a:rPr>
                <a:t>their on-premises system</a:t>
              </a:r>
            </a:p>
          </p:txBody>
        </p:sp>
        <p:cxnSp>
          <p:nvCxnSpPr>
            <p:cNvPr id="22" name="Straight Connector 21">
              <a:extLst>
                <a:ext uri="{FF2B5EF4-FFF2-40B4-BE49-F238E27FC236}">
                  <a16:creationId xmlns:a16="http://schemas.microsoft.com/office/drawing/2014/main" id="{CEDD1594-A691-4AB6-A812-79A828700C33}"/>
                </a:ext>
              </a:extLst>
            </p:cNvPr>
            <p:cNvCxnSpPr>
              <a:cxnSpLocks/>
            </p:cNvCxnSpPr>
            <p:nvPr/>
          </p:nvCxnSpPr>
          <p:spPr>
            <a:xfrm>
              <a:off x="6116818" y="1427163"/>
              <a:ext cx="2684282" cy="0"/>
            </a:xfrm>
            <a:prstGeom prst="line">
              <a:avLst/>
            </a:prstGeom>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27" name="Rectangle 26">
            <a:extLst>
              <a:ext uri="{FF2B5EF4-FFF2-40B4-BE49-F238E27FC236}">
                <a16:creationId xmlns:a16="http://schemas.microsoft.com/office/drawing/2014/main" id="{B0F85F08-58BB-4E6B-A1E4-6786E095F3ED}"/>
              </a:ext>
            </a:extLst>
          </p:cNvPr>
          <p:cNvSpPr>
            <a:spLocks noChangeAspect="1"/>
          </p:cNvSpPr>
          <p:nvPr/>
        </p:nvSpPr>
        <p:spPr>
          <a:xfrm>
            <a:off x="731520" y="194598"/>
            <a:ext cx="2852928" cy="1171630"/>
          </a:xfrm>
          <a:prstGeom prst="rect">
            <a:avLst/>
          </a:prstGeom>
          <a:blipFill>
            <a:blip r:embed="rId3"/>
            <a:srcRect/>
            <a:stretch>
              <a:fillRect l="-40037" t="-23668" r="-40037" b="-23668"/>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grpSp>
        <p:nvGrpSpPr>
          <p:cNvPr id="63" name="Group 62">
            <a:extLst>
              <a:ext uri="{FF2B5EF4-FFF2-40B4-BE49-F238E27FC236}">
                <a16:creationId xmlns:a16="http://schemas.microsoft.com/office/drawing/2014/main" id="{ABC111AF-6514-4C78-A406-62EAC06C5CB8}"/>
              </a:ext>
            </a:extLst>
          </p:cNvPr>
          <p:cNvGrpSpPr/>
          <p:nvPr/>
        </p:nvGrpSpPr>
        <p:grpSpPr>
          <a:xfrm>
            <a:off x="574228" y="2377931"/>
            <a:ext cx="7752565" cy="4584061"/>
            <a:chOff x="358892" y="1486207"/>
            <a:chExt cx="4845353" cy="2865038"/>
          </a:xfrm>
        </p:grpSpPr>
        <p:cxnSp>
          <p:nvCxnSpPr>
            <p:cNvPr id="62" name="Straight Arrow Connector 61">
              <a:extLst>
                <a:ext uri="{FF2B5EF4-FFF2-40B4-BE49-F238E27FC236}">
                  <a16:creationId xmlns:a16="http://schemas.microsoft.com/office/drawing/2014/main" id="{4A637997-D7E4-42DE-B8B3-48569001948B}"/>
                </a:ext>
              </a:extLst>
            </p:cNvPr>
            <p:cNvCxnSpPr>
              <a:cxnSpLocks/>
            </p:cNvCxnSpPr>
            <p:nvPr/>
          </p:nvCxnSpPr>
          <p:spPr>
            <a:xfrm>
              <a:off x="1026160" y="2918726"/>
              <a:ext cx="980839" cy="1"/>
            </a:xfrm>
            <a:prstGeom prst="straightConnector1">
              <a:avLst/>
            </a:prstGeom>
            <a:noFill/>
            <a:ln w="19050" cap="rnd" cmpd="sng" algn="ctr">
              <a:solidFill>
                <a:srgbClr val="FF9600"/>
              </a:solidFill>
              <a:prstDash val="solid"/>
              <a:headEnd type="none" w="med" len="sm"/>
              <a:tailEnd type="arrow" w="med" len="sm"/>
            </a:ln>
            <a:effectLst/>
          </p:spPr>
        </p:cxnSp>
        <p:cxnSp>
          <p:nvCxnSpPr>
            <p:cNvPr id="60" name="Straight Arrow Connector 59">
              <a:extLst>
                <a:ext uri="{FF2B5EF4-FFF2-40B4-BE49-F238E27FC236}">
                  <a16:creationId xmlns:a16="http://schemas.microsoft.com/office/drawing/2014/main" id="{A6B1108C-762B-4F34-86C4-724A293D6E00}"/>
                </a:ext>
              </a:extLst>
            </p:cNvPr>
            <p:cNvCxnSpPr>
              <a:cxnSpLocks/>
            </p:cNvCxnSpPr>
            <p:nvPr/>
          </p:nvCxnSpPr>
          <p:spPr>
            <a:xfrm flipV="1">
              <a:off x="793443" y="3276059"/>
              <a:ext cx="0" cy="236032"/>
            </a:xfrm>
            <a:prstGeom prst="straightConnector1">
              <a:avLst/>
            </a:prstGeom>
            <a:noFill/>
            <a:ln w="19050" cap="rnd" cmpd="sng" algn="ctr">
              <a:solidFill>
                <a:srgbClr val="FF9600"/>
              </a:solidFill>
              <a:prstDash val="solid"/>
              <a:headEnd type="none" w="med" len="sm"/>
              <a:tailEnd type="arrow" w="med" len="sm"/>
            </a:ln>
            <a:effectLst/>
          </p:spPr>
        </p:cxnSp>
        <p:cxnSp>
          <p:nvCxnSpPr>
            <p:cNvPr id="14" name="Connector: Elbow 13">
              <a:extLst>
                <a:ext uri="{FF2B5EF4-FFF2-40B4-BE49-F238E27FC236}">
                  <a16:creationId xmlns:a16="http://schemas.microsoft.com/office/drawing/2014/main" id="{56C33FB8-5B36-4FF1-B96E-79D08755A979}"/>
                </a:ext>
              </a:extLst>
            </p:cNvPr>
            <p:cNvCxnSpPr>
              <a:cxnSpLocks/>
            </p:cNvCxnSpPr>
            <p:nvPr/>
          </p:nvCxnSpPr>
          <p:spPr>
            <a:xfrm rot="10800000" flipV="1">
              <a:off x="3566161" y="1922371"/>
              <a:ext cx="836038" cy="831371"/>
            </a:xfrm>
            <a:prstGeom prst="bentConnector3">
              <a:avLst>
                <a:gd name="adj1" fmla="val 50000"/>
              </a:avLst>
            </a:prstGeom>
            <a:noFill/>
            <a:ln w="19050" cap="rnd" cmpd="sng" algn="ctr">
              <a:solidFill>
                <a:srgbClr val="FF9600"/>
              </a:solidFill>
              <a:prstDash val="solid"/>
              <a:headEnd type="none" w="med" len="sm"/>
              <a:tailEnd type="arrow" w="med" len="sm"/>
            </a:ln>
            <a:effectLst/>
          </p:spPr>
        </p:cxnSp>
        <p:cxnSp>
          <p:nvCxnSpPr>
            <p:cNvPr id="16" name="Connector: Elbow 15">
              <a:extLst>
                <a:ext uri="{FF2B5EF4-FFF2-40B4-BE49-F238E27FC236}">
                  <a16:creationId xmlns:a16="http://schemas.microsoft.com/office/drawing/2014/main" id="{230C22FB-B3F4-4AF3-87DF-E97E58F9ECF5}"/>
                </a:ext>
              </a:extLst>
            </p:cNvPr>
            <p:cNvCxnSpPr>
              <a:cxnSpLocks/>
            </p:cNvCxnSpPr>
            <p:nvPr/>
          </p:nvCxnSpPr>
          <p:spPr>
            <a:xfrm rot="10800000">
              <a:off x="3566161" y="3083710"/>
              <a:ext cx="836038" cy="831370"/>
            </a:xfrm>
            <a:prstGeom prst="bentConnector3">
              <a:avLst>
                <a:gd name="adj1" fmla="val 50000"/>
              </a:avLst>
            </a:prstGeom>
            <a:noFill/>
            <a:ln w="19050" cap="rnd" cmpd="sng" algn="ctr">
              <a:solidFill>
                <a:srgbClr val="FF9600"/>
              </a:solidFill>
              <a:prstDash val="solid"/>
              <a:headEnd type="none" w="med" len="sm"/>
              <a:tailEnd type="arrow" w="med" len="sm"/>
            </a:ln>
            <a:effectLst/>
          </p:spPr>
        </p:cxnSp>
        <p:cxnSp>
          <p:nvCxnSpPr>
            <p:cNvPr id="18" name="Straight Arrow Connector 17">
              <a:extLst>
                <a:ext uri="{FF2B5EF4-FFF2-40B4-BE49-F238E27FC236}">
                  <a16:creationId xmlns:a16="http://schemas.microsoft.com/office/drawing/2014/main" id="{224830CD-19A3-4063-A749-945A5595F9A1}"/>
                </a:ext>
              </a:extLst>
            </p:cNvPr>
            <p:cNvCxnSpPr>
              <a:cxnSpLocks/>
            </p:cNvCxnSpPr>
            <p:nvPr/>
          </p:nvCxnSpPr>
          <p:spPr>
            <a:xfrm flipH="1">
              <a:off x="3566161" y="2918726"/>
              <a:ext cx="836038" cy="0"/>
            </a:xfrm>
            <a:prstGeom prst="straightConnector1">
              <a:avLst/>
            </a:prstGeom>
            <a:noFill/>
            <a:ln w="19050" cap="rnd" cmpd="sng" algn="ctr">
              <a:solidFill>
                <a:srgbClr val="FF9600"/>
              </a:solidFill>
              <a:prstDash val="solid"/>
              <a:headEnd type="none" w="med" len="sm"/>
              <a:tailEnd type="arrow" w="med" len="sm"/>
            </a:ln>
            <a:effectLst/>
          </p:spPr>
        </p:cxnSp>
        <p:sp>
          <p:nvSpPr>
            <p:cNvPr id="40" name="Rectangle 39">
              <a:extLst>
                <a:ext uri="{FF2B5EF4-FFF2-40B4-BE49-F238E27FC236}">
                  <a16:creationId xmlns:a16="http://schemas.microsoft.com/office/drawing/2014/main" id="{3A4A6C2D-0280-4F36-8E44-ABB391E9E5F1}"/>
                </a:ext>
              </a:extLst>
            </p:cNvPr>
            <p:cNvSpPr/>
            <p:nvPr/>
          </p:nvSpPr>
          <p:spPr>
            <a:xfrm>
              <a:off x="2098439" y="2674926"/>
              <a:ext cx="1366258" cy="487601"/>
            </a:xfrm>
            <a:prstGeom prst="rect">
              <a:avLst/>
            </a:prstGeom>
            <a:solidFill>
              <a:schemeClr val="tx1"/>
            </a:solidFill>
            <a:ln w="28575" cap="flat" cmpd="sng" algn="ctr">
              <a:solidFill>
                <a:schemeClr val="accent1"/>
              </a:solidFill>
              <a:prstDash val="sysDash"/>
            </a:ln>
            <a:effectLst/>
          </p:spPr>
          <p:txBody>
            <a:bodyPr lIns="0" rIns="0" rtlCol="0" anchor="ctr"/>
            <a:lstStyle/>
            <a:p>
              <a:pPr algn="ctr" defTabSz="1463040">
                <a:lnSpc>
                  <a:spcPct val="90000"/>
                </a:lnSpc>
                <a:defRPr/>
              </a:pPr>
              <a:r>
                <a:rPr lang="en-US" sz="1680" b="1" kern="0" dirty="0">
                  <a:solidFill>
                    <a:srgbClr val="232F3E"/>
                  </a:solidFill>
                  <a:latin typeface="Amazon Ember" panose="02000000000000000000"/>
                  <a:ea typeface="Amazon Ember" panose="02000000000000000000" pitchFamily="2" charset="0"/>
                </a:rPr>
                <a:t>Herd </a:t>
              </a:r>
              <a:br>
                <a:rPr lang="en-US" sz="1680" b="1" kern="0" dirty="0">
                  <a:solidFill>
                    <a:srgbClr val="232F3E"/>
                  </a:solidFill>
                  <a:latin typeface="Amazon Ember" panose="02000000000000000000"/>
                  <a:ea typeface="Amazon Ember" panose="02000000000000000000" pitchFamily="2" charset="0"/>
                </a:rPr>
              </a:br>
              <a:r>
                <a:rPr lang="en-US" sz="1680" b="1" kern="0" dirty="0" err="1">
                  <a:solidFill>
                    <a:srgbClr val="232F3E"/>
                  </a:solidFill>
                  <a:latin typeface="Amazon Ember" panose="02000000000000000000"/>
                  <a:ea typeface="Amazon Ember" panose="02000000000000000000" pitchFamily="2" charset="0"/>
                </a:rPr>
                <a:t>Metastore</a:t>
              </a:r>
              <a:endParaRPr lang="en-US" sz="1680" b="1" kern="0" dirty="0">
                <a:solidFill>
                  <a:srgbClr val="232F3E"/>
                </a:solidFill>
                <a:latin typeface="Amazon Ember" panose="02000000000000000000"/>
                <a:ea typeface="Amazon Ember" panose="02000000000000000000" pitchFamily="2" charset="0"/>
              </a:endParaRPr>
            </a:p>
          </p:txBody>
        </p:sp>
        <p:grpSp>
          <p:nvGrpSpPr>
            <p:cNvPr id="8" name="Group 7">
              <a:extLst>
                <a:ext uri="{FF2B5EF4-FFF2-40B4-BE49-F238E27FC236}">
                  <a16:creationId xmlns:a16="http://schemas.microsoft.com/office/drawing/2014/main" id="{5AFD11CB-6735-496D-9BBA-4326790D2298}"/>
                </a:ext>
              </a:extLst>
            </p:cNvPr>
            <p:cNvGrpSpPr/>
            <p:nvPr/>
          </p:nvGrpSpPr>
          <p:grpSpPr>
            <a:xfrm>
              <a:off x="4335143" y="1486207"/>
              <a:ext cx="869102" cy="2865038"/>
              <a:chOff x="4749378" y="1486207"/>
              <a:chExt cx="869102" cy="2865038"/>
            </a:xfrm>
          </p:grpSpPr>
          <p:sp>
            <p:nvSpPr>
              <p:cNvPr id="29" name="TextBox 28"/>
              <p:cNvSpPr txBox="1"/>
              <p:nvPr/>
            </p:nvSpPr>
            <p:spPr>
              <a:xfrm>
                <a:off x="4749378" y="1486207"/>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Spark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28" name="Picture 27">
                <a:extLst>
                  <a:ext uri="{FF2B5EF4-FFF2-40B4-BE49-F238E27FC236}">
                    <a16:creationId xmlns:a16="http://schemas.microsoft.com/office/drawing/2014/main" id="{9BE8AC78-05F5-46E8-A9B5-820B37CBF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1605751"/>
                <a:ext cx="316672" cy="316672"/>
              </a:xfrm>
              <a:prstGeom prst="rect">
                <a:avLst/>
              </a:prstGeom>
              <a:solidFill>
                <a:schemeClr val="tx1"/>
              </a:solidFill>
            </p:spPr>
          </p:pic>
          <p:sp>
            <p:nvSpPr>
              <p:cNvPr id="30" name="TextBox 29"/>
              <p:cNvSpPr txBox="1"/>
              <p:nvPr/>
            </p:nvSpPr>
            <p:spPr>
              <a:xfrm>
                <a:off x="4749378" y="2482561"/>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Presto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2" name="Picture 31">
                <a:extLst>
                  <a:ext uri="{FF2B5EF4-FFF2-40B4-BE49-F238E27FC236}">
                    <a16:creationId xmlns:a16="http://schemas.microsoft.com/office/drawing/2014/main" id="{74A76713-C496-4879-8CB3-08B5AA0A4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2602105"/>
                <a:ext cx="316672" cy="316672"/>
              </a:xfrm>
              <a:prstGeom prst="rect">
                <a:avLst/>
              </a:prstGeom>
              <a:solidFill>
                <a:schemeClr val="tx1"/>
              </a:solidFill>
            </p:spPr>
          </p:pic>
          <p:sp>
            <p:nvSpPr>
              <p:cNvPr id="31" name="TextBox 30"/>
              <p:cNvSpPr txBox="1"/>
              <p:nvPr/>
            </p:nvSpPr>
            <p:spPr>
              <a:xfrm>
                <a:off x="4749378" y="3478915"/>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Hive on </a:t>
                </a:r>
                <a:br>
                  <a:rPr lang="en-US" sz="144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3" name="Picture 32">
                <a:extLst>
                  <a:ext uri="{FF2B5EF4-FFF2-40B4-BE49-F238E27FC236}">
                    <a16:creationId xmlns:a16="http://schemas.microsoft.com/office/drawing/2014/main" id="{1440F6FC-820A-4AE5-B08D-EEFE2168A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54" y="3598459"/>
                <a:ext cx="316672" cy="316672"/>
              </a:xfrm>
              <a:prstGeom prst="rect">
                <a:avLst/>
              </a:prstGeom>
              <a:solidFill>
                <a:schemeClr val="tx1"/>
              </a:solidFill>
            </p:spPr>
          </p:pic>
        </p:grpSp>
        <p:grpSp>
          <p:nvGrpSpPr>
            <p:cNvPr id="10" name="Group 9">
              <a:extLst>
                <a:ext uri="{FF2B5EF4-FFF2-40B4-BE49-F238E27FC236}">
                  <a16:creationId xmlns:a16="http://schemas.microsoft.com/office/drawing/2014/main" id="{1B5F6DB8-0C39-4DB1-9C19-0506F38285A8}"/>
                </a:ext>
              </a:extLst>
            </p:cNvPr>
            <p:cNvGrpSpPr/>
            <p:nvPr/>
          </p:nvGrpSpPr>
          <p:grpSpPr>
            <a:xfrm>
              <a:off x="469286" y="2594569"/>
              <a:ext cx="648314" cy="648314"/>
              <a:chOff x="335043" y="2517070"/>
              <a:chExt cx="868680" cy="868680"/>
            </a:xfrm>
          </p:grpSpPr>
          <p:sp>
            <p:nvSpPr>
              <p:cNvPr id="39" name="Rectangle 38">
                <a:extLst>
                  <a:ext uri="{FF2B5EF4-FFF2-40B4-BE49-F238E27FC236}">
                    <a16:creationId xmlns:a16="http://schemas.microsoft.com/office/drawing/2014/main" id="{989160AA-1468-46CB-AF8E-6DE3336418B7}"/>
                  </a:ext>
                </a:extLst>
              </p:cNvPr>
              <p:cNvSpPr/>
              <p:nvPr/>
            </p:nvSpPr>
            <p:spPr>
              <a:xfrm>
                <a:off x="335043" y="2517070"/>
                <a:ext cx="868680" cy="868680"/>
              </a:xfrm>
              <a:prstGeom prst="rect">
                <a:avLst/>
              </a:prstGeom>
              <a:solidFill>
                <a:schemeClr val="accent6">
                  <a:lumMod val="20000"/>
                  <a:lumOff val="80000"/>
                </a:schemeClr>
              </a:solidFill>
              <a:ln w="19050" cap="flat" cmpd="sng" algn="ctr">
                <a:solidFill>
                  <a:schemeClr val="accent6"/>
                </a:solidFill>
                <a:prstDash val="solid"/>
              </a:ln>
              <a:effectLst/>
            </p:spPr>
            <p:txBody>
              <a:bodyPr lIns="0" tIns="0" rIns="0" bIns="146304" rtlCol="0" anchor="b" anchorCtr="0"/>
              <a:lstStyle/>
              <a:p>
                <a:pPr algn="ctr" defTabSz="1463040">
                  <a:defRPr/>
                </a:pPr>
                <a:r>
                  <a:rPr lang="en-US" sz="1440" b="1" kern="0" dirty="0">
                    <a:solidFill>
                      <a:srgbClr val="232F3E"/>
                    </a:solidFill>
                    <a:latin typeface="Amazon Ember" panose="02000000000000000000"/>
                    <a:ea typeface="Amazon Ember" panose="02000000000000000000" pitchFamily="2" charset="0"/>
                  </a:rPr>
                  <a:t>S3</a:t>
                </a:r>
              </a:p>
            </p:txBody>
          </p:sp>
          <p:sp>
            <p:nvSpPr>
              <p:cNvPr id="23" name="Graphic 3">
                <a:extLst>
                  <a:ext uri="{FF2B5EF4-FFF2-40B4-BE49-F238E27FC236}">
                    <a16:creationId xmlns:a16="http://schemas.microsoft.com/office/drawing/2014/main" id="{6A5625FC-7E94-4084-92DF-DEE5D8613476}"/>
                  </a:ext>
                </a:extLst>
              </p:cNvPr>
              <p:cNvSpPr/>
              <p:nvPr/>
            </p:nvSpPr>
            <p:spPr>
              <a:xfrm>
                <a:off x="599788" y="2657280"/>
                <a:ext cx="339191" cy="345469"/>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tx1">
                  <a:lumMod val="50000"/>
                </a:schemeClr>
              </a:solidFill>
              <a:ln w="9525" cap="flat">
                <a:noFill/>
                <a:prstDash val="solid"/>
                <a:miter/>
              </a:ln>
            </p:spPr>
            <p:txBody>
              <a:bodyPr rtlCol="0" anchor="ctr"/>
              <a:lstStyle/>
              <a:p>
                <a:pPr>
                  <a:defRPr/>
                </a:pPr>
                <a:endParaRPr lang="en-US" sz="3917" dirty="0">
                  <a:solidFill>
                    <a:srgbClr val="1D516C"/>
                  </a:solidFill>
                  <a:latin typeface="Arial"/>
                </a:endParaRPr>
              </a:p>
            </p:txBody>
          </p:sp>
        </p:grpSp>
        <p:grpSp>
          <p:nvGrpSpPr>
            <p:cNvPr id="9" name="Group 8">
              <a:extLst>
                <a:ext uri="{FF2B5EF4-FFF2-40B4-BE49-F238E27FC236}">
                  <a16:creationId xmlns:a16="http://schemas.microsoft.com/office/drawing/2014/main" id="{9F608B28-25DD-42D4-84F5-56227E8DFD61}"/>
                </a:ext>
              </a:extLst>
            </p:cNvPr>
            <p:cNvGrpSpPr/>
            <p:nvPr/>
          </p:nvGrpSpPr>
          <p:grpSpPr>
            <a:xfrm>
              <a:off x="358892" y="3478915"/>
              <a:ext cx="869102" cy="872330"/>
              <a:chOff x="1716635" y="3663950"/>
              <a:chExt cx="869102" cy="872330"/>
            </a:xfrm>
          </p:grpSpPr>
          <p:sp>
            <p:nvSpPr>
              <p:cNvPr id="34" name="TextBox 33">
                <a:extLst>
                  <a:ext uri="{FF2B5EF4-FFF2-40B4-BE49-F238E27FC236}">
                    <a16:creationId xmlns:a16="http://schemas.microsoft.com/office/drawing/2014/main" id="{809E32CF-752C-49A2-A1D6-60FD6EEC925B}"/>
                  </a:ext>
                </a:extLst>
              </p:cNvPr>
              <p:cNvSpPr txBox="1"/>
              <p:nvPr/>
            </p:nvSpPr>
            <p:spPr>
              <a:xfrm>
                <a:off x="1716635" y="3663950"/>
                <a:ext cx="869102" cy="872330"/>
              </a:xfrm>
              <a:prstGeom prst="rect">
                <a:avLst/>
              </a:prstGeom>
              <a:solidFill>
                <a:schemeClr val="tx1"/>
              </a:solidFill>
              <a:ln w="19050" cap="flat" cmpd="sng" algn="ctr">
                <a:solidFill>
                  <a:schemeClr val="accent1"/>
                </a:solidFill>
                <a:prstDash val="solid"/>
              </a:ln>
              <a:effectLst/>
            </p:spPr>
            <p:txBody>
              <a:bodyPr lIns="0" tIns="0" rIns="0" bIns="146304" rtlCol="0" anchor="b" anchorCtr="0"/>
              <a:lstStyle>
                <a:defPPr>
                  <a:defRPr lang="en-US"/>
                </a:defPPr>
                <a:lvl1pPr lvl="0" algn="ctr" defTabSz="914400">
                  <a:defRPr sz="900" b="1" kern="0">
                    <a:solidFill>
                      <a:prstClr val="black"/>
                    </a:solidFill>
                    <a:latin typeface="Amazon Ember" panose="02000000000000000000" pitchFamily="2" charset="0"/>
                    <a:ea typeface="Amazon Ember" panose="02000000000000000000" pitchFamily="2" charset="0"/>
                  </a:defRPr>
                </a:lvl1pPr>
              </a:lstStyle>
              <a:p>
                <a:pPr defTabSz="1463040">
                  <a:lnSpc>
                    <a:spcPct val="90000"/>
                  </a:lnSpc>
                  <a:defRPr/>
                </a:pPr>
                <a:r>
                  <a:rPr lang="en-US" sz="1440" b="0" dirty="0">
                    <a:solidFill>
                      <a:srgbClr val="232F3E"/>
                    </a:solidFill>
                    <a:latin typeface="Amazon Ember" panose="02000000000000000000"/>
                  </a:rPr>
                  <a:t>HBase on </a:t>
                </a:r>
                <a:br>
                  <a:rPr lang="en-US" sz="1440" b="0" dirty="0">
                    <a:solidFill>
                      <a:srgbClr val="232F3E"/>
                    </a:solidFill>
                    <a:latin typeface="Amazon Ember" panose="02000000000000000000"/>
                  </a:rPr>
                </a:br>
                <a:r>
                  <a:rPr lang="en-US" sz="1440" dirty="0">
                    <a:solidFill>
                      <a:srgbClr val="232F3E"/>
                    </a:solidFill>
                    <a:latin typeface="Amazon Ember" panose="02000000000000000000"/>
                  </a:rPr>
                  <a:t>EMR</a:t>
                </a:r>
              </a:p>
            </p:txBody>
          </p:sp>
          <p:pic>
            <p:nvPicPr>
              <p:cNvPr id="35" name="Picture 34">
                <a:extLst>
                  <a:ext uri="{FF2B5EF4-FFF2-40B4-BE49-F238E27FC236}">
                    <a16:creationId xmlns:a16="http://schemas.microsoft.com/office/drawing/2014/main" id="{4BA07E31-6E60-4592-AD7A-42827BBDE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11" y="3783494"/>
                <a:ext cx="316672" cy="316672"/>
              </a:xfrm>
              <a:prstGeom prst="rect">
                <a:avLst/>
              </a:prstGeom>
              <a:solidFill>
                <a:schemeClr val="tx1"/>
              </a:solidFill>
            </p:spPr>
          </p:pic>
        </p:grpSp>
      </p:grpSp>
      <p:cxnSp>
        <p:nvCxnSpPr>
          <p:cNvPr id="36" name="Straight Connector 35">
            <a:extLst>
              <a:ext uri="{FF2B5EF4-FFF2-40B4-BE49-F238E27FC236}">
                <a16:creationId xmlns:a16="http://schemas.microsoft.com/office/drawing/2014/main" id="{6DD96DF9-800F-4C76-9FC1-6CCA2DA9C6A1}"/>
              </a:ext>
            </a:extLst>
          </p:cNvPr>
          <p:cNvCxnSpPr>
            <a:cxnSpLocks/>
          </p:cNvCxnSpPr>
          <p:nvPr/>
        </p:nvCxnSpPr>
        <p:spPr>
          <a:xfrm>
            <a:off x="4015626" y="427262"/>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012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nodeType="withEffect">
                                  <p:stCondLst>
                                    <p:cond delay="0"/>
                                  </p:stCondLst>
                                  <p:childTnLst>
                                    <p:animMotion origin="layout" path="M -0.0245 -6.58193E-7 L -4.4243E-6 -6.58193E-7 " pathEditMode="relative" rAng="0" ptsTypes="AA">
                                      <p:cBhvr>
                                        <p:cTn id="9" dur="600" fill="hold"/>
                                        <p:tgtEl>
                                          <p:spTgt spid="63"/>
                                        </p:tgtEl>
                                        <p:attrNameLst>
                                          <p:attrName>ppt_x</p:attrName>
                                          <p:attrName>ppt_y</p:attrName>
                                        </p:attrNameLst>
                                      </p:cBhvr>
                                      <p:rCtr x="1225"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2.25428E-6 0.04607 L 2.25428E-6 -6.58193E-7 " pathEditMode="relative" rAng="0" ptsTypes="AA">
                                      <p:cBhvr>
                                        <p:cTn id="14" dur="600" fill="hold"/>
                                        <p:tgtEl>
                                          <p:spTgt spid="19"/>
                                        </p:tgtEl>
                                        <p:attrNameLst>
                                          <p:attrName>ppt_x</p:attrName>
                                          <p:attrName>ppt_y</p:attrName>
                                        </p:attrNameLst>
                                      </p:cBhvr>
                                      <p:rCtr x="0" y="-2315"/>
                                    </p:animMotion>
                                  </p:childTnLst>
                                </p:cTn>
                              </p:par>
                              <p:par>
                                <p:cTn id="15" presetID="16" presetClass="entr" presetSubtype="42"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outHorizontal)">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42" presetClass="path" presetSubtype="0" decel="100000" fill="hold" grpId="1" nodeType="withEffect">
                                  <p:stCondLst>
                                    <p:cond delay="0"/>
                                  </p:stCondLst>
                                  <p:childTnLst>
                                    <p:animMotion origin="layout" path="M 0.02135 -3.08642E-6 L 4.16667E-6 -3.08642E-6 " pathEditMode="relative" rAng="0" ptsTypes="AA">
                                      <p:cBhvr>
                                        <p:cTn id="22" dur="600" fill="hold"/>
                                        <p:tgtEl>
                                          <p:spTgt spid="27"/>
                                        </p:tgtEl>
                                        <p:attrNameLst>
                                          <p:attrName>ppt_x</p:attrName>
                                          <p:attrName>ppt_y</p:attrName>
                                        </p:attrNameLst>
                                      </p:cBhvr>
                                      <p:rCtr x="-1076" y="0"/>
                                    </p:animMotion>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42" presetClass="path" presetSubtype="0" decel="100000" fill="hold" grpId="1" nodeType="withEffect">
                                  <p:stCondLst>
                                    <p:cond delay="0"/>
                                  </p:stCondLst>
                                  <p:childTnLst>
                                    <p:animMotion origin="layout" path="M -0.0245 -6.58193E-7 L -4.4243E-6 -6.58193E-7 " pathEditMode="relative" rAng="0" ptsTypes="AA">
                                      <p:cBhvr>
                                        <p:cTn id="27" dur="600" fill="hold"/>
                                        <p:tgtEl>
                                          <p:spTgt spid="2"/>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7" grpId="0" animBg="1"/>
      <p:bldP spid="2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FF393D-3931-AA42-A2E5-F5979E4D2F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51290" y="859420"/>
            <a:ext cx="6407610" cy="6130552"/>
          </a:xfrm>
          <a:prstGeom prst="rect">
            <a:avLst/>
          </a:prstGeom>
        </p:spPr>
      </p:pic>
      <p:sp>
        <p:nvSpPr>
          <p:cNvPr id="9" name="Title 8">
            <a:extLst>
              <a:ext uri="{FF2B5EF4-FFF2-40B4-BE49-F238E27FC236}">
                <a16:creationId xmlns:a16="http://schemas.microsoft.com/office/drawing/2014/main" id="{9507D46F-4B68-9142-A4C5-8DB098D7A077}"/>
              </a:ext>
            </a:extLst>
          </p:cNvPr>
          <p:cNvSpPr>
            <a:spLocks noGrp="1"/>
          </p:cNvSpPr>
          <p:nvPr>
            <p:ph type="title"/>
          </p:nvPr>
        </p:nvSpPr>
        <p:spPr/>
        <p:txBody>
          <a:bodyPr/>
          <a:lstStyle/>
          <a:p>
            <a:r>
              <a:rPr lang="en-US" dirty="0"/>
              <a:t>The Forrester Wave</a:t>
            </a:r>
            <a:br>
              <a:rPr lang="en-US" dirty="0"/>
            </a:br>
            <a:br>
              <a:rPr lang="en-US" dirty="0"/>
            </a:br>
            <a:r>
              <a:rPr lang="en-US" sz="3200" dirty="0"/>
              <a:t>Cloud Hadoop/Spark Platforms</a:t>
            </a:r>
            <a:br>
              <a:rPr lang="en-US" sz="3200" dirty="0"/>
            </a:br>
            <a:r>
              <a:rPr lang="en-US" sz="3200" dirty="0"/>
              <a:t>Q1 2019</a:t>
            </a:r>
            <a:br>
              <a:rPr lang="en-US" sz="3200" dirty="0"/>
            </a:br>
            <a:br>
              <a:rPr lang="en-US" sz="3200" dirty="0"/>
            </a:br>
            <a:r>
              <a:rPr lang="en-US" sz="2240" b="0" dirty="0"/>
              <a:t>The 11 Providers That Matter Most </a:t>
            </a:r>
            <a:br>
              <a:rPr lang="en-US" sz="2240" b="0" dirty="0"/>
            </a:br>
            <a:r>
              <a:rPr lang="en-US" sz="2240" b="0" dirty="0"/>
              <a:t>and How They Stack Up</a:t>
            </a:r>
            <a:br>
              <a:rPr lang="en-US" sz="2240" b="0" dirty="0"/>
            </a:br>
            <a:br>
              <a:rPr lang="en-US" sz="2240" b="0" dirty="0"/>
            </a:br>
            <a:r>
              <a:rPr lang="en-US" sz="2240" b="0" dirty="0"/>
              <a:t>by Noel </a:t>
            </a:r>
            <a:r>
              <a:rPr lang="en-US" sz="2240" b="0" dirty="0" err="1"/>
              <a:t>Yuhanna</a:t>
            </a:r>
            <a:r>
              <a:rPr lang="en-US" sz="2240" b="0" dirty="0"/>
              <a:t> and Mike Gualtieri</a:t>
            </a:r>
            <a:br>
              <a:rPr lang="en-US" sz="2240" b="0" dirty="0"/>
            </a:br>
            <a:r>
              <a:rPr lang="en-US" sz="2240" b="0" dirty="0"/>
              <a:t>February 13, 2019</a:t>
            </a:r>
            <a:br>
              <a:rPr lang="en-US" b="0" dirty="0"/>
            </a:br>
            <a:endParaRPr lang="en-US" b="0" dirty="0"/>
          </a:p>
        </p:txBody>
      </p:sp>
      <p:sp>
        <p:nvSpPr>
          <p:cNvPr id="10" name="Rectangle 9">
            <a:extLst>
              <a:ext uri="{FF2B5EF4-FFF2-40B4-BE49-F238E27FC236}">
                <a16:creationId xmlns:a16="http://schemas.microsoft.com/office/drawing/2014/main" id="{6D8FE8BB-AB3E-444A-A3E8-EF4C86DDAF6B}"/>
              </a:ext>
            </a:extLst>
          </p:cNvPr>
          <p:cNvSpPr/>
          <p:nvPr/>
        </p:nvSpPr>
        <p:spPr>
          <a:xfrm>
            <a:off x="538864" y="5756660"/>
            <a:ext cx="6478048" cy="1471172"/>
          </a:xfrm>
          <a:prstGeom prst="rect">
            <a:avLst/>
          </a:prstGeom>
          <a:noFill/>
        </p:spPr>
        <p:txBody>
          <a:bodyPr wrap="square">
            <a:spAutoFit/>
          </a:bodyPr>
          <a:lstStyle/>
          <a:p>
            <a:r>
              <a:rPr lang="en-US" sz="1280" dirty="0">
                <a:latin typeface="Amazon Ember" panose="020B0603020204020204" pitchFamily="34" charset="0"/>
                <a:ea typeface="Amazon Ember" panose="020B0603020204020204" pitchFamily="34" charset="0"/>
                <a:cs typeface="Amazon Ember" panose="020B0603020204020204" pitchFamily="34" charset="0"/>
              </a:rPr>
              <a:t>The Forrester Wave™ is copyrighted by Forrester Research, Inc. Forrester and Forrester Wave™ are trademarks of Forrester Research, Inc. The Forrester Wave™ </a:t>
            </a:r>
            <a:br>
              <a:rPr lang="en-US" sz="1280" dirty="0">
                <a:latin typeface="Amazon Ember" panose="020B0603020204020204" pitchFamily="34" charset="0"/>
                <a:ea typeface="Amazon Ember" panose="020B0603020204020204" pitchFamily="34" charset="0"/>
                <a:cs typeface="Amazon Ember" panose="020B0603020204020204" pitchFamily="34" charset="0"/>
              </a:rPr>
            </a:br>
            <a:r>
              <a:rPr lang="en-US" sz="1280" dirty="0">
                <a:latin typeface="Amazon Ember" panose="020B0603020204020204" pitchFamily="34" charset="0"/>
                <a:ea typeface="Amazon Ember" panose="020B0603020204020204" pitchFamily="34" charset="0"/>
                <a:cs typeface="Amazon Ember" panose="020B0603020204020204" pitchFamily="34" charset="0"/>
              </a:rPr>
              <a:t>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p:txBody>
      </p:sp>
    </p:spTree>
    <p:extLst>
      <p:ext uri="{BB962C8B-B14F-4D97-AF65-F5344CB8AC3E}">
        <p14:creationId xmlns:p14="http://schemas.microsoft.com/office/powerpoint/2010/main" val="408675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5D04505-AC6A-43D1-8BAC-71061EF98BA2}"/>
              </a:ext>
            </a:extLst>
          </p:cNvPr>
          <p:cNvGrpSpPr/>
          <p:nvPr/>
        </p:nvGrpSpPr>
        <p:grpSpPr>
          <a:xfrm>
            <a:off x="-17113" y="4252418"/>
            <a:ext cx="14664626" cy="3414298"/>
            <a:chOff x="-17113" y="4252418"/>
            <a:chExt cx="14664626" cy="3414298"/>
          </a:xfrm>
        </p:grpSpPr>
        <p:sp>
          <p:nvSpPr>
            <p:cNvPr id="5" name="Rectangle 4">
              <a:extLst>
                <a:ext uri="{FF2B5EF4-FFF2-40B4-BE49-F238E27FC236}">
                  <a16:creationId xmlns:a16="http://schemas.microsoft.com/office/drawing/2014/main" id="{44BF0D77-EE91-404D-A4F7-8397775EC578}"/>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F582837-6440-4105-A0D1-C4844FD04601}"/>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77" name="Straight Connector 76">
              <a:extLst>
                <a:ext uri="{FF2B5EF4-FFF2-40B4-BE49-F238E27FC236}">
                  <a16:creationId xmlns:a16="http://schemas.microsoft.com/office/drawing/2014/main" id="{ECE025E9-F8A0-4D48-8881-DEF2CC078D54}"/>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sp>
        <p:nvSpPr>
          <p:cNvPr id="6" name="Title 5"/>
          <p:cNvSpPr>
            <a:spLocks noGrp="1"/>
          </p:cNvSpPr>
          <p:nvPr>
            <p:ph type="title"/>
          </p:nvPr>
        </p:nvSpPr>
        <p:spPr/>
        <p:txBody>
          <a:bodyPr/>
          <a:lstStyle/>
          <a:p>
            <a:r>
              <a:rPr lang="en-US" spc="-200" dirty="0"/>
              <a:t>Data warehousing: Amazon Redshift</a:t>
            </a:r>
            <a:br>
              <a:rPr lang="en-US" dirty="0"/>
            </a:br>
            <a:endParaRPr lang="en-US" dirty="0"/>
          </a:p>
        </p:txBody>
      </p:sp>
      <p:grpSp>
        <p:nvGrpSpPr>
          <p:cNvPr id="16" name="Group 15">
            <a:extLst>
              <a:ext uri="{FF2B5EF4-FFF2-40B4-BE49-F238E27FC236}">
                <a16:creationId xmlns:a16="http://schemas.microsoft.com/office/drawing/2014/main" id="{2D7AE993-708A-40CE-8304-0FDB2D7C085E}"/>
              </a:ext>
            </a:extLst>
          </p:cNvPr>
          <p:cNvGrpSpPr/>
          <p:nvPr/>
        </p:nvGrpSpPr>
        <p:grpSpPr>
          <a:xfrm>
            <a:off x="3917733" y="2681622"/>
            <a:ext cx="3383280" cy="4429635"/>
            <a:chOff x="3917733" y="2681622"/>
            <a:chExt cx="3383280" cy="4429635"/>
          </a:xfrm>
        </p:grpSpPr>
        <p:sp>
          <p:nvSpPr>
            <p:cNvPr id="10" name="TextBox 9"/>
            <p:cNvSpPr txBox="1"/>
            <p:nvPr/>
          </p:nvSpPr>
          <p:spPr>
            <a:xfrm>
              <a:off x="4420653" y="2681622"/>
              <a:ext cx="2377440" cy="70788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Best</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performance, most scalable</a:t>
              </a:r>
              <a:endParaRPr kumimoji="0" lang="en-US" sz="2000" b="1" i="0" u="none" strike="noStrike" kern="1200" cap="none" spc="0" normalizeH="0" baseline="0" noProof="0" dirty="0">
                <a:ln>
                  <a:noFill/>
                </a:ln>
                <a:solidFill>
                  <a:srgbClr val="F0F0F0"/>
                </a:solidFill>
                <a:effectLst/>
                <a:uLnTx/>
                <a:uFillTx/>
                <a:latin typeface="Amazon Ember" panose="02000000000000000000" pitchFamily="2" charset="0"/>
                <a:ea typeface="Amazon Ember" panose="02000000000000000000" pitchFamily="2" charset="0"/>
                <a:cs typeface="+mn-cs"/>
              </a:endParaRPr>
            </a:p>
          </p:txBody>
        </p:sp>
        <p:sp>
          <p:nvSpPr>
            <p:cNvPr id="70" name="TextBox 69"/>
            <p:cNvSpPr txBox="1"/>
            <p:nvPr/>
          </p:nvSpPr>
          <p:spPr>
            <a:xfrm>
              <a:off x="3917733" y="5079932"/>
              <a:ext cx="3383280" cy="2031325"/>
            </a:xfrm>
            <a:prstGeom prst="rect">
              <a:avLst/>
            </a:prstGeom>
            <a:noFill/>
          </p:spPr>
          <p:txBody>
            <a:bodyPr wrap="square" rtlCol="0">
              <a:spAutoFit/>
            </a:bodyPr>
            <a:lstStyle/>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3x faster with RA3*</a:t>
              </a:r>
            </a:p>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10x faster with AQUA*</a:t>
              </a:r>
            </a:p>
            <a:p>
              <a:pPr algn="ctr" defTabSz="457189">
                <a:spcBef>
                  <a:spcPts val="1200"/>
                </a:spcBef>
                <a:defRPr/>
              </a:pPr>
              <a:endParaRPr lang="en-US" sz="1600" dirty="0">
                <a:solidFill>
                  <a:srgbClr val="FFFFFF"/>
                </a:solidFill>
                <a:latin typeface="Amazon Ember" panose="02000000000000000000" pitchFamily="2" charset="0"/>
                <a:ea typeface="Amazon Ember" panose="02000000000000000000" pitchFamily="2" charset="0"/>
              </a:endParaRPr>
            </a:p>
            <a:p>
              <a:pPr algn="ctr" defTabSz="457189">
                <a:spcBef>
                  <a:spcPts val="1200"/>
                </a:spcBef>
                <a:defRPr/>
              </a:pPr>
              <a:r>
                <a:rPr lang="en-US" sz="1600" dirty="0">
                  <a:solidFill>
                    <a:schemeClr val="accent5"/>
                  </a:solidFill>
                  <a:latin typeface="Amazon Ember" panose="02000000000000000000" pitchFamily="2" charset="0"/>
                  <a:ea typeface="Amazon Ember" panose="02000000000000000000" pitchFamily="2" charset="0"/>
                </a:rPr>
                <a:t>Adds </a:t>
              </a:r>
              <a:r>
                <a:rPr lang="en-US" sz="1600" dirty="0">
                  <a:solidFill>
                    <a:srgbClr val="FD7272"/>
                  </a:solidFill>
                  <a:latin typeface="Amazon Ember" panose="02000000000000000000" pitchFamily="2" charset="0"/>
                  <a:ea typeface="Amazon Ember" panose="02000000000000000000" pitchFamily="2" charset="0"/>
                </a:rPr>
                <a:t>unlimited</a:t>
              </a:r>
              <a:r>
                <a:rPr lang="en-US" sz="1600" dirty="0">
                  <a:solidFill>
                    <a:schemeClr val="accent5"/>
                  </a:solidFill>
                  <a:latin typeface="Amazon Ember" panose="02000000000000000000" pitchFamily="2" charset="0"/>
                  <a:ea typeface="Amazon Ember" panose="02000000000000000000" pitchFamily="2" charset="0"/>
                </a:rPr>
                <a:t> compute capacity </a:t>
              </a:r>
              <a:r>
                <a:rPr lang="en-US" sz="1600" dirty="0">
                  <a:solidFill>
                    <a:srgbClr val="FFFFFF"/>
                  </a:solidFill>
                  <a:latin typeface="Amazon Ember" panose="02000000000000000000" pitchFamily="2" charset="0"/>
                  <a:ea typeface="Amazon Ember" panose="02000000000000000000" pitchFamily="2" charset="0"/>
                </a:rPr>
                <a:t>on-demand to meet unlimited concurrent access</a:t>
              </a:r>
            </a:p>
          </p:txBody>
        </p:sp>
        <p:grpSp>
          <p:nvGrpSpPr>
            <p:cNvPr id="2" name="Group 1">
              <a:extLst>
                <a:ext uri="{FF2B5EF4-FFF2-40B4-BE49-F238E27FC236}">
                  <a16:creationId xmlns:a16="http://schemas.microsoft.com/office/drawing/2014/main" id="{67C4ACFB-B6DF-4CDC-9AF7-BD4BE6F29B1A}"/>
                </a:ext>
              </a:extLst>
            </p:cNvPr>
            <p:cNvGrpSpPr/>
            <p:nvPr/>
          </p:nvGrpSpPr>
          <p:grpSpPr>
            <a:xfrm>
              <a:off x="4935655" y="3578701"/>
              <a:ext cx="1347436" cy="1347434"/>
              <a:chOff x="4952646" y="3479916"/>
              <a:chExt cx="1545006" cy="1545004"/>
            </a:xfrm>
          </p:grpSpPr>
          <p:sp>
            <p:nvSpPr>
              <p:cNvPr id="75" name="Oval 74">
                <a:extLst>
                  <a:ext uri="{FF2B5EF4-FFF2-40B4-BE49-F238E27FC236}">
                    <a16:creationId xmlns:a16="http://schemas.microsoft.com/office/drawing/2014/main" id="{D860B981-52F5-45AA-9D7A-E1E61B33AE45}"/>
                  </a:ext>
                </a:extLst>
              </p:cNvPr>
              <p:cNvSpPr/>
              <p:nvPr/>
            </p:nvSpPr>
            <p:spPr bwMode="auto">
              <a:xfrm>
                <a:off x="4952646" y="3479916"/>
                <a:ext cx="1545006"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97" name="Group 96">
                <a:extLst>
                  <a:ext uri="{FF2B5EF4-FFF2-40B4-BE49-F238E27FC236}">
                    <a16:creationId xmlns:a16="http://schemas.microsoft.com/office/drawing/2014/main" id="{1408FFB1-E9F3-9F44-A4DB-A3F0146B42EF}"/>
                  </a:ext>
                </a:extLst>
              </p:cNvPr>
              <p:cNvGrpSpPr/>
              <p:nvPr/>
            </p:nvGrpSpPr>
            <p:grpSpPr>
              <a:xfrm>
                <a:off x="5265515" y="3898475"/>
                <a:ext cx="919269" cy="707886"/>
                <a:chOff x="1230000" y="2386799"/>
                <a:chExt cx="418514" cy="322278"/>
              </a:xfrm>
              <a:noFill/>
            </p:grpSpPr>
            <p:sp>
              <p:nvSpPr>
                <p:cNvPr id="98" name="Freeform 9">
                  <a:extLst>
                    <a:ext uri="{FF2B5EF4-FFF2-40B4-BE49-F238E27FC236}">
                      <a16:creationId xmlns:a16="http://schemas.microsoft.com/office/drawing/2014/main" id="{F328CDDE-F3EC-8647-A6D9-02039F25E8DB}"/>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12">
                  <a:extLst>
                    <a:ext uri="{FF2B5EF4-FFF2-40B4-BE49-F238E27FC236}">
                      <a16:creationId xmlns:a16="http://schemas.microsoft.com/office/drawing/2014/main" id="{E613139C-64A3-E54B-BA87-920C886C8E0A}"/>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0" name="Oval 10">
                  <a:extLst>
                    <a:ext uri="{FF2B5EF4-FFF2-40B4-BE49-F238E27FC236}">
                      <a16:creationId xmlns:a16="http://schemas.microsoft.com/office/drawing/2014/main" id="{CBA43792-8349-A343-893D-35C52BDA352A}"/>
                    </a:ext>
                  </a:extLst>
                </p:cNvPr>
                <p:cNvSpPr>
                  <a:spLocks noChangeArrowheads="1"/>
                </p:cNvSpPr>
                <p:nvPr/>
              </p:nvSpPr>
              <p:spPr bwMode="auto">
                <a:xfrm>
                  <a:off x="1402330" y="2585985"/>
                  <a:ext cx="73855" cy="73855"/>
                </a:xfrm>
                <a:prstGeom prst="ellips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Line 11">
                  <a:extLst>
                    <a:ext uri="{FF2B5EF4-FFF2-40B4-BE49-F238E27FC236}">
                      <a16:creationId xmlns:a16="http://schemas.microsoft.com/office/drawing/2014/main" id="{B17F6D2C-DF37-6F45-8459-4FEEC9D51B16}"/>
                    </a:ext>
                  </a:extLst>
                </p:cNvPr>
                <p:cNvSpPr>
                  <a:spLocks noChangeShapeType="1"/>
                </p:cNvSpPr>
                <p:nvPr/>
              </p:nvSpPr>
              <p:spPr bwMode="auto">
                <a:xfrm flipV="1">
                  <a:off x="1462757" y="2496463"/>
                  <a:ext cx="102950" cy="100712"/>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8" name="Group 17">
            <a:extLst>
              <a:ext uri="{FF2B5EF4-FFF2-40B4-BE49-F238E27FC236}">
                <a16:creationId xmlns:a16="http://schemas.microsoft.com/office/drawing/2014/main" id="{68F2FC30-BFB9-43C2-9AC4-D1107312D439}"/>
              </a:ext>
            </a:extLst>
          </p:cNvPr>
          <p:cNvGrpSpPr/>
          <p:nvPr/>
        </p:nvGrpSpPr>
        <p:grpSpPr>
          <a:xfrm>
            <a:off x="10844564" y="2835510"/>
            <a:ext cx="3112068" cy="4776191"/>
            <a:chOff x="10844564" y="2835510"/>
            <a:chExt cx="3112068" cy="4776191"/>
          </a:xfrm>
        </p:grpSpPr>
        <p:sp>
          <p:nvSpPr>
            <p:cNvPr id="15" name="TextBox 14"/>
            <p:cNvSpPr txBox="1"/>
            <p:nvPr/>
          </p:nvSpPr>
          <p:spPr>
            <a:xfrm>
              <a:off x="11211878" y="2835510"/>
              <a:ext cx="2377440" cy="400110"/>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Lowest cost</a:t>
              </a:r>
            </a:p>
          </p:txBody>
        </p:sp>
        <p:sp>
          <p:nvSpPr>
            <p:cNvPr id="74" name="TextBox 73"/>
            <p:cNvSpPr txBox="1"/>
            <p:nvPr/>
          </p:nvSpPr>
          <p:spPr>
            <a:xfrm>
              <a:off x="10844564" y="5067928"/>
              <a:ext cx="3112068" cy="2543773"/>
            </a:xfrm>
            <a:prstGeom prst="rect">
              <a:avLst/>
            </a:prstGeom>
            <a:noFill/>
          </p:spPr>
          <p:txBody>
            <a:bodyPr wrap="square" rtlCol="0">
              <a:spAutoFit/>
            </a:bodyPr>
            <a:lstStyle/>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Cost-optimized workloads </a:t>
              </a:r>
              <a:br>
                <a:rPr lang="en-US" sz="1600" dirty="0">
                  <a:solidFill>
                    <a:schemeClr val="accent3"/>
                  </a:solidFill>
                  <a:latin typeface="Amazon Ember" panose="02000000000000000000" pitchFamily="2" charset="0"/>
                  <a:ea typeface="Amazon Ember" panose="02000000000000000000" pitchFamily="2" charset="0"/>
                </a:rPr>
              </a:br>
              <a:r>
                <a:rPr lang="en-US" sz="1600" dirty="0">
                  <a:solidFill>
                    <a:schemeClr val="accent3"/>
                  </a:solidFill>
                  <a:latin typeface="Amazon Ember" panose="02000000000000000000" pitchFamily="2" charset="0"/>
                  <a:ea typeface="Amazon Ember" panose="02000000000000000000" pitchFamily="2" charset="0"/>
                </a:rPr>
                <a:t>by paying compute and </a:t>
              </a:r>
              <a:br>
                <a:rPr lang="en-US" sz="1600" dirty="0">
                  <a:solidFill>
                    <a:schemeClr val="accent3"/>
                  </a:solidFill>
                  <a:latin typeface="Amazon Ember" panose="02000000000000000000" pitchFamily="2" charset="0"/>
                  <a:ea typeface="Amazon Ember" panose="02000000000000000000" pitchFamily="2" charset="0"/>
                </a:rPr>
              </a:br>
              <a:r>
                <a:rPr lang="en-US" sz="1600" dirty="0">
                  <a:solidFill>
                    <a:schemeClr val="accent3"/>
                  </a:solidFill>
                  <a:latin typeface="Amazon Ember" panose="02000000000000000000" pitchFamily="2" charset="0"/>
                  <a:ea typeface="Amazon Ember" panose="02000000000000000000" pitchFamily="2" charset="0"/>
                </a:rPr>
                <a:t>storage </a:t>
              </a:r>
              <a:r>
                <a:rPr lang="en-US" sz="1600" dirty="0">
                  <a:solidFill>
                    <a:srgbClr val="88CEB8"/>
                  </a:solidFill>
                  <a:latin typeface="Amazon Ember" panose="02000000000000000000" pitchFamily="2" charset="0"/>
                  <a:ea typeface="Amazon Ember" panose="02000000000000000000" pitchFamily="2" charset="0"/>
                </a:rPr>
                <a:t>separately</a:t>
              </a:r>
            </a:p>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1/10th cost </a:t>
              </a:r>
              <a:r>
                <a:rPr lang="en-US" sz="1600" dirty="0">
                  <a:solidFill>
                    <a:srgbClr val="FFFFFF"/>
                  </a:solidFill>
                  <a:latin typeface="Amazon Ember" panose="02000000000000000000" pitchFamily="2" charset="0"/>
                  <a:ea typeface="Amazon Ember" panose="02000000000000000000" pitchFamily="2" charset="0"/>
                </a:rPr>
                <a:t>of Traditional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DW at $1000/TB/year</a:t>
              </a:r>
            </a:p>
            <a:p>
              <a:pPr algn="ctr" defTabSz="457189">
                <a:spcBef>
                  <a:spcPts val="1200"/>
                </a:spcBef>
                <a:defRPr/>
              </a:pPr>
              <a:r>
                <a:rPr lang="en-US" sz="1600" dirty="0">
                  <a:solidFill>
                    <a:schemeClr val="accent3"/>
                  </a:solidFill>
                  <a:latin typeface="Amazon Ember" panose="02000000000000000000" pitchFamily="2" charset="0"/>
                  <a:ea typeface="Amazon Ember" panose="02000000000000000000" pitchFamily="2" charset="0"/>
                </a:rPr>
                <a:t>Up to 75% less </a:t>
              </a:r>
              <a:r>
                <a:rPr lang="en-US" sz="1600" dirty="0">
                  <a:solidFill>
                    <a:srgbClr val="FFFFFF"/>
                  </a:solidFill>
                  <a:latin typeface="Amazon Ember" panose="02000000000000000000" pitchFamily="2" charset="0"/>
                  <a:ea typeface="Amazon Ember" panose="02000000000000000000" pitchFamily="2" charset="0"/>
                </a:rPr>
                <a:t>than other cloud data warehouses &amp; predictable costs</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p:txBody>
        </p:sp>
        <p:grpSp>
          <p:nvGrpSpPr>
            <p:cNvPr id="11" name="Group 10">
              <a:extLst>
                <a:ext uri="{FF2B5EF4-FFF2-40B4-BE49-F238E27FC236}">
                  <a16:creationId xmlns:a16="http://schemas.microsoft.com/office/drawing/2014/main" id="{F314E72C-4AB0-4DE8-99F9-75E31D106112}"/>
                </a:ext>
              </a:extLst>
            </p:cNvPr>
            <p:cNvGrpSpPr/>
            <p:nvPr/>
          </p:nvGrpSpPr>
          <p:grpSpPr>
            <a:xfrm>
              <a:off x="11726880" y="3578701"/>
              <a:ext cx="1347436" cy="1347434"/>
              <a:chOff x="11580444" y="3479916"/>
              <a:chExt cx="1545006" cy="1545004"/>
            </a:xfrm>
          </p:grpSpPr>
          <p:sp>
            <p:nvSpPr>
              <p:cNvPr id="7" name="Oval 6">
                <a:extLst>
                  <a:ext uri="{FF2B5EF4-FFF2-40B4-BE49-F238E27FC236}">
                    <a16:creationId xmlns:a16="http://schemas.microsoft.com/office/drawing/2014/main" id="{E6D1FCF6-487C-4834-9278-9F9BD5C96B94}"/>
                  </a:ext>
                </a:extLst>
              </p:cNvPr>
              <p:cNvSpPr/>
              <p:nvPr/>
            </p:nvSpPr>
            <p:spPr bwMode="auto">
              <a:xfrm>
                <a:off x="11580444" y="3479916"/>
                <a:ext cx="1545006" cy="154500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9" name="Group 8">
                <a:extLst>
                  <a:ext uri="{FF2B5EF4-FFF2-40B4-BE49-F238E27FC236}">
                    <a16:creationId xmlns:a16="http://schemas.microsoft.com/office/drawing/2014/main" id="{83C1B422-1EA6-4848-ACDE-0DC48AD3DD96}"/>
                  </a:ext>
                </a:extLst>
              </p:cNvPr>
              <p:cNvGrpSpPr/>
              <p:nvPr/>
            </p:nvGrpSpPr>
            <p:grpSpPr>
              <a:xfrm>
                <a:off x="12067651" y="3908541"/>
                <a:ext cx="570592" cy="687754"/>
                <a:chOff x="11997592" y="3877759"/>
                <a:chExt cx="570592" cy="687754"/>
              </a:xfrm>
            </p:grpSpPr>
            <p:sp>
              <p:nvSpPr>
                <p:cNvPr id="102" name="Freeform 10">
                  <a:extLst>
                    <a:ext uri="{FF2B5EF4-FFF2-40B4-BE49-F238E27FC236}">
                      <a16:creationId xmlns:a16="http://schemas.microsoft.com/office/drawing/2014/main" id="{50A4C218-898E-2740-B860-2FFBC0FD5BDA}"/>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103" name="Straight Connector 102">
                  <a:extLst>
                    <a:ext uri="{FF2B5EF4-FFF2-40B4-BE49-F238E27FC236}">
                      <a16:creationId xmlns:a16="http://schemas.microsoft.com/office/drawing/2014/main" id="{489CDA67-7AB4-8847-8694-108644EC4C65}"/>
                    </a:ext>
                  </a:extLst>
                </p:cNvPr>
                <p:cNvCxnSpPr/>
                <p:nvPr/>
              </p:nvCxnSpPr>
              <p:spPr>
                <a:xfrm>
                  <a:off x="12361134" y="3980209"/>
                  <a:ext cx="0" cy="565278"/>
                </a:xfrm>
                <a:prstGeom prst="line">
                  <a:avLst/>
                </a:prstGeom>
                <a:noFill/>
                <a:ln w="19050" cap="rnd">
                  <a:solidFill>
                    <a:schemeClr val="accent3"/>
                  </a:solidFill>
                  <a:prstDash val="solid"/>
                  <a:round/>
                  <a:headEnd/>
                  <a:tailEnd/>
                </a:ln>
              </p:spPr>
            </p:cxnSp>
            <p:sp>
              <p:nvSpPr>
                <p:cNvPr id="104" name="Freeform 6">
                  <a:extLst>
                    <a:ext uri="{FF2B5EF4-FFF2-40B4-BE49-F238E27FC236}">
                      <a16:creationId xmlns:a16="http://schemas.microsoft.com/office/drawing/2014/main" id="{11A81E3C-6DF4-D448-813D-353FA4DEAC83}"/>
                    </a:ext>
                  </a:extLst>
                </p:cNvPr>
                <p:cNvSpPr>
                  <a:spLocks/>
                </p:cNvSpPr>
                <p:nvPr/>
              </p:nvSpPr>
              <p:spPr bwMode="auto">
                <a:xfrm rot="10800000">
                  <a:off x="11997592" y="3877759"/>
                  <a:ext cx="570592" cy="687754"/>
                </a:xfrm>
                <a:custGeom>
                  <a:avLst/>
                  <a:gdLst>
                    <a:gd name="T0" fmla="*/ 0 w 179"/>
                    <a:gd name="T1" fmla="*/ 215 h 215"/>
                    <a:gd name="T2" fmla="*/ 121 w 179"/>
                    <a:gd name="T3" fmla="*/ 215 h 215"/>
                    <a:gd name="T4" fmla="*/ 177 w 179"/>
                    <a:gd name="T5" fmla="*/ 150 h 215"/>
                    <a:gd name="T6" fmla="*/ 177 w 179"/>
                    <a:gd name="T7" fmla="*/ 0 h 215"/>
                  </a:gdLst>
                  <a:ahLst/>
                  <a:cxnLst>
                    <a:cxn ang="0">
                      <a:pos x="T0" y="T1"/>
                    </a:cxn>
                    <a:cxn ang="0">
                      <a:pos x="T2" y="T3"/>
                    </a:cxn>
                    <a:cxn ang="0">
                      <a:pos x="T4" y="T5"/>
                    </a:cxn>
                    <a:cxn ang="0">
                      <a:pos x="T6" y="T7"/>
                    </a:cxn>
                  </a:cxnLst>
                  <a:rect l="0" t="0" r="r" b="b"/>
                  <a:pathLst>
                    <a:path w="179" h="215">
                      <a:moveTo>
                        <a:pt x="0" y="215"/>
                      </a:moveTo>
                      <a:cubicBezTo>
                        <a:pt x="121" y="215"/>
                        <a:pt x="121" y="215"/>
                        <a:pt x="121" y="215"/>
                      </a:cubicBezTo>
                      <a:cubicBezTo>
                        <a:pt x="121" y="215"/>
                        <a:pt x="176" y="206"/>
                        <a:pt x="177" y="150"/>
                      </a:cubicBezTo>
                      <a:cubicBezTo>
                        <a:pt x="179" y="93"/>
                        <a:pt x="177" y="0"/>
                        <a:pt x="177" y="0"/>
                      </a:cubicBezTo>
                    </a:path>
                  </a:pathLst>
                </a:cu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4" name="Group 13">
            <a:extLst>
              <a:ext uri="{FF2B5EF4-FFF2-40B4-BE49-F238E27FC236}">
                <a16:creationId xmlns:a16="http://schemas.microsoft.com/office/drawing/2014/main" id="{68CE5F46-A296-4271-9F03-42E262665D8B}"/>
              </a:ext>
            </a:extLst>
          </p:cNvPr>
          <p:cNvGrpSpPr/>
          <p:nvPr/>
        </p:nvGrpSpPr>
        <p:grpSpPr>
          <a:xfrm>
            <a:off x="557530" y="2681622"/>
            <a:ext cx="3347871" cy="3829471"/>
            <a:chOff x="557530" y="2681622"/>
            <a:chExt cx="3347871" cy="3829471"/>
          </a:xfrm>
        </p:grpSpPr>
        <p:sp>
          <p:nvSpPr>
            <p:cNvPr id="8" name="TextBox 7"/>
            <p:cNvSpPr txBox="1"/>
            <p:nvPr/>
          </p:nvSpPr>
          <p:spPr>
            <a:xfrm>
              <a:off x="1025041" y="2681622"/>
              <a:ext cx="2377440" cy="707886"/>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Data lake </a:t>
              </a: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&amp;</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a:t>
              </a:r>
              <a:b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b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AWS integration</a:t>
              </a:r>
            </a:p>
          </p:txBody>
        </p:sp>
        <p:sp>
          <p:nvSpPr>
            <p:cNvPr id="67" name="TextBox 66"/>
            <p:cNvSpPr txBox="1"/>
            <p:nvPr/>
          </p:nvSpPr>
          <p:spPr>
            <a:xfrm>
              <a:off x="557530" y="5079932"/>
              <a:ext cx="3347871" cy="1431161"/>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solidFill>
                    <a:schemeClr val="accent1"/>
                  </a:solidFill>
                  <a:latin typeface="Amazon Ember" panose="02000000000000000000" pitchFamily="2" charset="0"/>
                  <a:ea typeface="Amazon Ember" panose="02000000000000000000" pitchFamily="2" charset="0"/>
                </a:rPr>
                <a:t>Analyze exabytes of data across </a:t>
              </a:r>
              <a:r>
                <a:rPr lang="en-US" sz="1600" dirty="0">
                  <a:solidFill>
                    <a:srgbClr val="FFFFFF"/>
                  </a:solidFill>
                  <a:latin typeface="Amazon Ember" panose="02000000000000000000" pitchFamily="2" charset="0"/>
                  <a:ea typeface="Amazon Ember" panose="02000000000000000000" pitchFamily="2" charset="0"/>
                </a:rPr>
                <a:t>data warehouse, data lakes, and operational database</a:t>
              </a:r>
            </a:p>
            <a:p>
              <a:pPr marR="0" lvl="0" indent="0" algn="ctr" defTabSz="457189" fontAlgn="auto">
                <a:lnSpc>
                  <a:spcPct val="100000"/>
                </a:lnSpc>
                <a:spcBef>
                  <a:spcPts val="1200"/>
                </a:spcBef>
                <a:spcAft>
                  <a:spcPts val="0"/>
                </a:spcAft>
                <a:buClrTx/>
                <a:buSzTx/>
                <a:buFontTx/>
                <a:buNone/>
                <a:tabLst/>
                <a:defRPr/>
              </a:pPr>
              <a:r>
                <a:rPr lang="en-US" sz="1600" dirty="0">
                  <a:solidFill>
                    <a:schemeClr val="accent1"/>
                  </a:solidFill>
                  <a:latin typeface="Amazon Ember" panose="02000000000000000000" pitchFamily="2" charset="0"/>
                  <a:ea typeface="Amazon Ember" panose="02000000000000000000" pitchFamily="2" charset="0"/>
                </a:rPr>
                <a:t>Query data across </a:t>
              </a:r>
              <a:r>
                <a:rPr lang="en-US" sz="1600" dirty="0">
                  <a:solidFill>
                    <a:srgbClr val="FFFFFF"/>
                  </a:solidFill>
                  <a:latin typeface="Amazon Ember" panose="02000000000000000000" pitchFamily="2" charset="0"/>
                  <a:ea typeface="Amazon Ember" panose="02000000000000000000" pitchFamily="2" charset="0"/>
                </a:rPr>
                <a:t>various analytics services</a:t>
              </a:r>
            </a:p>
          </p:txBody>
        </p:sp>
        <p:grpSp>
          <p:nvGrpSpPr>
            <p:cNvPr id="4" name="Group 3">
              <a:extLst>
                <a:ext uri="{FF2B5EF4-FFF2-40B4-BE49-F238E27FC236}">
                  <a16:creationId xmlns:a16="http://schemas.microsoft.com/office/drawing/2014/main" id="{D8DFBDE2-1016-41C2-96FF-75F205249AFB}"/>
                </a:ext>
              </a:extLst>
            </p:cNvPr>
            <p:cNvGrpSpPr/>
            <p:nvPr/>
          </p:nvGrpSpPr>
          <p:grpSpPr>
            <a:xfrm>
              <a:off x="1540043" y="3578701"/>
              <a:ext cx="1347436" cy="1347434"/>
              <a:chOff x="1441258" y="3479916"/>
              <a:chExt cx="1545006" cy="1545004"/>
            </a:xfrm>
          </p:grpSpPr>
          <p:sp>
            <p:nvSpPr>
              <p:cNvPr id="76" name="Oval 75">
                <a:extLst>
                  <a:ext uri="{FF2B5EF4-FFF2-40B4-BE49-F238E27FC236}">
                    <a16:creationId xmlns:a16="http://schemas.microsoft.com/office/drawing/2014/main" id="{3A741B79-B277-4D18-80F3-D8B6BD5B7CEE}"/>
                  </a:ext>
                </a:extLst>
              </p:cNvPr>
              <p:cNvSpPr/>
              <p:nvPr/>
            </p:nvSpPr>
            <p:spPr bwMode="auto">
              <a:xfrm>
                <a:off x="1441258" y="3479916"/>
                <a:ext cx="1545006" cy="154500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3" name="Group 2">
                <a:extLst>
                  <a:ext uri="{FF2B5EF4-FFF2-40B4-BE49-F238E27FC236}">
                    <a16:creationId xmlns:a16="http://schemas.microsoft.com/office/drawing/2014/main" id="{25E12D04-A27A-494A-B17B-128AFDC46217}"/>
                  </a:ext>
                </a:extLst>
              </p:cNvPr>
              <p:cNvGrpSpPr/>
              <p:nvPr/>
            </p:nvGrpSpPr>
            <p:grpSpPr>
              <a:xfrm>
                <a:off x="1746899" y="4008035"/>
                <a:ext cx="933724" cy="488767"/>
                <a:chOff x="1793434" y="3979674"/>
                <a:chExt cx="1190025" cy="622930"/>
              </a:xfrm>
            </p:grpSpPr>
            <p:grpSp>
              <p:nvGrpSpPr>
                <p:cNvPr id="69" name="Group 68">
                  <a:extLst>
                    <a:ext uri="{FF2B5EF4-FFF2-40B4-BE49-F238E27FC236}">
                      <a16:creationId xmlns:a16="http://schemas.microsoft.com/office/drawing/2014/main" id="{164E5BE8-10F9-4667-B9CF-08899448FE20}"/>
                    </a:ext>
                  </a:extLst>
                </p:cNvPr>
                <p:cNvGrpSpPr/>
                <p:nvPr/>
              </p:nvGrpSpPr>
              <p:grpSpPr>
                <a:xfrm>
                  <a:off x="1793434" y="3996566"/>
                  <a:ext cx="505078" cy="606038"/>
                  <a:chOff x="786472" y="4572218"/>
                  <a:chExt cx="459449" cy="528625"/>
                </a:xfrm>
                <a:noFill/>
              </p:grpSpPr>
              <p:sp>
                <p:nvSpPr>
                  <p:cNvPr id="71" name="Freeform 43">
                    <a:extLst>
                      <a:ext uri="{FF2B5EF4-FFF2-40B4-BE49-F238E27FC236}">
                        <a16:creationId xmlns:a16="http://schemas.microsoft.com/office/drawing/2014/main" id="{7A86F1FB-3DB0-4D93-9CDD-AC0FEBE9461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3" name="Oval 72">
                    <a:extLst>
                      <a:ext uri="{FF2B5EF4-FFF2-40B4-BE49-F238E27FC236}">
                        <a16:creationId xmlns:a16="http://schemas.microsoft.com/office/drawing/2014/main" id="{A74C990E-1D33-45BF-84AF-97787490B914}"/>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78" name="Group 18">
                  <a:extLst>
                    <a:ext uri="{FF2B5EF4-FFF2-40B4-BE49-F238E27FC236}">
                      <a16:creationId xmlns:a16="http://schemas.microsoft.com/office/drawing/2014/main" id="{D5201623-D308-47E2-AA21-0B9040CDC827}"/>
                    </a:ext>
                  </a:extLst>
                </p:cNvPr>
                <p:cNvGrpSpPr>
                  <a:grpSpLocks noChangeAspect="1"/>
                </p:cNvGrpSpPr>
                <p:nvPr/>
              </p:nvGrpSpPr>
              <p:grpSpPr bwMode="auto">
                <a:xfrm>
                  <a:off x="2375785" y="3979674"/>
                  <a:ext cx="607674" cy="607674"/>
                  <a:chOff x="2322" y="1061"/>
                  <a:chExt cx="1116" cy="1116"/>
                </a:xfrm>
              </p:grpSpPr>
              <p:sp>
                <p:nvSpPr>
                  <p:cNvPr id="79" name="Freeform 19">
                    <a:extLst>
                      <a:ext uri="{FF2B5EF4-FFF2-40B4-BE49-F238E27FC236}">
                        <a16:creationId xmlns:a16="http://schemas.microsoft.com/office/drawing/2014/main" id="{FA7B68A8-79F2-419F-BA39-8DED1E5D990F}"/>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20">
                    <a:extLst>
                      <a:ext uri="{FF2B5EF4-FFF2-40B4-BE49-F238E27FC236}">
                        <a16:creationId xmlns:a16="http://schemas.microsoft.com/office/drawing/2014/main" id="{501C5B69-E2BC-44C8-BAAA-38CF5004E401}"/>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Oval 21">
                    <a:extLst>
                      <a:ext uri="{FF2B5EF4-FFF2-40B4-BE49-F238E27FC236}">
                        <a16:creationId xmlns:a16="http://schemas.microsoft.com/office/drawing/2014/main" id="{53AFFB05-E4B9-48E4-85B6-FC2B09192377}"/>
                      </a:ext>
                    </a:extLst>
                  </p:cNvPr>
                  <p:cNvSpPr>
                    <a:spLocks noChangeArrowheads="1"/>
                  </p:cNvSpPr>
                  <p:nvPr/>
                </p:nvSpPr>
                <p:spPr bwMode="auto">
                  <a:xfrm>
                    <a:off x="2322" y="1061"/>
                    <a:ext cx="1116" cy="111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grpSp>
        <p:nvGrpSpPr>
          <p:cNvPr id="17" name="Group 16">
            <a:extLst>
              <a:ext uri="{FF2B5EF4-FFF2-40B4-BE49-F238E27FC236}">
                <a16:creationId xmlns:a16="http://schemas.microsoft.com/office/drawing/2014/main" id="{4D0A0E4D-B19B-4C13-B3BB-613C6A7563DD}"/>
              </a:ext>
            </a:extLst>
          </p:cNvPr>
          <p:cNvGrpSpPr/>
          <p:nvPr/>
        </p:nvGrpSpPr>
        <p:grpSpPr>
          <a:xfrm>
            <a:off x="7313345" y="2681622"/>
            <a:ext cx="3383280" cy="3875638"/>
            <a:chOff x="7313345" y="2681622"/>
            <a:chExt cx="3383280" cy="3875638"/>
          </a:xfrm>
        </p:grpSpPr>
        <p:sp>
          <p:nvSpPr>
            <p:cNvPr id="12" name="TextBox 11"/>
            <p:cNvSpPr txBox="1"/>
            <p:nvPr/>
          </p:nvSpPr>
          <p:spPr>
            <a:xfrm>
              <a:off x="7816265" y="2681622"/>
              <a:ext cx="2377440" cy="707886"/>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Most secure </a:t>
              </a:r>
              <a:b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br>
              <a:r>
                <a:rPr kumimoji="0" lang="en-US" sz="2000" b="1" i="0"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&amp;</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a:t>
              </a:r>
              <a:r>
                <a:rPr lang="en-US" sz="2000" b="1" dirty="0">
                  <a:solidFill>
                    <a:srgbClr val="FFFFFF"/>
                  </a:solidFill>
                  <a:latin typeface="Amazon Ember" panose="02000000000000000000" pitchFamily="2" charset="0"/>
                  <a:ea typeface="Amazon Ember" panose="02000000000000000000" pitchFamily="2" charset="0"/>
                </a:rPr>
                <a:t>c</a:t>
              </a:r>
              <a:r>
                <a:rPr kumimoji="0" lang="en-US" sz="20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ompliant</a:t>
              </a:r>
            </a:p>
          </p:txBody>
        </p:sp>
        <p:sp>
          <p:nvSpPr>
            <p:cNvPr id="72" name="TextBox 71"/>
            <p:cNvSpPr txBox="1"/>
            <p:nvPr/>
          </p:nvSpPr>
          <p:spPr>
            <a:xfrm>
              <a:off x="7313345" y="5079932"/>
              <a:ext cx="3383280" cy="1477328"/>
            </a:xfrm>
            <a:prstGeom prst="rect">
              <a:avLst/>
            </a:prstGeom>
            <a:noFill/>
          </p:spPr>
          <p:txBody>
            <a:bodyPr wrap="square" rtlCol="0">
              <a:spAutoFit/>
            </a:bodyPr>
            <a:lstStyle/>
            <a:p>
              <a:pPr algn="ctr" defTabSz="457189">
                <a:spcBef>
                  <a:spcPts val="1200"/>
                </a:spcBef>
                <a:defRPr/>
              </a:pPr>
              <a:r>
                <a:rPr lang="en-US" sz="1600" dirty="0">
                  <a:solidFill>
                    <a:schemeClr val="accent6"/>
                  </a:solidFill>
                  <a:latin typeface="Amazon Ember" panose="02000000000000000000" pitchFamily="2" charset="0"/>
                  <a:ea typeface="Amazon Ember" panose="02000000000000000000" pitchFamily="2" charset="0"/>
                </a:rPr>
                <a:t>AWS-grade security</a:t>
              </a:r>
              <a:r>
                <a:rPr lang="en-US" sz="1600" dirty="0">
                  <a:solidFill>
                    <a:srgbClr val="FFFFFF"/>
                  </a:solidFill>
                  <a:latin typeface="Amazon Ember" panose="02000000000000000000" pitchFamily="2" charset="0"/>
                  <a:ea typeface="Amazon Ember" panose="02000000000000000000" pitchFamily="2" charset="0"/>
                </a:rPr>
                <a:t> (eg. VPC, encryption with KMS, CloudTrail)</a:t>
              </a:r>
            </a:p>
            <a:p>
              <a:pPr algn="ctr" defTabSz="457189">
                <a:spcBef>
                  <a:spcPts val="1200"/>
                </a:spcBef>
                <a:defRPr/>
              </a:pPr>
              <a:r>
                <a:rPr lang="en-US" sz="1600" dirty="0">
                  <a:solidFill>
                    <a:schemeClr val="accent6"/>
                  </a:solidFill>
                  <a:latin typeface="Amazon Ember" panose="02000000000000000000" pitchFamily="2" charset="0"/>
                  <a:ea typeface="Amazon Ember" panose="02000000000000000000" pitchFamily="2" charset="0"/>
                </a:rPr>
                <a:t>All major certifications</a:t>
              </a:r>
              <a:r>
                <a:rPr lang="en-US" sz="1600" dirty="0">
                  <a:solidFill>
                    <a:srgbClr val="FFFFFF"/>
                  </a:solidFill>
                  <a:latin typeface="Amazon Ember" panose="02000000000000000000" pitchFamily="2" charset="0"/>
                  <a:ea typeface="Amazon Ember" panose="02000000000000000000" pitchFamily="2" charset="0"/>
                </a:rPr>
                <a:t> such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as SOC, PCI, DSS, ISO, </a:t>
              </a:r>
              <a:br>
                <a:rPr lang="en-US" sz="1600" dirty="0">
                  <a:solidFill>
                    <a:srgbClr val="FFFFFF"/>
                  </a:solidFill>
                  <a:latin typeface="Amazon Ember" panose="02000000000000000000" pitchFamily="2" charset="0"/>
                  <a:ea typeface="Amazon Ember" panose="02000000000000000000" pitchFamily="2" charset="0"/>
                </a:rPr>
              </a:br>
              <a:r>
                <a:rPr lang="en-US" sz="1600" dirty="0">
                  <a:solidFill>
                    <a:srgbClr val="FFFFFF"/>
                  </a:solidFill>
                  <a:latin typeface="Amazon Ember" panose="02000000000000000000" pitchFamily="2" charset="0"/>
                  <a:ea typeface="Amazon Ember" panose="02000000000000000000" pitchFamily="2" charset="0"/>
                </a:rPr>
                <a:t>FedRAMP, HIPPA</a:t>
              </a:r>
            </a:p>
          </p:txBody>
        </p:sp>
        <p:grpSp>
          <p:nvGrpSpPr>
            <p:cNvPr id="13" name="Group 12">
              <a:extLst>
                <a:ext uri="{FF2B5EF4-FFF2-40B4-BE49-F238E27FC236}">
                  <a16:creationId xmlns:a16="http://schemas.microsoft.com/office/drawing/2014/main" id="{6DA5EF54-6439-48FE-B6C4-F117240BAD7A}"/>
                </a:ext>
              </a:extLst>
            </p:cNvPr>
            <p:cNvGrpSpPr/>
            <p:nvPr/>
          </p:nvGrpSpPr>
          <p:grpSpPr>
            <a:xfrm>
              <a:off x="8331267" y="3578701"/>
              <a:ext cx="1347436" cy="1347434"/>
              <a:chOff x="8266545" y="3479916"/>
              <a:chExt cx="1545006" cy="1545004"/>
            </a:xfrm>
          </p:grpSpPr>
          <p:sp>
            <p:nvSpPr>
              <p:cNvPr id="68" name="Oval 67">
                <a:extLst>
                  <a:ext uri="{FF2B5EF4-FFF2-40B4-BE49-F238E27FC236}">
                    <a16:creationId xmlns:a16="http://schemas.microsoft.com/office/drawing/2014/main" id="{00BE051A-AFF0-4BA2-99ED-647D91A97C26}"/>
                  </a:ext>
                </a:extLst>
              </p:cNvPr>
              <p:cNvSpPr/>
              <p:nvPr/>
            </p:nvSpPr>
            <p:spPr bwMode="auto">
              <a:xfrm>
                <a:off x="8266545" y="3479916"/>
                <a:ext cx="1545006" cy="154500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82" name="Graphic 50">
                <a:extLst>
                  <a:ext uri="{FF2B5EF4-FFF2-40B4-BE49-F238E27FC236}">
                    <a16:creationId xmlns:a16="http://schemas.microsoft.com/office/drawing/2014/main" id="{188282C5-9CA8-4E92-8C67-CC4BF0D77ECD}"/>
                  </a:ext>
                </a:extLst>
              </p:cNvPr>
              <p:cNvGrpSpPr/>
              <p:nvPr/>
            </p:nvGrpSpPr>
            <p:grpSpPr>
              <a:xfrm>
                <a:off x="8752308" y="3842789"/>
                <a:ext cx="573480" cy="819259"/>
                <a:chOff x="5070612" y="2171429"/>
                <a:chExt cx="295488" cy="422126"/>
              </a:xfrm>
            </p:grpSpPr>
            <p:sp>
              <p:nvSpPr>
                <p:cNvPr id="83" name="Freeform: Shape 133">
                  <a:extLst>
                    <a:ext uri="{FF2B5EF4-FFF2-40B4-BE49-F238E27FC236}">
                      <a16:creationId xmlns:a16="http://schemas.microsoft.com/office/drawing/2014/main" id="{C850E06E-7F80-429B-9B22-948DC7BDAB1C}"/>
                    </a:ext>
                  </a:extLst>
                </p:cNvPr>
                <p:cNvSpPr/>
                <p:nvPr/>
              </p:nvSpPr>
              <p:spPr>
                <a:xfrm>
                  <a:off x="5070612" y="2328319"/>
                  <a:ext cx="295488" cy="26031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noFill/>
                <a:ln w="19050" cap="rnd">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134">
                  <a:extLst>
                    <a:ext uri="{FF2B5EF4-FFF2-40B4-BE49-F238E27FC236}">
                      <a16:creationId xmlns:a16="http://schemas.microsoft.com/office/drawing/2014/main" id="{D5AF05C4-B7E8-48E8-A8EE-D1797C29CBC3}"/>
                    </a:ext>
                  </a:extLst>
                </p:cNvPr>
                <p:cNvSpPr/>
                <p:nvPr/>
              </p:nvSpPr>
              <p:spPr>
                <a:xfrm>
                  <a:off x="5109616" y="2168933"/>
                  <a:ext cx="218098" cy="175886"/>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noFill/>
                <a:ln w="19050" cap="rnd">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135">
                  <a:extLst>
                    <a:ext uri="{FF2B5EF4-FFF2-40B4-BE49-F238E27FC236}">
                      <a16:creationId xmlns:a16="http://schemas.microsoft.com/office/drawing/2014/main" id="{5FC5ACE7-1DC8-4243-9D5C-854699C41C4F}"/>
                    </a:ext>
                  </a:extLst>
                </p:cNvPr>
                <p:cNvSpPr/>
                <p:nvPr/>
              </p:nvSpPr>
              <p:spPr>
                <a:xfrm>
                  <a:off x="5180365" y="2393749"/>
                  <a:ext cx="70354" cy="126638"/>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noFill/>
                <a:ln w="19050" cap="rnd">
                  <a:solidFill>
                    <a:schemeClr val="accent6"/>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sp>
        <p:nvSpPr>
          <p:cNvPr id="37" name="Content Placeholder 2"/>
          <p:cNvSpPr>
            <a:spLocks noGrp="1"/>
          </p:cNvSpPr>
          <p:nvPr>
            <p:ph idx="1"/>
          </p:nvPr>
        </p:nvSpPr>
        <p:spPr>
          <a:xfrm>
            <a:off x="323089" y="1272777"/>
            <a:ext cx="13984225" cy="683264"/>
          </a:xfrm>
        </p:spPr>
        <p:txBody>
          <a:bodyPr/>
          <a:lstStyle/>
          <a:p>
            <a:pPr>
              <a:spcAft>
                <a:spcPts val="600"/>
              </a:spcAft>
            </a:pPr>
            <a:r>
              <a:rPr lang="en-US" sz="2800" dirty="0"/>
              <a:t>First and most popular cloud data warehouse</a:t>
            </a:r>
          </a:p>
        </p:txBody>
      </p:sp>
      <p:sp>
        <p:nvSpPr>
          <p:cNvPr id="50" name="Rectangle 49"/>
          <p:cNvSpPr/>
          <p:nvPr/>
        </p:nvSpPr>
        <p:spPr>
          <a:xfrm>
            <a:off x="4582604" y="5722691"/>
            <a:ext cx="2056973" cy="338554"/>
          </a:xfrm>
          <a:prstGeom prst="rect">
            <a:avLst/>
          </a:prstGeom>
        </p:spPr>
        <p:txBody>
          <a:bodyPr wrap="none">
            <a:spAutoFit/>
          </a:bodyPr>
          <a:lstStyle/>
          <a:p>
            <a:pPr algn="ctr" defTabSz="457189"/>
            <a:r>
              <a:rPr lang="en-US" sz="1600" dirty="0">
                <a:latin typeface="Amazon Ember" panose="02000000000000000000" pitchFamily="2" charset="0"/>
                <a:ea typeface="Amazon Ember" panose="02000000000000000000" pitchFamily="2" charset="0"/>
              </a:rPr>
              <a:t>*vs other cloud DWs</a:t>
            </a:r>
          </a:p>
        </p:txBody>
      </p:sp>
      <p:sp>
        <p:nvSpPr>
          <p:cNvPr id="51" name="Rectangle 50">
            <a:extLst>
              <a:ext uri="{FF2B5EF4-FFF2-40B4-BE49-F238E27FC236}">
                <a16:creationId xmlns:a16="http://schemas.microsoft.com/office/drawing/2014/main" id="{2DCBFB8F-A7DF-B94D-9370-F414A238E258}"/>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2" name="Rectangle 51">
            <a:extLst>
              <a:ext uri="{FF2B5EF4-FFF2-40B4-BE49-F238E27FC236}">
                <a16:creationId xmlns:a16="http://schemas.microsoft.com/office/drawing/2014/main" id="{E0CAF5A3-9CFA-3444-96FC-2AAB5DF1F30A}"/>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3510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4"/>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50"/>
                                  </p:stCondLst>
                                  <p:childTnLst>
                                    <p:animMotion origin="layout" path="M 4.96528E-6 2.59259E-6 L 4.96528E-6 0.04186 " pathEditMode="relative" rAng="0" ptsTypes="AA">
                                      <p:cBhvr>
                                        <p:cTn id="14" dur="500" spd="-100000" fill="hold"/>
                                        <p:tgtEl>
                                          <p:spTgt spid="16"/>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7"/>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8"/>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15440-DC5A-A74E-A2AF-A5327148C551}"/>
              </a:ext>
            </a:extLst>
          </p:cNvPr>
          <p:cNvSpPr>
            <a:spLocks noGrp="1"/>
          </p:cNvSpPr>
          <p:nvPr>
            <p:ph type="title"/>
          </p:nvPr>
        </p:nvSpPr>
        <p:spPr/>
        <p:txBody>
          <a:bodyPr/>
          <a:lstStyle/>
          <a:p>
            <a:r>
              <a:rPr lang="en-US" dirty="0"/>
              <a:t>Customers want more value from their data </a:t>
            </a:r>
          </a:p>
        </p:txBody>
      </p:sp>
      <p:sp>
        <p:nvSpPr>
          <p:cNvPr id="23" name="Rectangle 22">
            <a:extLst>
              <a:ext uri="{FF2B5EF4-FFF2-40B4-BE49-F238E27FC236}">
                <a16:creationId xmlns:a16="http://schemas.microsoft.com/office/drawing/2014/main" id="{A10164AB-C33E-DD4F-B58B-02A37525964A}"/>
              </a:ext>
            </a:extLst>
          </p:cNvPr>
          <p:cNvSpPr/>
          <p:nvPr/>
        </p:nvSpPr>
        <p:spPr>
          <a:xfrm>
            <a:off x="519936" y="4527292"/>
            <a:ext cx="2779776" cy="935640"/>
          </a:xfrm>
          <a:prstGeom prst="rect">
            <a:avLst/>
          </a:prstGeom>
        </p:spPr>
        <p:txBody>
          <a:bodyPr wrap="non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Growing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exponentially </a:t>
            </a:r>
          </a:p>
        </p:txBody>
      </p:sp>
      <p:sp>
        <p:nvSpPr>
          <p:cNvPr id="24" name="Rectangle 23">
            <a:extLst>
              <a:ext uri="{FF2B5EF4-FFF2-40B4-BE49-F238E27FC236}">
                <a16:creationId xmlns:a16="http://schemas.microsoft.com/office/drawing/2014/main" id="{24C1B1A5-7EB8-2B42-A0B2-BCB7BE17922B}"/>
              </a:ext>
            </a:extLst>
          </p:cNvPr>
          <p:cNvSpPr/>
          <p:nvPr/>
        </p:nvSpPr>
        <p:spPr>
          <a:xfrm>
            <a:off x="3209347" y="4527292"/>
            <a:ext cx="2779776" cy="935640"/>
          </a:xfrm>
          <a:prstGeom prst="rect">
            <a:avLst/>
          </a:prstGeom>
        </p:spPr>
        <p:txBody>
          <a:bodyPr wrap="non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From new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sources</a:t>
            </a:r>
          </a:p>
        </p:txBody>
      </p:sp>
      <p:sp>
        <p:nvSpPr>
          <p:cNvPr id="25" name="Rectangle 24">
            <a:extLst>
              <a:ext uri="{FF2B5EF4-FFF2-40B4-BE49-F238E27FC236}">
                <a16:creationId xmlns:a16="http://schemas.microsoft.com/office/drawing/2014/main" id="{863214E1-4D43-1C47-87DF-22DF78A27E65}"/>
              </a:ext>
            </a:extLst>
          </p:cNvPr>
          <p:cNvSpPr/>
          <p:nvPr/>
        </p:nvSpPr>
        <p:spPr>
          <a:xfrm>
            <a:off x="5898758" y="4527292"/>
            <a:ext cx="2779776" cy="935640"/>
          </a:xfrm>
          <a:prstGeom prst="rect">
            <a:avLst/>
          </a:prstGeom>
        </p:spPr>
        <p:txBody>
          <a:bodyPr wrap="square">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Increasingly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diverse</a:t>
            </a:r>
          </a:p>
        </p:txBody>
      </p:sp>
      <p:sp>
        <p:nvSpPr>
          <p:cNvPr id="26" name="Rectangle 25">
            <a:extLst>
              <a:ext uri="{FF2B5EF4-FFF2-40B4-BE49-F238E27FC236}">
                <a16:creationId xmlns:a16="http://schemas.microsoft.com/office/drawing/2014/main" id="{BE46D9A3-69B3-C44E-B9AB-CB6D61C958A6}"/>
              </a:ext>
            </a:extLst>
          </p:cNvPr>
          <p:cNvSpPr/>
          <p:nvPr/>
        </p:nvSpPr>
        <p:spPr>
          <a:xfrm>
            <a:off x="8588170" y="4527292"/>
            <a:ext cx="2779776" cy="935640"/>
          </a:xfrm>
          <a:prstGeom prst="rect">
            <a:avLst/>
          </a:prstGeom>
        </p:spPr>
        <p:txBody>
          <a:bodyPr>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Used by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many people</a:t>
            </a:r>
          </a:p>
        </p:txBody>
      </p:sp>
      <p:sp>
        <p:nvSpPr>
          <p:cNvPr id="27" name="Rectangle 26">
            <a:extLst>
              <a:ext uri="{FF2B5EF4-FFF2-40B4-BE49-F238E27FC236}">
                <a16:creationId xmlns:a16="http://schemas.microsoft.com/office/drawing/2014/main" id="{97047D42-309F-7841-BEF4-FF9D32544526}"/>
              </a:ext>
            </a:extLst>
          </p:cNvPr>
          <p:cNvSpPr/>
          <p:nvPr/>
        </p:nvSpPr>
        <p:spPr>
          <a:xfrm>
            <a:off x="11277581" y="4527292"/>
            <a:ext cx="2779776" cy="935640"/>
          </a:xfrm>
          <a:prstGeom prst="rect">
            <a:avLst/>
          </a:prstGeom>
        </p:spPr>
        <p:txBody>
          <a:bodyPr>
            <a:no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Analyzed by </a:t>
            </a:r>
          </a:p>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many applications</a:t>
            </a:r>
          </a:p>
        </p:txBody>
      </p:sp>
      <p:grpSp>
        <p:nvGrpSpPr>
          <p:cNvPr id="30" name="Group 29">
            <a:extLst>
              <a:ext uri="{FF2B5EF4-FFF2-40B4-BE49-F238E27FC236}">
                <a16:creationId xmlns:a16="http://schemas.microsoft.com/office/drawing/2014/main" id="{6E7620CF-3F10-4F7F-B2E6-7F56D089B5DE}"/>
              </a:ext>
            </a:extLst>
          </p:cNvPr>
          <p:cNvGrpSpPr/>
          <p:nvPr/>
        </p:nvGrpSpPr>
        <p:grpSpPr>
          <a:xfrm>
            <a:off x="1495463" y="3173418"/>
            <a:ext cx="828725" cy="853587"/>
            <a:chOff x="6818319" y="655638"/>
            <a:chExt cx="476250" cy="490538"/>
          </a:xfrm>
        </p:grpSpPr>
        <p:sp>
          <p:nvSpPr>
            <p:cNvPr id="31" name="Freeform 24">
              <a:extLst>
                <a:ext uri="{FF2B5EF4-FFF2-40B4-BE49-F238E27FC236}">
                  <a16:creationId xmlns:a16="http://schemas.microsoft.com/office/drawing/2014/main" id="{77EEB864-6E9D-497F-B589-F59B9F23F00E}"/>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2" name="Freeform 25">
              <a:extLst>
                <a:ext uri="{FF2B5EF4-FFF2-40B4-BE49-F238E27FC236}">
                  <a16:creationId xmlns:a16="http://schemas.microsoft.com/office/drawing/2014/main" id="{682ECDCA-8215-491C-BC98-3C07DBDC941D}"/>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3" name="Freeform 26">
              <a:extLst>
                <a:ext uri="{FF2B5EF4-FFF2-40B4-BE49-F238E27FC236}">
                  <a16:creationId xmlns:a16="http://schemas.microsoft.com/office/drawing/2014/main" id="{F6F40235-F2D7-4260-A8A4-21619BA9BC3F}"/>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4" name="Oval 27">
              <a:extLst>
                <a:ext uri="{FF2B5EF4-FFF2-40B4-BE49-F238E27FC236}">
                  <a16:creationId xmlns:a16="http://schemas.microsoft.com/office/drawing/2014/main" id="{9C962C40-12FE-4401-948A-08B13C0ECA11}"/>
                </a:ext>
              </a:extLst>
            </p:cNvPr>
            <p:cNvSpPr>
              <a:spLocks noChangeArrowheads="1"/>
            </p:cNvSpPr>
            <p:nvPr/>
          </p:nvSpPr>
          <p:spPr bwMode="auto">
            <a:xfrm>
              <a:off x="6843719" y="868363"/>
              <a:ext cx="74613" cy="7461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5" name="Oval 28">
              <a:extLst>
                <a:ext uri="{FF2B5EF4-FFF2-40B4-BE49-F238E27FC236}">
                  <a16:creationId xmlns:a16="http://schemas.microsoft.com/office/drawing/2014/main" id="{BCD90EDF-1E4F-4ABC-A1F8-CB00E753B331}"/>
                </a:ext>
              </a:extLst>
            </p:cNvPr>
            <p:cNvSpPr>
              <a:spLocks noChangeArrowheads="1"/>
            </p:cNvSpPr>
            <p:nvPr/>
          </p:nvSpPr>
          <p:spPr bwMode="auto">
            <a:xfrm>
              <a:off x="7019931" y="782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6" name="Oval 29">
              <a:extLst>
                <a:ext uri="{FF2B5EF4-FFF2-40B4-BE49-F238E27FC236}">
                  <a16:creationId xmlns:a16="http://schemas.microsoft.com/office/drawing/2014/main" id="{35603CEE-6D57-4DAA-9F31-A89CAFA414BA}"/>
                </a:ext>
              </a:extLst>
            </p:cNvPr>
            <p:cNvSpPr>
              <a:spLocks noChangeArrowheads="1"/>
            </p:cNvSpPr>
            <p:nvPr/>
          </p:nvSpPr>
          <p:spPr bwMode="auto">
            <a:xfrm>
              <a:off x="7194556" y="655638"/>
              <a:ext cx="74613" cy="73025"/>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7" name="Line 30">
              <a:extLst>
                <a:ext uri="{FF2B5EF4-FFF2-40B4-BE49-F238E27FC236}">
                  <a16:creationId xmlns:a16="http://schemas.microsoft.com/office/drawing/2014/main" id="{8E22A2F1-E57B-4003-848F-6DAEA7927257}"/>
                </a:ext>
              </a:extLst>
            </p:cNvPr>
            <p:cNvSpPr>
              <a:spLocks noChangeShapeType="1"/>
            </p:cNvSpPr>
            <p:nvPr/>
          </p:nvSpPr>
          <p:spPr bwMode="auto">
            <a:xfrm flipH="1">
              <a:off x="7086606" y="715963"/>
              <a:ext cx="114300" cy="857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38" name="Line 31">
              <a:extLst>
                <a:ext uri="{FF2B5EF4-FFF2-40B4-BE49-F238E27FC236}">
                  <a16:creationId xmlns:a16="http://schemas.microsoft.com/office/drawing/2014/main" id="{B741144F-5B40-4A0F-9757-CB89A4CADA1C}"/>
                </a:ext>
              </a:extLst>
            </p:cNvPr>
            <p:cNvSpPr>
              <a:spLocks noChangeShapeType="1"/>
            </p:cNvSpPr>
            <p:nvPr/>
          </p:nvSpPr>
          <p:spPr bwMode="auto">
            <a:xfrm flipH="1">
              <a:off x="6918331" y="835026"/>
              <a:ext cx="101600" cy="60325"/>
            </a:xfrm>
            <a:prstGeom prst="lin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grpSp>
      <p:grpSp>
        <p:nvGrpSpPr>
          <p:cNvPr id="94" name="Group 93">
            <a:extLst>
              <a:ext uri="{FF2B5EF4-FFF2-40B4-BE49-F238E27FC236}">
                <a16:creationId xmlns:a16="http://schemas.microsoft.com/office/drawing/2014/main" id="{6D23B1D8-6132-4774-9FD9-256D5DF678C5}"/>
              </a:ext>
            </a:extLst>
          </p:cNvPr>
          <p:cNvGrpSpPr/>
          <p:nvPr/>
        </p:nvGrpSpPr>
        <p:grpSpPr>
          <a:xfrm>
            <a:off x="4085110" y="3136195"/>
            <a:ext cx="1028254" cy="920350"/>
            <a:chOff x="2018192" y="1610335"/>
            <a:chExt cx="716592" cy="641394"/>
          </a:xfrm>
        </p:grpSpPr>
        <p:grpSp>
          <p:nvGrpSpPr>
            <p:cNvPr id="39" name="Group 4">
              <a:extLst>
                <a:ext uri="{FF2B5EF4-FFF2-40B4-BE49-F238E27FC236}">
                  <a16:creationId xmlns:a16="http://schemas.microsoft.com/office/drawing/2014/main" id="{E4EBACCE-9ABA-4ABB-8E0E-B917FBA74D2F}"/>
                </a:ext>
              </a:extLst>
            </p:cNvPr>
            <p:cNvGrpSpPr>
              <a:grpSpLocks noChangeAspect="1"/>
            </p:cNvGrpSpPr>
            <p:nvPr/>
          </p:nvGrpSpPr>
          <p:grpSpPr bwMode="auto">
            <a:xfrm>
              <a:off x="2226002" y="1661178"/>
              <a:ext cx="508782" cy="590551"/>
              <a:chOff x="3287" y="2634"/>
              <a:chExt cx="392" cy="455"/>
            </a:xfrm>
          </p:grpSpPr>
          <p:sp>
            <p:nvSpPr>
              <p:cNvPr id="40" name="Oval 5">
                <a:extLst>
                  <a:ext uri="{FF2B5EF4-FFF2-40B4-BE49-F238E27FC236}">
                    <a16:creationId xmlns:a16="http://schemas.microsoft.com/office/drawing/2014/main" id="{6677FA03-3DD2-4FAB-8308-F90D6D5310AE}"/>
                  </a:ext>
                </a:extLst>
              </p:cNvPr>
              <p:cNvSpPr>
                <a:spLocks noChangeArrowheads="1"/>
              </p:cNvSpPr>
              <p:nvPr/>
            </p:nvSpPr>
            <p:spPr bwMode="auto">
              <a:xfrm>
                <a:off x="3287" y="2634"/>
                <a:ext cx="392" cy="121"/>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1" name="Freeform 6">
                <a:extLst>
                  <a:ext uri="{FF2B5EF4-FFF2-40B4-BE49-F238E27FC236}">
                    <a16:creationId xmlns:a16="http://schemas.microsoft.com/office/drawing/2014/main" id="{D7CD115F-E806-4CFE-BBC7-94B84AEB9F30}"/>
                  </a:ext>
                </a:extLst>
              </p:cNvPr>
              <p:cNvSpPr>
                <a:spLocks/>
              </p:cNvSpPr>
              <p:nvPr/>
            </p:nvSpPr>
            <p:spPr bwMode="auto">
              <a:xfrm>
                <a:off x="3287" y="2804"/>
                <a:ext cx="392" cy="62"/>
              </a:xfrm>
              <a:custGeom>
                <a:avLst/>
                <a:gdLst>
                  <a:gd name="T0" fmla="*/ 0 w 286"/>
                  <a:gd name="T1" fmla="*/ 0 h 45"/>
                  <a:gd name="T2" fmla="*/ 143 w 286"/>
                  <a:gd name="T3" fmla="*/ 45 h 45"/>
                  <a:gd name="T4" fmla="*/ 286 w 286"/>
                  <a:gd name="T5" fmla="*/ 0 h 45"/>
                </a:gdLst>
                <a:ahLst/>
                <a:cxnLst>
                  <a:cxn ang="0">
                    <a:pos x="T0" y="T1"/>
                  </a:cxn>
                  <a:cxn ang="0">
                    <a:pos x="T2" y="T3"/>
                  </a:cxn>
                  <a:cxn ang="0">
                    <a:pos x="T4" y="T5"/>
                  </a:cxn>
                </a:cxnLst>
                <a:rect l="0" t="0" r="r" b="b"/>
                <a:pathLst>
                  <a:path w="286" h="45">
                    <a:moveTo>
                      <a:pt x="0" y="0"/>
                    </a:moveTo>
                    <a:cubicBezTo>
                      <a:pt x="0" y="25"/>
                      <a:pt x="64" y="45"/>
                      <a:pt x="143" y="45"/>
                    </a:cubicBezTo>
                    <a:cubicBezTo>
                      <a:pt x="222" y="45"/>
                      <a:pt x="286" y="25"/>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2" name="Freeform 7">
                <a:extLst>
                  <a:ext uri="{FF2B5EF4-FFF2-40B4-BE49-F238E27FC236}">
                    <a16:creationId xmlns:a16="http://schemas.microsoft.com/office/drawing/2014/main" id="{05B16EE4-9B8F-4F20-AD4C-57FF32E9ED68}"/>
                  </a:ext>
                </a:extLst>
              </p:cNvPr>
              <p:cNvSpPr>
                <a:spLocks/>
              </p:cNvSpPr>
              <p:nvPr/>
            </p:nvSpPr>
            <p:spPr bwMode="auto">
              <a:xfrm>
                <a:off x="3287" y="2915"/>
                <a:ext cx="392" cy="57"/>
              </a:xfrm>
              <a:custGeom>
                <a:avLst/>
                <a:gdLst>
                  <a:gd name="T0" fmla="*/ 0 w 286"/>
                  <a:gd name="T1" fmla="*/ 0 h 42"/>
                  <a:gd name="T2" fmla="*/ 143 w 286"/>
                  <a:gd name="T3" fmla="*/ 42 h 42"/>
                  <a:gd name="T4" fmla="*/ 286 w 286"/>
                  <a:gd name="T5" fmla="*/ 0 h 42"/>
                </a:gdLst>
                <a:ahLst/>
                <a:cxnLst>
                  <a:cxn ang="0">
                    <a:pos x="T0" y="T1"/>
                  </a:cxn>
                  <a:cxn ang="0">
                    <a:pos x="T2" y="T3"/>
                  </a:cxn>
                  <a:cxn ang="0">
                    <a:pos x="T4" y="T5"/>
                  </a:cxn>
                </a:cxnLst>
                <a:rect l="0" t="0" r="r" b="b"/>
                <a:pathLst>
                  <a:path w="286" h="42">
                    <a:moveTo>
                      <a:pt x="0" y="0"/>
                    </a:moveTo>
                    <a:cubicBezTo>
                      <a:pt x="0" y="23"/>
                      <a:pt x="64" y="42"/>
                      <a:pt x="143" y="42"/>
                    </a:cubicBezTo>
                    <a:cubicBezTo>
                      <a:pt x="222" y="42"/>
                      <a:pt x="286" y="23"/>
                      <a:pt x="286"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3" name="Freeform 8">
                <a:extLst>
                  <a:ext uri="{FF2B5EF4-FFF2-40B4-BE49-F238E27FC236}">
                    <a16:creationId xmlns:a16="http://schemas.microsoft.com/office/drawing/2014/main" id="{8E8190FB-7575-46EC-8805-79A0F1E32F44}"/>
                  </a:ext>
                </a:extLst>
              </p:cNvPr>
              <p:cNvSpPr>
                <a:spLocks/>
              </p:cNvSpPr>
              <p:nvPr/>
            </p:nvSpPr>
            <p:spPr bwMode="auto">
              <a:xfrm>
                <a:off x="3287" y="2694"/>
                <a:ext cx="392" cy="395"/>
              </a:xfrm>
              <a:custGeom>
                <a:avLst/>
                <a:gdLst>
                  <a:gd name="T0" fmla="*/ 286 w 286"/>
                  <a:gd name="T1" fmla="*/ 0 h 290"/>
                  <a:gd name="T2" fmla="*/ 286 w 286"/>
                  <a:gd name="T3" fmla="*/ 246 h 290"/>
                  <a:gd name="T4" fmla="*/ 143 w 286"/>
                  <a:gd name="T5" fmla="*/ 290 h 290"/>
                  <a:gd name="T6" fmla="*/ 0 w 286"/>
                  <a:gd name="T7" fmla="*/ 246 h 290"/>
                  <a:gd name="T8" fmla="*/ 0 w 286"/>
                  <a:gd name="T9" fmla="*/ 0 h 290"/>
                </a:gdLst>
                <a:ahLst/>
                <a:cxnLst>
                  <a:cxn ang="0">
                    <a:pos x="T0" y="T1"/>
                  </a:cxn>
                  <a:cxn ang="0">
                    <a:pos x="T2" y="T3"/>
                  </a:cxn>
                  <a:cxn ang="0">
                    <a:pos x="T4" y="T5"/>
                  </a:cxn>
                  <a:cxn ang="0">
                    <a:pos x="T6" y="T7"/>
                  </a:cxn>
                  <a:cxn ang="0">
                    <a:pos x="T8" y="T9"/>
                  </a:cxn>
                </a:cxnLst>
                <a:rect l="0" t="0" r="r" b="b"/>
                <a:pathLst>
                  <a:path w="286" h="290">
                    <a:moveTo>
                      <a:pt x="286" y="0"/>
                    </a:moveTo>
                    <a:cubicBezTo>
                      <a:pt x="286" y="246"/>
                      <a:pt x="286" y="246"/>
                      <a:pt x="286" y="246"/>
                    </a:cubicBezTo>
                    <a:cubicBezTo>
                      <a:pt x="286" y="270"/>
                      <a:pt x="222" y="290"/>
                      <a:pt x="143" y="290"/>
                    </a:cubicBezTo>
                    <a:cubicBezTo>
                      <a:pt x="64" y="290"/>
                      <a:pt x="0" y="270"/>
                      <a:pt x="0" y="246"/>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4" name="Oval 9">
                <a:extLst>
                  <a:ext uri="{FF2B5EF4-FFF2-40B4-BE49-F238E27FC236}">
                    <a16:creationId xmlns:a16="http://schemas.microsoft.com/office/drawing/2014/main" id="{2710FF2E-086B-4C73-8222-3D8655521F60}"/>
                  </a:ext>
                </a:extLst>
              </p:cNvPr>
              <p:cNvSpPr>
                <a:spLocks noChangeArrowheads="1"/>
              </p:cNvSpPr>
              <p:nvPr/>
            </p:nvSpPr>
            <p:spPr bwMode="auto">
              <a:xfrm>
                <a:off x="3610" y="2772"/>
                <a:ext cx="33" cy="36"/>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5" name="Oval 10">
                <a:extLst>
                  <a:ext uri="{FF2B5EF4-FFF2-40B4-BE49-F238E27FC236}">
                    <a16:creationId xmlns:a16="http://schemas.microsoft.com/office/drawing/2014/main" id="{9E205241-E2E2-4F01-93A6-7BEDAE27FADC}"/>
                  </a:ext>
                </a:extLst>
              </p:cNvPr>
              <p:cNvSpPr>
                <a:spLocks noChangeArrowheads="1"/>
              </p:cNvSpPr>
              <p:nvPr/>
            </p:nvSpPr>
            <p:spPr bwMode="auto">
              <a:xfrm>
                <a:off x="3610" y="2886"/>
                <a:ext cx="33" cy="37"/>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sp>
            <p:nvSpPr>
              <p:cNvPr id="46" name="Oval 11">
                <a:extLst>
                  <a:ext uri="{FF2B5EF4-FFF2-40B4-BE49-F238E27FC236}">
                    <a16:creationId xmlns:a16="http://schemas.microsoft.com/office/drawing/2014/main" id="{A37FA94C-CEBC-4116-8750-7F72208F976C}"/>
                  </a:ext>
                </a:extLst>
              </p:cNvPr>
              <p:cNvSpPr>
                <a:spLocks noChangeArrowheads="1"/>
              </p:cNvSpPr>
              <p:nvPr/>
            </p:nvSpPr>
            <p:spPr bwMode="auto">
              <a:xfrm>
                <a:off x="3610" y="2999"/>
                <a:ext cx="33" cy="33"/>
              </a:xfrm>
              <a:prstGeom prst="ellipse">
                <a:avLst/>
              </a:prstGeom>
              <a:grpFill/>
              <a:ln w="19050" cap="rnd">
                <a:solidFill>
                  <a:schemeClr val="tx1"/>
                </a:solidFill>
                <a:prstDash val="solid"/>
                <a:round/>
                <a:headEnd/>
                <a:tailEnd/>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a:solidFill>
                    <a:prstClr val="white"/>
                  </a:solidFill>
                  <a:latin typeface="Arial"/>
                </a:endParaRPr>
              </a:p>
            </p:txBody>
          </p:sp>
        </p:grpSp>
        <p:grpSp>
          <p:nvGrpSpPr>
            <p:cNvPr id="10" name="Group 9">
              <a:extLst>
                <a:ext uri="{FF2B5EF4-FFF2-40B4-BE49-F238E27FC236}">
                  <a16:creationId xmlns:a16="http://schemas.microsoft.com/office/drawing/2014/main" id="{2C8D1EC1-9A69-4BAF-935E-17DD6FEBF6DB}"/>
                </a:ext>
              </a:extLst>
            </p:cNvPr>
            <p:cNvGrpSpPr/>
            <p:nvPr/>
          </p:nvGrpSpPr>
          <p:grpSpPr>
            <a:xfrm>
              <a:off x="2018192" y="1610335"/>
              <a:ext cx="321393" cy="351959"/>
              <a:chOff x="1705527" y="1150147"/>
              <a:chExt cx="192117" cy="210388"/>
            </a:xfrm>
          </p:grpSpPr>
          <p:sp>
            <p:nvSpPr>
              <p:cNvPr id="61" name="Freeform: Shape 60">
                <a:extLst>
                  <a:ext uri="{FF2B5EF4-FFF2-40B4-BE49-F238E27FC236}">
                    <a16:creationId xmlns:a16="http://schemas.microsoft.com/office/drawing/2014/main" id="{916DDA48-55F8-42F9-8F7D-51EE32A0D135}"/>
                  </a:ext>
                </a:extLst>
              </p:cNvPr>
              <p:cNvSpPr/>
              <p:nvPr/>
            </p:nvSpPr>
            <p:spPr>
              <a:xfrm>
                <a:off x="1772504" y="12029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2" name="Freeform: Shape 61">
                <a:extLst>
                  <a:ext uri="{FF2B5EF4-FFF2-40B4-BE49-F238E27FC236}">
                    <a16:creationId xmlns:a16="http://schemas.microsoft.com/office/drawing/2014/main" id="{D4A0F348-E970-47BE-A0FC-02DCC3E8E51E}"/>
                  </a:ext>
                </a:extLst>
              </p:cNvPr>
              <p:cNvSpPr/>
              <p:nvPr/>
            </p:nvSpPr>
            <p:spPr>
              <a:xfrm>
                <a:off x="1868678" y="1200816"/>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3" name="Freeform: Shape 62">
                <a:extLst>
                  <a:ext uri="{FF2B5EF4-FFF2-40B4-BE49-F238E27FC236}">
                    <a16:creationId xmlns:a16="http://schemas.microsoft.com/office/drawing/2014/main" id="{8AC8A9A8-8FF0-462B-BE9F-AD0B0928B19B}"/>
                  </a:ext>
                </a:extLst>
              </p:cNvPr>
              <p:cNvSpPr/>
              <p:nvPr/>
            </p:nvSpPr>
            <p:spPr>
              <a:xfrm>
                <a:off x="174933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4" name="Freeform: Shape 63">
                <a:extLst>
                  <a:ext uri="{FF2B5EF4-FFF2-40B4-BE49-F238E27FC236}">
                    <a16:creationId xmlns:a16="http://schemas.microsoft.com/office/drawing/2014/main" id="{C4203C7C-F712-4755-AC95-43B34E4C10FC}"/>
                  </a:ext>
                </a:extLst>
              </p:cNvPr>
              <p:cNvSpPr/>
              <p:nvPr/>
            </p:nvSpPr>
            <p:spPr>
              <a:xfrm>
                <a:off x="1807997" y="12613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5" name="Freeform: Shape 64">
                <a:extLst>
                  <a:ext uri="{FF2B5EF4-FFF2-40B4-BE49-F238E27FC236}">
                    <a16:creationId xmlns:a16="http://schemas.microsoft.com/office/drawing/2014/main" id="{3265789B-1364-4EF0-B09C-0DC6995AF0F9}"/>
                  </a:ext>
                </a:extLst>
              </p:cNvPr>
              <p:cNvSpPr/>
              <p:nvPr/>
            </p:nvSpPr>
            <p:spPr>
              <a:xfrm>
                <a:off x="1729352" y="133156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6" name="Freeform: Shape 65">
                <a:extLst>
                  <a:ext uri="{FF2B5EF4-FFF2-40B4-BE49-F238E27FC236}">
                    <a16:creationId xmlns:a16="http://schemas.microsoft.com/office/drawing/2014/main" id="{A51FE600-EFEB-4AEB-A672-0221D8C6133F}"/>
                  </a:ext>
                </a:extLst>
              </p:cNvPr>
              <p:cNvSpPr/>
              <p:nvPr/>
            </p:nvSpPr>
            <p:spPr>
              <a:xfrm>
                <a:off x="1781812" y="130525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7" name="Freeform: Shape 66">
                <a:extLst>
                  <a:ext uri="{FF2B5EF4-FFF2-40B4-BE49-F238E27FC236}">
                    <a16:creationId xmlns:a16="http://schemas.microsoft.com/office/drawing/2014/main" id="{70D3B428-4308-4006-96DE-68EC4AF9D3A1}"/>
                  </a:ext>
                </a:extLst>
              </p:cNvPr>
              <p:cNvSpPr/>
              <p:nvPr/>
            </p:nvSpPr>
            <p:spPr>
              <a:xfrm>
                <a:off x="1825001" y="117968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sp>
            <p:nvSpPr>
              <p:cNvPr id="68" name="Freeform: Shape 67">
                <a:extLst>
                  <a:ext uri="{FF2B5EF4-FFF2-40B4-BE49-F238E27FC236}">
                    <a16:creationId xmlns:a16="http://schemas.microsoft.com/office/drawing/2014/main" id="{8B180ED1-F5AC-454F-98DF-A729ED48C333}"/>
                  </a:ext>
                </a:extLst>
              </p:cNvPr>
              <p:cNvSpPr/>
              <p:nvPr/>
            </p:nvSpPr>
            <p:spPr>
              <a:xfrm>
                <a:off x="1705527" y="115014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endParaRPr lang="en-US" sz="4608"/>
              </a:p>
            </p:txBody>
          </p:sp>
        </p:grpSp>
      </p:grpSp>
      <p:grpSp>
        <p:nvGrpSpPr>
          <p:cNvPr id="70" name="Group 69">
            <a:extLst>
              <a:ext uri="{FF2B5EF4-FFF2-40B4-BE49-F238E27FC236}">
                <a16:creationId xmlns:a16="http://schemas.microsoft.com/office/drawing/2014/main" id="{A9B55900-DF1B-4B49-BCB8-51E3E0895A13}"/>
              </a:ext>
            </a:extLst>
          </p:cNvPr>
          <p:cNvGrpSpPr/>
          <p:nvPr/>
        </p:nvGrpSpPr>
        <p:grpSpPr>
          <a:xfrm>
            <a:off x="6862780" y="3223620"/>
            <a:ext cx="851736" cy="763541"/>
            <a:chOff x="11973820" y="1409109"/>
            <a:chExt cx="473679" cy="424632"/>
          </a:xfrm>
        </p:grpSpPr>
        <p:grpSp>
          <p:nvGrpSpPr>
            <p:cNvPr id="71" name="Group 4">
              <a:extLst>
                <a:ext uri="{FF2B5EF4-FFF2-40B4-BE49-F238E27FC236}">
                  <a16:creationId xmlns:a16="http://schemas.microsoft.com/office/drawing/2014/main" id="{BD68A628-BC32-46FC-B206-C80251360B31}"/>
                </a:ext>
              </a:extLst>
            </p:cNvPr>
            <p:cNvGrpSpPr>
              <a:grpSpLocks noChangeAspect="1"/>
            </p:cNvGrpSpPr>
            <p:nvPr/>
          </p:nvGrpSpPr>
          <p:grpSpPr bwMode="auto">
            <a:xfrm>
              <a:off x="11973820" y="1409109"/>
              <a:ext cx="473679" cy="424632"/>
              <a:chOff x="7177" y="796"/>
              <a:chExt cx="367" cy="329"/>
            </a:xfrm>
          </p:grpSpPr>
          <p:sp>
            <p:nvSpPr>
              <p:cNvPr id="76" name="Freeform 6">
                <a:extLst>
                  <a:ext uri="{FF2B5EF4-FFF2-40B4-BE49-F238E27FC236}">
                    <a16:creationId xmlns:a16="http://schemas.microsoft.com/office/drawing/2014/main" id="{BF0DD08B-7CBB-4038-97E8-F4B26856B68A}"/>
                  </a:ext>
                </a:extLst>
              </p:cNvPr>
              <p:cNvSpPr>
                <a:spLocks/>
              </p:cNvSpPr>
              <p:nvPr/>
            </p:nvSpPr>
            <p:spPr bwMode="auto">
              <a:xfrm>
                <a:off x="7177" y="833"/>
                <a:ext cx="367" cy="292"/>
              </a:xfrm>
              <a:custGeom>
                <a:avLst/>
                <a:gdLst>
                  <a:gd name="T0" fmla="*/ 0 w 367"/>
                  <a:gd name="T1" fmla="*/ 0 h 292"/>
                  <a:gd name="T2" fmla="*/ 73 w 367"/>
                  <a:gd name="T3" fmla="*/ 292 h 292"/>
                  <a:gd name="T4" fmla="*/ 294 w 367"/>
                  <a:gd name="T5" fmla="*/ 292 h 292"/>
                  <a:gd name="T6" fmla="*/ 367 w 367"/>
                  <a:gd name="T7" fmla="*/ 0 h 292"/>
                </a:gdLst>
                <a:ahLst/>
                <a:cxnLst>
                  <a:cxn ang="0">
                    <a:pos x="T0" y="T1"/>
                  </a:cxn>
                  <a:cxn ang="0">
                    <a:pos x="T2" y="T3"/>
                  </a:cxn>
                  <a:cxn ang="0">
                    <a:pos x="T4" y="T5"/>
                  </a:cxn>
                  <a:cxn ang="0">
                    <a:pos x="T6" y="T7"/>
                  </a:cxn>
                </a:cxnLst>
                <a:rect l="0" t="0" r="r" b="b"/>
                <a:pathLst>
                  <a:path w="367" h="292">
                    <a:moveTo>
                      <a:pt x="0" y="0"/>
                    </a:moveTo>
                    <a:lnTo>
                      <a:pt x="73" y="292"/>
                    </a:lnTo>
                    <a:lnTo>
                      <a:pt x="294" y="292"/>
                    </a:lnTo>
                    <a:lnTo>
                      <a:pt x="367"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77" name="Oval 7">
                <a:extLst>
                  <a:ext uri="{FF2B5EF4-FFF2-40B4-BE49-F238E27FC236}">
                    <a16:creationId xmlns:a16="http://schemas.microsoft.com/office/drawing/2014/main" id="{C7906D90-FC87-4294-A3A1-F83CC1D63640}"/>
                  </a:ext>
                </a:extLst>
              </p:cNvPr>
              <p:cNvSpPr>
                <a:spLocks noChangeArrowheads="1"/>
              </p:cNvSpPr>
              <p:nvPr/>
            </p:nvSpPr>
            <p:spPr bwMode="auto">
              <a:xfrm>
                <a:off x="7177" y="796"/>
                <a:ext cx="367" cy="7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72" name="Group 71">
              <a:extLst>
                <a:ext uri="{FF2B5EF4-FFF2-40B4-BE49-F238E27FC236}">
                  <a16:creationId xmlns:a16="http://schemas.microsoft.com/office/drawing/2014/main" id="{6B81447D-F8E8-4493-8364-23C0F0FBB6E9}"/>
                </a:ext>
              </a:extLst>
            </p:cNvPr>
            <p:cNvGrpSpPr/>
            <p:nvPr/>
          </p:nvGrpSpPr>
          <p:grpSpPr>
            <a:xfrm>
              <a:off x="12107628" y="1578507"/>
              <a:ext cx="212768" cy="168322"/>
              <a:chOff x="12068176" y="1541253"/>
              <a:chExt cx="325005" cy="257115"/>
            </a:xfrm>
          </p:grpSpPr>
          <p:sp>
            <p:nvSpPr>
              <p:cNvPr id="73" name="Rectangle 72">
                <a:extLst>
                  <a:ext uri="{FF2B5EF4-FFF2-40B4-BE49-F238E27FC236}">
                    <a16:creationId xmlns:a16="http://schemas.microsoft.com/office/drawing/2014/main" id="{22F72382-03D7-4926-A00A-7B55A513CF20}"/>
                  </a:ext>
                </a:extLst>
              </p:cNvPr>
              <p:cNvSpPr/>
              <p:nvPr/>
            </p:nvSpPr>
            <p:spPr>
              <a:xfrm>
                <a:off x="12177871" y="1541253"/>
                <a:ext cx="90428" cy="9042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4" name="Oval 73">
                <a:extLst>
                  <a:ext uri="{FF2B5EF4-FFF2-40B4-BE49-F238E27FC236}">
                    <a16:creationId xmlns:a16="http://schemas.microsoft.com/office/drawing/2014/main" id="{78D85754-0CD0-4C19-B8DA-5044748A3727}"/>
                  </a:ext>
                </a:extLst>
              </p:cNvPr>
              <p:cNvSpPr/>
              <p:nvPr/>
            </p:nvSpPr>
            <p:spPr>
              <a:xfrm>
                <a:off x="12068176" y="1686186"/>
                <a:ext cx="112182" cy="112182"/>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5" name="Isosceles Triangle 74">
                <a:extLst>
                  <a:ext uri="{FF2B5EF4-FFF2-40B4-BE49-F238E27FC236}">
                    <a16:creationId xmlns:a16="http://schemas.microsoft.com/office/drawing/2014/main" id="{521337A2-808A-4990-A541-ADA9D101883F}"/>
                  </a:ext>
                </a:extLst>
              </p:cNvPr>
              <p:cNvSpPr/>
              <p:nvPr/>
            </p:nvSpPr>
            <p:spPr>
              <a:xfrm>
                <a:off x="12265812" y="1687377"/>
                <a:ext cx="127369" cy="109801"/>
              </a:xfrm>
              <a:prstGeom prst="triangl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78" name="Group 77">
            <a:extLst>
              <a:ext uri="{FF2B5EF4-FFF2-40B4-BE49-F238E27FC236}">
                <a16:creationId xmlns:a16="http://schemas.microsoft.com/office/drawing/2014/main" id="{CF296ED1-BC3C-4CCC-9E3E-E323FC3A58CD}"/>
              </a:ext>
            </a:extLst>
          </p:cNvPr>
          <p:cNvGrpSpPr/>
          <p:nvPr/>
        </p:nvGrpSpPr>
        <p:grpSpPr>
          <a:xfrm>
            <a:off x="9542471" y="3199978"/>
            <a:ext cx="871176" cy="805949"/>
            <a:chOff x="4201761" y="285751"/>
            <a:chExt cx="550496" cy="509279"/>
          </a:xfrm>
          <a:solidFill>
            <a:schemeClr val="bg2"/>
          </a:solidFill>
        </p:grpSpPr>
        <p:grpSp>
          <p:nvGrpSpPr>
            <p:cNvPr id="79" name="Group 78">
              <a:extLst>
                <a:ext uri="{FF2B5EF4-FFF2-40B4-BE49-F238E27FC236}">
                  <a16:creationId xmlns:a16="http://schemas.microsoft.com/office/drawing/2014/main" id="{25B4E219-579F-44AA-8DED-FC2CE6A25D70}"/>
                </a:ext>
              </a:extLst>
            </p:cNvPr>
            <p:cNvGrpSpPr/>
            <p:nvPr/>
          </p:nvGrpSpPr>
          <p:grpSpPr>
            <a:xfrm>
              <a:off x="4201761" y="285751"/>
              <a:ext cx="550496" cy="393046"/>
              <a:chOff x="4154254" y="155229"/>
              <a:chExt cx="702660" cy="501689"/>
            </a:xfrm>
            <a:grpFill/>
          </p:grpSpPr>
          <p:grpSp>
            <p:nvGrpSpPr>
              <p:cNvPr id="83" name="Group 4">
                <a:extLst>
                  <a:ext uri="{FF2B5EF4-FFF2-40B4-BE49-F238E27FC236}">
                    <a16:creationId xmlns:a16="http://schemas.microsoft.com/office/drawing/2014/main" id="{31C01641-9550-4056-B042-ED19D7788CE5}"/>
                  </a:ext>
                </a:extLst>
              </p:cNvPr>
              <p:cNvGrpSpPr>
                <a:grpSpLocks noChangeAspect="1"/>
              </p:cNvGrpSpPr>
              <p:nvPr/>
            </p:nvGrpSpPr>
            <p:grpSpPr bwMode="auto">
              <a:xfrm>
                <a:off x="4154254" y="155229"/>
                <a:ext cx="350235" cy="501689"/>
                <a:chOff x="2732" y="1411"/>
                <a:chExt cx="296" cy="424"/>
              </a:xfrm>
              <a:grpFill/>
            </p:grpSpPr>
            <p:sp>
              <p:nvSpPr>
                <p:cNvPr id="87" name="Oval 5">
                  <a:extLst>
                    <a:ext uri="{FF2B5EF4-FFF2-40B4-BE49-F238E27FC236}">
                      <a16:creationId xmlns:a16="http://schemas.microsoft.com/office/drawing/2014/main" id="{02AA7B16-70D8-4551-A2D6-754828CB10F6}"/>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8" name="Freeform 6">
                  <a:extLst>
                    <a:ext uri="{FF2B5EF4-FFF2-40B4-BE49-F238E27FC236}">
                      <a16:creationId xmlns:a16="http://schemas.microsoft.com/office/drawing/2014/main" id="{2155363B-3103-479A-BB87-CE371D1D7373}"/>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nvGrpSpPr>
              <p:cNvPr id="84" name="Group 4">
                <a:extLst>
                  <a:ext uri="{FF2B5EF4-FFF2-40B4-BE49-F238E27FC236}">
                    <a16:creationId xmlns:a16="http://schemas.microsoft.com/office/drawing/2014/main" id="{4278EC8D-0546-4243-AED8-CCF5721122A7}"/>
                  </a:ext>
                </a:extLst>
              </p:cNvPr>
              <p:cNvGrpSpPr>
                <a:grpSpLocks noChangeAspect="1"/>
              </p:cNvGrpSpPr>
              <p:nvPr/>
            </p:nvGrpSpPr>
            <p:grpSpPr bwMode="auto">
              <a:xfrm>
                <a:off x="4506679" y="155229"/>
                <a:ext cx="350235" cy="501689"/>
                <a:chOff x="2732" y="1411"/>
                <a:chExt cx="296" cy="424"/>
              </a:xfrm>
              <a:grpFill/>
            </p:grpSpPr>
            <p:sp>
              <p:nvSpPr>
                <p:cNvPr id="85" name="Oval 5">
                  <a:extLst>
                    <a:ext uri="{FF2B5EF4-FFF2-40B4-BE49-F238E27FC236}">
                      <a16:creationId xmlns:a16="http://schemas.microsoft.com/office/drawing/2014/main" id="{49D45536-4EF6-46B6-A53A-DE977480AF76}"/>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6" name="Freeform 6">
                  <a:extLst>
                    <a:ext uri="{FF2B5EF4-FFF2-40B4-BE49-F238E27FC236}">
                      <a16:creationId xmlns:a16="http://schemas.microsoft.com/office/drawing/2014/main" id="{CBDB0851-92CE-4E0C-8E90-999020BAB897}"/>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80" name="Group 4">
              <a:extLst>
                <a:ext uri="{FF2B5EF4-FFF2-40B4-BE49-F238E27FC236}">
                  <a16:creationId xmlns:a16="http://schemas.microsoft.com/office/drawing/2014/main" id="{71BFC891-F63F-400C-ADAF-AA61C9874DD7}"/>
                </a:ext>
              </a:extLst>
            </p:cNvPr>
            <p:cNvGrpSpPr>
              <a:grpSpLocks noChangeAspect="1"/>
            </p:cNvGrpSpPr>
            <p:nvPr/>
          </p:nvGrpSpPr>
          <p:grpSpPr bwMode="auto">
            <a:xfrm>
              <a:off x="4301892" y="293341"/>
              <a:ext cx="350235" cy="501689"/>
              <a:chOff x="2732" y="1411"/>
              <a:chExt cx="296" cy="424"/>
            </a:xfrm>
            <a:grpFill/>
          </p:grpSpPr>
          <p:sp>
            <p:nvSpPr>
              <p:cNvPr id="81" name="Oval 5">
                <a:extLst>
                  <a:ext uri="{FF2B5EF4-FFF2-40B4-BE49-F238E27FC236}">
                    <a16:creationId xmlns:a16="http://schemas.microsoft.com/office/drawing/2014/main" id="{86B11414-7420-4977-B47C-75F158FE05EA}"/>
                  </a:ext>
                </a:extLst>
              </p:cNvPr>
              <p:cNvSpPr>
                <a:spLocks noChangeArrowheads="1"/>
              </p:cNvSpPr>
              <p:nvPr/>
            </p:nvSpPr>
            <p:spPr bwMode="auto">
              <a:xfrm>
                <a:off x="2791" y="1411"/>
                <a:ext cx="178" cy="177"/>
              </a:xfrm>
              <a:prstGeom prst="ellipse">
                <a:avLst/>
              </a:pr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82" name="Freeform 6">
                <a:extLst>
                  <a:ext uri="{FF2B5EF4-FFF2-40B4-BE49-F238E27FC236}">
                    <a16:creationId xmlns:a16="http://schemas.microsoft.com/office/drawing/2014/main" id="{BACD0BF8-2CAB-46DF-9724-1710457F6F86}"/>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grpSp>
      </p:grpSp>
      <p:grpSp>
        <p:nvGrpSpPr>
          <p:cNvPr id="89" name="Group 4">
            <a:extLst>
              <a:ext uri="{FF2B5EF4-FFF2-40B4-BE49-F238E27FC236}">
                <a16:creationId xmlns:a16="http://schemas.microsoft.com/office/drawing/2014/main" id="{C6F1B58E-72E2-4D71-8E1E-D3A9587A8E24}"/>
              </a:ext>
            </a:extLst>
          </p:cNvPr>
          <p:cNvGrpSpPr>
            <a:grpSpLocks noChangeAspect="1"/>
          </p:cNvGrpSpPr>
          <p:nvPr/>
        </p:nvGrpSpPr>
        <p:grpSpPr bwMode="auto">
          <a:xfrm>
            <a:off x="12229562" y="3217509"/>
            <a:ext cx="875814" cy="774499"/>
            <a:chOff x="2516" y="2323"/>
            <a:chExt cx="778" cy="688"/>
          </a:xfrm>
        </p:grpSpPr>
        <p:sp>
          <p:nvSpPr>
            <p:cNvPr id="90" name="Freeform 5">
              <a:extLst>
                <a:ext uri="{FF2B5EF4-FFF2-40B4-BE49-F238E27FC236}">
                  <a16:creationId xmlns:a16="http://schemas.microsoft.com/office/drawing/2014/main" id="{BDCD875C-552C-40F0-B6A5-C60B04B863DF}"/>
                </a:ext>
              </a:extLst>
            </p:cNvPr>
            <p:cNvSpPr>
              <a:spLocks/>
            </p:cNvSpPr>
            <p:nvPr/>
          </p:nvSpPr>
          <p:spPr bwMode="auto">
            <a:xfrm>
              <a:off x="2516" y="2426"/>
              <a:ext cx="527" cy="318"/>
            </a:xfrm>
            <a:custGeom>
              <a:avLst/>
              <a:gdLst>
                <a:gd name="T0" fmla="*/ 0 w 527"/>
                <a:gd name="T1" fmla="*/ 165 h 318"/>
                <a:gd name="T2" fmla="*/ 165 w 527"/>
                <a:gd name="T3" fmla="*/ 165 h 318"/>
                <a:gd name="T4" fmla="*/ 203 w 527"/>
                <a:gd name="T5" fmla="*/ 113 h 318"/>
                <a:gd name="T6" fmla="*/ 245 w 527"/>
                <a:gd name="T7" fmla="*/ 228 h 318"/>
                <a:gd name="T8" fmla="*/ 305 w 527"/>
                <a:gd name="T9" fmla="*/ 0 h 318"/>
                <a:gd name="T10" fmla="*/ 362 w 527"/>
                <a:gd name="T11" fmla="*/ 318 h 318"/>
                <a:gd name="T12" fmla="*/ 420 w 527"/>
                <a:gd name="T13" fmla="*/ 61 h 318"/>
                <a:gd name="T14" fmla="*/ 466 w 527"/>
                <a:gd name="T15" fmla="*/ 167 h 318"/>
                <a:gd name="T16" fmla="*/ 527 w 527"/>
                <a:gd name="T17" fmla="*/ 1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18">
                  <a:moveTo>
                    <a:pt x="0" y="165"/>
                  </a:moveTo>
                  <a:lnTo>
                    <a:pt x="165" y="165"/>
                  </a:lnTo>
                  <a:lnTo>
                    <a:pt x="203" y="113"/>
                  </a:lnTo>
                  <a:lnTo>
                    <a:pt x="245" y="228"/>
                  </a:lnTo>
                  <a:lnTo>
                    <a:pt x="305" y="0"/>
                  </a:lnTo>
                  <a:lnTo>
                    <a:pt x="362" y="318"/>
                  </a:lnTo>
                  <a:lnTo>
                    <a:pt x="420" y="61"/>
                  </a:lnTo>
                  <a:lnTo>
                    <a:pt x="466" y="167"/>
                  </a:lnTo>
                  <a:lnTo>
                    <a:pt x="527" y="16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1" name="Oval 6">
              <a:extLst>
                <a:ext uri="{FF2B5EF4-FFF2-40B4-BE49-F238E27FC236}">
                  <a16:creationId xmlns:a16="http://schemas.microsoft.com/office/drawing/2014/main" id="{146DA792-9881-470C-958A-8965DA89C88D}"/>
                </a:ext>
              </a:extLst>
            </p:cNvPr>
            <p:cNvSpPr>
              <a:spLocks noChangeArrowheads="1"/>
            </p:cNvSpPr>
            <p:nvPr/>
          </p:nvSpPr>
          <p:spPr bwMode="auto">
            <a:xfrm>
              <a:off x="3012" y="2568"/>
              <a:ext cx="54" cy="53"/>
            </a:xfrm>
            <a:prstGeom prst="ellipse">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92" name="Freeform 7">
              <a:extLst>
                <a:ext uri="{FF2B5EF4-FFF2-40B4-BE49-F238E27FC236}">
                  <a16:creationId xmlns:a16="http://schemas.microsoft.com/office/drawing/2014/main" id="{594DCD82-465E-4A0A-BDFA-7936127143D3}"/>
                </a:ext>
              </a:extLst>
            </p:cNvPr>
            <p:cNvSpPr>
              <a:spLocks/>
            </p:cNvSpPr>
            <p:nvPr/>
          </p:nvSpPr>
          <p:spPr bwMode="auto">
            <a:xfrm>
              <a:off x="2606" y="2323"/>
              <a:ext cx="521" cy="526"/>
            </a:xfrm>
            <a:custGeom>
              <a:avLst/>
              <a:gdLst>
                <a:gd name="T0" fmla="*/ 0 w 249"/>
                <a:gd name="T1" fmla="*/ 152 h 251"/>
                <a:gd name="T2" fmla="*/ 123 w 249"/>
                <a:gd name="T3" fmla="*/ 251 h 251"/>
                <a:gd name="T4" fmla="*/ 249 w 249"/>
                <a:gd name="T5" fmla="*/ 126 h 251"/>
                <a:gd name="T6" fmla="*/ 123 w 249"/>
                <a:gd name="T7" fmla="*/ 0 h 251"/>
                <a:gd name="T8" fmla="*/ 0 w 249"/>
                <a:gd name="T9" fmla="*/ 103 h 251"/>
              </a:gdLst>
              <a:ahLst/>
              <a:cxnLst>
                <a:cxn ang="0">
                  <a:pos x="T0" y="T1"/>
                </a:cxn>
                <a:cxn ang="0">
                  <a:pos x="T2" y="T3"/>
                </a:cxn>
                <a:cxn ang="0">
                  <a:pos x="T4" y="T5"/>
                </a:cxn>
                <a:cxn ang="0">
                  <a:pos x="T6" y="T7"/>
                </a:cxn>
                <a:cxn ang="0">
                  <a:pos x="T8" y="T9"/>
                </a:cxn>
              </a:cxnLst>
              <a:rect l="0" t="0" r="r" b="b"/>
              <a:pathLst>
                <a:path w="249" h="251">
                  <a:moveTo>
                    <a:pt x="0" y="152"/>
                  </a:moveTo>
                  <a:cubicBezTo>
                    <a:pt x="12" y="209"/>
                    <a:pt x="63" y="251"/>
                    <a:pt x="123" y="251"/>
                  </a:cubicBezTo>
                  <a:cubicBezTo>
                    <a:pt x="193" y="251"/>
                    <a:pt x="249" y="195"/>
                    <a:pt x="249" y="126"/>
                  </a:cubicBezTo>
                  <a:cubicBezTo>
                    <a:pt x="249" y="56"/>
                    <a:pt x="193" y="0"/>
                    <a:pt x="123" y="0"/>
                  </a:cubicBezTo>
                  <a:cubicBezTo>
                    <a:pt x="62" y="0"/>
                    <a:pt x="10" y="44"/>
                    <a:pt x="0" y="103"/>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3" name="Line 8">
              <a:extLst>
                <a:ext uri="{FF2B5EF4-FFF2-40B4-BE49-F238E27FC236}">
                  <a16:creationId xmlns:a16="http://schemas.microsoft.com/office/drawing/2014/main" id="{296DC3B7-C996-4FBA-A43E-6FEE72755C6F}"/>
                </a:ext>
              </a:extLst>
            </p:cNvPr>
            <p:cNvSpPr>
              <a:spLocks noChangeShapeType="1"/>
            </p:cNvSpPr>
            <p:nvPr/>
          </p:nvSpPr>
          <p:spPr bwMode="auto">
            <a:xfrm>
              <a:off x="3055" y="2767"/>
              <a:ext cx="239" cy="244"/>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69" name="Freeform: Shape 68">
            <a:extLst>
              <a:ext uri="{FF2B5EF4-FFF2-40B4-BE49-F238E27FC236}">
                <a16:creationId xmlns:a16="http://schemas.microsoft.com/office/drawing/2014/main" id="{D80C0D40-6873-4335-A50B-DC0095508381}"/>
              </a:ext>
            </a:extLst>
          </p:cNvPr>
          <p:cNvSpPr/>
          <p:nvPr/>
        </p:nvSpPr>
        <p:spPr>
          <a:xfrm>
            <a:off x="885696"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5" name="Freeform: Shape 94">
            <a:extLst>
              <a:ext uri="{FF2B5EF4-FFF2-40B4-BE49-F238E27FC236}">
                <a16:creationId xmlns:a16="http://schemas.microsoft.com/office/drawing/2014/main" id="{68829F26-A323-45FC-AFCB-4F27A38CEF45}"/>
              </a:ext>
            </a:extLst>
          </p:cNvPr>
          <p:cNvSpPr/>
          <p:nvPr/>
        </p:nvSpPr>
        <p:spPr>
          <a:xfrm>
            <a:off x="3575107"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6" name="Freeform: Shape 95">
            <a:extLst>
              <a:ext uri="{FF2B5EF4-FFF2-40B4-BE49-F238E27FC236}">
                <a16:creationId xmlns:a16="http://schemas.microsoft.com/office/drawing/2014/main" id="{40EBB00A-BA2A-4CB7-924F-4F72C2D01F36}"/>
              </a:ext>
            </a:extLst>
          </p:cNvPr>
          <p:cNvSpPr/>
          <p:nvPr/>
        </p:nvSpPr>
        <p:spPr>
          <a:xfrm>
            <a:off x="6264518"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7" name="Freeform: Shape 96">
            <a:extLst>
              <a:ext uri="{FF2B5EF4-FFF2-40B4-BE49-F238E27FC236}">
                <a16:creationId xmlns:a16="http://schemas.microsoft.com/office/drawing/2014/main" id="{9CAC414E-2C2E-444E-B9AB-74B703BF0DD6}"/>
              </a:ext>
            </a:extLst>
          </p:cNvPr>
          <p:cNvSpPr/>
          <p:nvPr/>
        </p:nvSpPr>
        <p:spPr>
          <a:xfrm>
            <a:off x="8953930"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98" name="Freeform: Shape 97">
            <a:extLst>
              <a:ext uri="{FF2B5EF4-FFF2-40B4-BE49-F238E27FC236}">
                <a16:creationId xmlns:a16="http://schemas.microsoft.com/office/drawing/2014/main" id="{5989F794-A76C-4A79-90BF-F99310EBD70B}"/>
              </a:ext>
            </a:extLst>
          </p:cNvPr>
          <p:cNvSpPr/>
          <p:nvPr/>
        </p:nvSpPr>
        <p:spPr>
          <a:xfrm>
            <a:off x="11643341" y="4361976"/>
            <a:ext cx="2048256"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408394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—Jim Silva</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Business Partner</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240" dirty="0">
                <a:solidFill>
                  <a:schemeClr val="tx1"/>
                </a:solidFill>
              </a:rPr>
              <a:t>Amazon Redshift enables us to provide scientists with near real-time analysis of millions of rows of manufacturing data generated by continuous manufacturing equipment, with 1,600 data points per row. Redshift enables us to query our high-volume data at 10 times the performance of our prior data warehousing solution. Because of the performance and scale Redshift provides, we have increased our manufacturing efficiency by optimizing future manufacturing runs. In addition, we have reduced the time needed to gather and prepare data for regulatory submissions by a factor of five and now avoid repeated experimentation, which would otherwise have taken an extra three weeks of scientists’ time.</a:t>
            </a:r>
          </a:p>
        </p:txBody>
      </p:sp>
      <p:sp>
        <p:nvSpPr>
          <p:cNvPr id="21" name="Rectangle 20">
            <a:extLst>
              <a:ext uri="{FF2B5EF4-FFF2-40B4-BE49-F238E27FC236}">
                <a16:creationId xmlns:a16="http://schemas.microsoft.com/office/drawing/2014/main" id="{7BAEE222-6668-415B-8682-32F61EED41D2}"/>
              </a:ext>
            </a:extLst>
          </p:cNvPr>
          <p:cNvSpPr/>
          <p:nvPr/>
        </p:nvSpPr>
        <p:spPr>
          <a:xfrm>
            <a:off x="10814769" y="4987347"/>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8" name="Picture 7" descr="A picture containing drawing&#10;&#10;Description automatically generated">
            <a:extLst>
              <a:ext uri="{FF2B5EF4-FFF2-40B4-BE49-F238E27FC236}">
                <a16:creationId xmlns:a16="http://schemas.microsoft.com/office/drawing/2014/main" id="{3D4FED56-1C1F-49BE-8DF6-FB89DDBABAFA}"/>
              </a:ext>
            </a:extLst>
          </p:cNvPr>
          <p:cNvPicPr>
            <a:picLocks noChangeAspect="1"/>
          </p:cNvPicPr>
          <p:nvPr/>
        </p:nvPicPr>
        <p:blipFill>
          <a:blip r:embed="rId3"/>
          <a:stretch>
            <a:fillRect/>
          </a:stretch>
        </p:blipFill>
        <p:spPr>
          <a:xfrm>
            <a:off x="745978" y="1221808"/>
            <a:ext cx="1838640" cy="1189600"/>
          </a:xfrm>
          <a:prstGeom prst="rect">
            <a:avLst/>
          </a:prstGeom>
        </p:spPr>
      </p:pic>
    </p:spTree>
    <p:extLst>
      <p:ext uri="{BB962C8B-B14F-4D97-AF65-F5344CB8AC3E}">
        <p14:creationId xmlns:p14="http://schemas.microsoft.com/office/powerpoint/2010/main" val="335342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589D8A-4D7B-9349-9B22-CEBE11277750}"/>
              </a:ext>
            </a:extLst>
          </p:cNvPr>
          <p:cNvSpPr/>
          <p:nvPr/>
        </p:nvSpPr>
        <p:spPr>
          <a:xfrm>
            <a:off x="0" y="0"/>
            <a:ext cx="6905549" cy="10866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2" name="Group 11"/>
          <p:cNvGrpSpPr/>
          <p:nvPr/>
        </p:nvGrpSpPr>
        <p:grpSpPr>
          <a:xfrm>
            <a:off x="-171450" y="-285233"/>
            <a:ext cx="7277099" cy="8199642"/>
            <a:chOff x="-376799" y="-406549"/>
            <a:chExt cx="7163615" cy="7263797"/>
          </a:xfrm>
        </p:grpSpPr>
        <p:sp>
          <p:nvSpPr>
            <p:cNvPr id="6" name="TextBox 5">
              <a:extLst>
                <a:ext uri="{FF2B5EF4-FFF2-40B4-BE49-F238E27FC236}">
                  <a16:creationId xmlns:a16="http://schemas.microsoft.com/office/drawing/2014/main" id="{89F48299-38E1-49B8-A481-2756DA03367B}"/>
                </a:ext>
              </a:extLst>
            </p:cNvPr>
            <p:cNvSpPr txBox="1"/>
            <p:nvPr/>
          </p:nvSpPr>
          <p:spPr>
            <a:xfrm>
              <a:off x="-376799" y="-406549"/>
              <a:ext cx="7163615" cy="7263797"/>
            </a:xfrm>
            <a:prstGeom prst="rect">
              <a:avLst/>
            </a:prstGeom>
            <a:noFill/>
          </p:spPr>
          <p:txBody>
            <a:bodyPr wrap="square" lIns="585216" tIns="2048256" rIns="438912" bIns="234086" rtlCol="0">
              <a:noAutofit/>
            </a:bodyPr>
            <a:lstStyle/>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Primary data warehouse platform ran on IBM AS/400 DB2 and MS SQL Server, 5500+ and 350+ workloads respectively</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Expensive to run</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Unable to keep up with business needs, SLAs</a:t>
              </a:r>
            </a:p>
            <a:p>
              <a:pPr marL="285750" indent="-285750" defTabSz="731502">
                <a:spcBef>
                  <a:spcPts val="400"/>
                </a:spcBef>
                <a:buFont typeface="Arial" panose="020B0604020202020204" pitchFamily="34" charset="0"/>
                <a:buChar char="•"/>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Inflexible – slow time to market</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Scholastic worked AWS to build their data warehouse and analytics platform on AWS using multiple services like Amazon Redshift, Amazon RDS, Amazon DynamoDB, Amazon EMR, Amazon Elasticsearch Service, and many others</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Cut 40% of IT costs and can deliver new services in minutes instead of weeks. Collapsed 3+ year migration effort down to 18 months with significant cost savings. Ability to scale their data warehouse as they add data from new business units</a:t>
              </a:r>
            </a:p>
          </p:txBody>
        </p:sp>
        <p:sp>
          <p:nvSpPr>
            <p:cNvPr id="8" name="TextBox 7"/>
            <p:cNvSpPr txBox="1"/>
            <p:nvPr/>
          </p:nvSpPr>
          <p:spPr>
            <a:xfrm>
              <a:off x="199651" y="883735"/>
              <a:ext cx="5982509" cy="575858"/>
            </a:xfrm>
            <a:prstGeom prst="rect">
              <a:avLst/>
            </a:prstGeom>
            <a:noFill/>
          </p:spPr>
          <p:txBody>
            <a:bodyPr wrap="square" lIns="182880" tIns="146304" rIns="182880" bIns="146304" rtlCol="0">
              <a:spAutoFit/>
            </a:bodyPr>
            <a:lstStyle/>
            <a:p>
              <a:pPr algn="ctr" defTabSz="731502">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Scale Data Warehousing</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170" name="Picture 2" descr="Image result for scholastic">
            <a:extLst>
              <a:ext uri="{FF2B5EF4-FFF2-40B4-BE49-F238E27FC236}">
                <a16:creationId xmlns:a16="http://schemas.microsoft.com/office/drawing/2014/main" id="{259C4BF4-C22A-124E-8C60-16C9E5DCD42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30840" y="315191"/>
            <a:ext cx="3843866" cy="45627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hild, Kid, Play, Study, Color, Learn, Knowledge">
            <a:extLst>
              <a:ext uri="{FF2B5EF4-FFF2-40B4-BE49-F238E27FC236}">
                <a16:creationId xmlns:a16="http://schemas.microsoft.com/office/drawing/2014/main" id="{EB21FF5E-E149-D24D-BC50-8FFA64DDA80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905546" y="-18424"/>
            <a:ext cx="7724853" cy="824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0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F0A22-A7A7-084A-A1F9-32159497BD19}"/>
              </a:ext>
            </a:extLst>
          </p:cNvPr>
          <p:cNvSpPr>
            <a:spLocks noGrp="1"/>
          </p:cNvSpPr>
          <p:nvPr>
            <p:ph type="title"/>
          </p:nvPr>
        </p:nvSpPr>
        <p:spPr>
          <a:xfrm>
            <a:off x="669492" y="456980"/>
            <a:ext cx="10027537" cy="1969344"/>
          </a:xfrm>
        </p:spPr>
        <p:txBody>
          <a:bodyPr/>
          <a:lstStyle/>
          <a:p>
            <a:r>
              <a:rPr lang="en-US" sz="3600" dirty="0">
                <a:solidFill>
                  <a:schemeClr val="tx1"/>
                </a:solidFill>
              </a:rPr>
              <a:t>Fannie Mae: Modernizes Enterprise Data Warehouse w/AWS</a:t>
            </a:r>
          </a:p>
        </p:txBody>
      </p:sp>
      <p:sp>
        <p:nvSpPr>
          <p:cNvPr id="4" name="Content Placeholder 3">
            <a:extLst>
              <a:ext uri="{FF2B5EF4-FFF2-40B4-BE49-F238E27FC236}">
                <a16:creationId xmlns:a16="http://schemas.microsoft.com/office/drawing/2014/main" id="{F0883363-1333-9442-8BA0-7618700C47A6}"/>
              </a:ext>
            </a:extLst>
          </p:cNvPr>
          <p:cNvSpPr>
            <a:spLocks noGrp="1"/>
          </p:cNvSpPr>
          <p:nvPr>
            <p:ph idx="1"/>
          </p:nvPr>
        </p:nvSpPr>
        <p:spPr>
          <a:xfrm>
            <a:off x="518724" y="2440586"/>
            <a:ext cx="3989594" cy="4000197"/>
          </a:xfrm>
        </p:spPr>
        <p:txBody>
          <a:bodyPr/>
          <a:lstStyle/>
          <a:p>
            <a:endParaRPr lang="en-US" sz="1800" dirty="0">
              <a:solidFill>
                <a:schemeClr val="tx1"/>
              </a:solidFill>
            </a:endParaRPr>
          </a:p>
          <a:p>
            <a:r>
              <a:rPr lang="en-US" sz="3600" dirty="0">
                <a:solidFill>
                  <a:schemeClr val="accent1"/>
                </a:solidFill>
              </a:rPr>
              <a:t>Challenge</a:t>
            </a:r>
          </a:p>
          <a:p>
            <a:r>
              <a:rPr lang="en-US" sz="2000" dirty="0">
                <a:solidFill>
                  <a:schemeClr val="tx1"/>
                </a:solidFill>
              </a:rPr>
              <a:t>On-premise Netezza enterprise data warehouse (EDW) was unable to effectively scale to meet the performance and scalability requirements of the organization in a cost effective manner</a:t>
            </a:r>
          </a:p>
          <a:p>
            <a:endParaRPr lang="en-US" sz="1800" dirty="0">
              <a:solidFill>
                <a:schemeClr val="tx1"/>
              </a:solidFill>
            </a:endParaRPr>
          </a:p>
          <a:p>
            <a:endParaRPr lang="en-US" sz="1800" dirty="0">
              <a:solidFill>
                <a:schemeClr val="tx1"/>
              </a:solidFill>
            </a:endParaRPr>
          </a:p>
          <a:p>
            <a:pPr marL="457200" indent="-457200">
              <a:buFont typeface="Arial" panose="020B0604020202020204" pitchFamily="34" charset="0"/>
              <a:buChar char="•"/>
            </a:pPr>
            <a:endParaRPr lang="en-US" sz="1200" dirty="0"/>
          </a:p>
        </p:txBody>
      </p:sp>
      <p:sp>
        <p:nvSpPr>
          <p:cNvPr id="6" name="Content Placeholder 3">
            <a:extLst>
              <a:ext uri="{FF2B5EF4-FFF2-40B4-BE49-F238E27FC236}">
                <a16:creationId xmlns:a16="http://schemas.microsoft.com/office/drawing/2014/main" id="{C105A16F-53FA-7F43-8142-452D54B45F26}"/>
              </a:ext>
            </a:extLst>
          </p:cNvPr>
          <p:cNvSpPr txBox="1">
            <a:spLocks/>
          </p:cNvSpPr>
          <p:nvPr/>
        </p:nvSpPr>
        <p:spPr>
          <a:xfrm>
            <a:off x="4961990" y="2440334"/>
            <a:ext cx="4584680" cy="40001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rgbClr val="41404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rgbClr val="41404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rgbClr val="41404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rgbClr val="41404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rgbClr val="41404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1800" dirty="0">
              <a:solidFill>
                <a:schemeClr val="tx1"/>
              </a:solidFill>
            </a:endParaRPr>
          </a:p>
          <a:p>
            <a:r>
              <a:rPr lang="en-US" sz="3600" dirty="0">
                <a:solidFill>
                  <a:schemeClr val="accent1"/>
                </a:solidFill>
              </a:rPr>
              <a:t>Solution</a:t>
            </a:r>
          </a:p>
          <a:p>
            <a:r>
              <a:rPr lang="en-US" sz="2000" dirty="0">
                <a:solidFill>
                  <a:schemeClr val="tx1"/>
                </a:solidFill>
              </a:rPr>
              <a:t>Fannie Mae team migrated to Amazon Redshift to reduce costs, increase performance, and provide broader (near-real time) access to data to internal and downstream users. Using a combination of Amazon Redshift, AWS Glue, Amazon S3, and Amazon Redshift Spectrum, Fannie Mae was able to create a self-service data marketplace. Data is maintained individually be each department, with the AWS Glue catalog to store the metadata. </a:t>
            </a:r>
          </a:p>
          <a:p>
            <a:endParaRPr lang="en-US" sz="1800" dirty="0">
              <a:solidFill>
                <a:schemeClr val="tx1"/>
              </a:solidFill>
            </a:endParaRPr>
          </a:p>
          <a:p>
            <a:pPr marL="457200" indent="-457200">
              <a:buFont typeface="Arial" panose="020B0604020202020204" pitchFamily="34" charset="0"/>
              <a:buChar char="•"/>
            </a:pPr>
            <a:endParaRPr lang="en-US" sz="1200" dirty="0"/>
          </a:p>
        </p:txBody>
      </p:sp>
      <p:sp>
        <p:nvSpPr>
          <p:cNvPr id="8" name="Content Placeholder 3">
            <a:extLst>
              <a:ext uri="{FF2B5EF4-FFF2-40B4-BE49-F238E27FC236}">
                <a16:creationId xmlns:a16="http://schemas.microsoft.com/office/drawing/2014/main" id="{7ECBC1A7-47D3-5045-B751-5FAF09105CAA}"/>
              </a:ext>
            </a:extLst>
          </p:cNvPr>
          <p:cNvSpPr txBox="1">
            <a:spLocks/>
          </p:cNvSpPr>
          <p:nvPr/>
        </p:nvSpPr>
        <p:spPr>
          <a:xfrm>
            <a:off x="10000342" y="2457287"/>
            <a:ext cx="3979783" cy="40001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rgbClr val="41404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rgbClr val="41404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rgbClr val="41404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rgbClr val="41404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rgbClr val="41404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endParaRPr lang="en-US" sz="1800" dirty="0">
              <a:solidFill>
                <a:schemeClr val="tx1"/>
              </a:solidFill>
            </a:endParaRPr>
          </a:p>
          <a:p>
            <a:r>
              <a:rPr lang="en-US" sz="3600" dirty="0">
                <a:solidFill>
                  <a:schemeClr val="accent1"/>
                </a:solidFill>
              </a:rPr>
              <a:t>Benefits</a:t>
            </a:r>
          </a:p>
          <a:p>
            <a:r>
              <a:rPr lang="en-US" sz="2000" dirty="0">
                <a:solidFill>
                  <a:schemeClr val="tx1"/>
                </a:solidFill>
              </a:rPr>
              <a:t>Users can now perform analytics across environments from production and research environments and create their own data sets for analysis.</a:t>
            </a:r>
          </a:p>
          <a:p>
            <a:pPr marL="457200" indent="-457200">
              <a:buFont typeface="Arial" panose="020B0604020202020204" pitchFamily="34" charset="0"/>
              <a:buChar char="•"/>
            </a:pPr>
            <a:endParaRPr lang="en-US" sz="1200" dirty="0"/>
          </a:p>
        </p:txBody>
      </p:sp>
      <p:pic>
        <p:nvPicPr>
          <p:cNvPr id="9" name="Picture 2" descr="Image result for fannie mae logo png">
            <a:extLst>
              <a:ext uri="{FF2B5EF4-FFF2-40B4-BE49-F238E27FC236}">
                <a16:creationId xmlns:a16="http://schemas.microsoft.com/office/drawing/2014/main" id="{E043FBCE-16D2-554F-A661-ECB1B8878F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0873" y="456980"/>
            <a:ext cx="3899252" cy="74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8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cept of housing for young family - Royalty-free African Ethnicity Stock Photo">
            <a:extLst>
              <a:ext uri="{FF2B5EF4-FFF2-40B4-BE49-F238E27FC236}">
                <a16:creationId xmlns:a16="http://schemas.microsoft.com/office/drawing/2014/main" id="{5864A33B-A6DE-4EEB-A3B6-0305D107C7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62" r="16362"/>
          <a:stretch/>
        </p:blipFill>
        <p:spPr bwMode="auto">
          <a:xfrm>
            <a:off x="7242048" y="0"/>
            <a:ext cx="7388352" cy="731964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E6F34A-29FB-4950-A018-8922B6772C27}"/>
              </a:ext>
            </a:extLst>
          </p:cNvPr>
          <p:cNvSpPr/>
          <p:nvPr/>
        </p:nvSpPr>
        <p:spPr>
          <a:xfrm>
            <a:off x="7242048" y="4813997"/>
            <a:ext cx="7388352" cy="2509168"/>
          </a:xfrm>
          <a:prstGeom prst="rect">
            <a:avLst/>
          </a:prstGeom>
          <a:gradFill>
            <a:gsLst>
              <a:gs pos="0">
                <a:srgbClr val="000000">
                  <a:alpha val="0"/>
                </a:srgbClr>
              </a:gs>
              <a:gs pos="100000">
                <a:srgbClr val="000000">
                  <a:alpha val="64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4608" dirty="0">
              <a:solidFill>
                <a:srgbClr val="FFFFFF"/>
              </a:solidFill>
              <a:latin typeface="Arial"/>
            </a:endParaRPr>
          </a:p>
        </p:txBody>
      </p:sp>
      <p:sp>
        <p:nvSpPr>
          <p:cNvPr id="5" name="Rectangle 4">
            <a:extLst>
              <a:ext uri="{FF2B5EF4-FFF2-40B4-BE49-F238E27FC236}">
                <a16:creationId xmlns:a16="http://schemas.microsoft.com/office/drawing/2014/main" id="{47A2C4B6-FAEE-428B-ACEA-576D4729CDCF}"/>
              </a:ext>
            </a:extLst>
          </p:cNvPr>
          <p:cNvSpPr/>
          <p:nvPr/>
        </p:nvSpPr>
        <p:spPr>
          <a:xfrm>
            <a:off x="0" y="7306095"/>
            <a:ext cx="14630400" cy="92350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4608" dirty="0">
              <a:solidFill>
                <a:srgbClr val="FFFFFF"/>
              </a:solidFill>
              <a:latin typeface="Arial"/>
            </a:endParaRPr>
          </a:p>
        </p:txBody>
      </p:sp>
      <p:sp>
        <p:nvSpPr>
          <p:cNvPr id="4" name="Title 3">
            <a:extLst>
              <a:ext uri="{FF2B5EF4-FFF2-40B4-BE49-F238E27FC236}">
                <a16:creationId xmlns:a16="http://schemas.microsoft.com/office/drawing/2014/main" id="{F1848E84-54B9-449D-A9D1-5D42CEF1CFEB}"/>
              </a:ext>
            </a:extLst>
          </p:cNvPr>
          <p:cNvSpPr>
            <a:spLocks noGrp="1"/>
          </p:cNvSpPr>
          <p:nvPr>
            <p:ph type="title"/>
          </p:nvPr>
        </p:nvSpPr>
        <p:spPr>
          <a:xfrm>
            <a:off x="538862" y="183899"/>
            <a:ext cx="6456298" cy="872307"/>
          </a:xfrm>
        </p:spPr>
        <p:txBody>
          <a:bodyPr/>
          <a:lstStyle/>
          <a:p>
            <a:r>
              <a:rPr lang="en-US" sz="3200" dirty="0"/>
              <a:t>Fannie Mae reduced TCO and improved performance with Amazon Redshift</a:t>
            </a:r>
          </a:p>
        </p:txBody>
      </p:sp>
      <p:sp>
        <p:nvSpPr>
          <p:cNvPr id="9" name="Text Placeholder 8"/>
          <p:cNvSpPr>
            <a:spLocks noGrp="1"/>
          </p:cNvSpPr>
          <p:nvPr>
            <p:ph type="body" sz="quarter" idx="4294967295"/>
          </p:nvPr>
        </p:nvSpPr>
        <p:spPr>
          <a:xfrm>
            <a:off x="0" y="7319642"/>
            <a:ext cx="14630400" cy="909958"/>
          </a:xfrm>
        </p:spPr>
        <p:txBody>
          <a:bodyPr/>
          <a:lstStyle/>
          <a:p>
            <a:r>
              <a:rPr lang="en-US" dirty="0"/>
              <a:t> </a:t>
            </a:r>
          </a:p>
        </p:txBody>
      </p:sp>
      <p:pic>
        <p:nvPicPr>
          <p:cNvPr id="33" name="Picture 32">
            <a:extLst>
              <a:ext uri="{FF2B5EF4-FFF2-40B4-BE49-F238E27FC236}">
                <a16:creationId xmlns:a16="http://schemas.microsoft.com/office/drawing/2014/main" id="{10A7EBC9-C73D-4EFC-90B8-2152BAF8E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2303" y="7531058"/>
            <a:ext cx="709381" cy="424102"/>
          </a:xfrm>
          <a:prstGeom prst="rect">
            <a:avLst/>
          </a:prstGeom>
        </p:spPr>
      </p:pic>
      <p:sp>
        <p:nvSpPr>
          <p:cNvPr id="13" name="TextBox 12">
            <a:extLst>
              <a:ext uri="{FF2B5EF4-FFF2-40B4-BE49-F238E27FC236}">
                <a16:creationId xmlns:a16="http://schemas.microsoft.com/office/drawing/2014/main" id="{8CA951A2-3B6A-4B95-9285-1C78B0ECC174}"/>
              </a:ext>
            </a:extLst>
          </p:cNvPr>
          <p:cNvSpPr txBox="1"/>
          <p:nvPr/>
        </p:nvSpPr>
        <p:spPr>
          <a:xfrm>
            <a:off x="546101" y="2286000"/>
            <a:ext cx="6449059" cy="4560094"/>
          </a:xfrm>
          <a:prstGeom prst="rect">
            <a:avLst/>
          </a:prstGeom>
          <a:noFill/>
        </p:spPr>
        <p:txBody>
          <a:bodyPr wrap="square" rtlCol="0">
            <a:spAutoFit/>
          </a:bodyPr>
          <a:lstStyle/>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Challenge:</a:t>
            </a:r>
            <a:endParaRPr lang="en-US" sz="2240" b="1" dirty="0">
              <a:latin typeface="Amazon Ember" panose="020B0603020204020204" pitchFamily="34" charset="0"/>
              <a:ea typeface="Amazon Ember" panose="020B0603020204020204" pitchFamily="34" charset="0"/>
              <a:cs typeface="Amazon Ember" panose="020B0603020204020204" pitchFamily="34" charset="0"/>
            </a:endParaRPr>
          </a:p>
          <a:p>
            <a:pPr defTabSz="1097280">
              <a:lnSpc>
                <a:spcPct val="90000"/>
              </a:lnSpc>
              <a:spcBef>
                <a:spcPts val="538"/>
              </a:spcBef>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Modernize their data warehouse by migrating to the cloud, while reducing TCO, meeting security and compliance requirements, and seamlessly scale without compromising performance.</a:t>
            </a:r>
            <a:endParaRPr lang="en-US" sz="1920" dirty="0">
              <a:latin typeface="Amazon Ember Regular"/>
              <a:ea typeface="Amazon Ember" panose="020B0603020204020204" pitchFamily="34" charset="0"/>
              <a:cs typeface="Amazon Ember" panose="020B0603020204020204" pitchFamily="34" charset="0"/>
              <a:sym typeface="Amazon Ember"/>
            </a:endParaRPr>
          </a:p>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1097280">
              <a:lnSpc>
                <a:spcPct val="90000"/>
              </a:lnSpc>
              <a:spcBef>
                <a:spcPts val="538"/>
              </a:spcBef>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Migrated over 600 TB of uncompressed data to Redshift, embracing a data lake architecture. Redshift Spectrum accesses data from S3 to share across teams, KMS and Concurrency Scaling handle user and application growth.</a:t>
            </a:r>
          </a:p>
          <a:p>
            <a:pPr defTabSz="731502">
              <a:lnSpc>
                <a:spcPct val="90000"/>
              </a:lnSpc>
              <a:spcBef>
                <a:spcPts val="640"/>
              </a:spcBef>
              <a:defRPr/>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Result:</a:t>
            </a:r>
            <a:endParaRPr lang="en-US" sz="2240" b="1" dirty="0">
              <a:latin typeface="Amazon Ember" panose="020B0603020204020204" pitchFamily="34" charset="0"/>
              <a:ea typeface="Amazon Ember" panose="020B0603020204020204" pitchFamily="34" charset="0"/>
              <a:cs typeface="Amazon Ember" panose="020B0603020204020204" pitchFamily="34" charset="0"/>
            </a:endParaRPr>
          </a:p>
          <a:p>
            <a:pPr defTabSz="1097280">
              <a:lnSpc>
                <a:spcPct val="90000"/>
              </a:lnSpc>
              <a:spcBef>
                <a:spcPts val="538"/>
              </a:spcBef>
              <a:spcAft>
                <a:spcPts val="480"/>
              </a:spcAft>
              <a:defRPr/>
            </a:pP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More time for strategic data work, less on maintenance. </a:t>
            </a:r>
            <a:b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br>
            <a:r>
              <a:rPr lang="en-US" sz="1920" dirty="0">
                <a:latin typeface="Amazon Ember" panose="020B0603020204020204" pitchFamily="34" charset="0"/>
                <a:ea typeface="Amazon Ember" panose="020B0603020204020204" pitchFamily="34" charset="0"/>
                <a:cs typeface="Amazon Ember" panose="020B0603020204020204" pitchFamily="34" charset="0"/>
                <a:sym typeface="Amazon Ember"/>
              </a:rPr>
              <a:t>Concurrency Scaling, achieved similar or better performance with 50% of the compute resources.</a:t>
            </a:r>
          </a:p>
        </p:txBody>
      </p:sp>
      <p:grpSp>
        <p:nvGrpSpPr>
          <p:cNvPr id="40" name="Group 39">
            <a:extLst>
              <a:ext uri="{FF2B5EF4-FFF2-40B4-BE49-F238E27FC236}">
                <a16:creationId xmlns:a16="http://schemas.microsoft.com/office/drawing/2014/main" id="{F5A7D25E-8C0D-46F7-8F6B-7ED503699102}"/>
              </a:ext>
            </a:extLst>
          </p:cNvPr>
          <p:cNvGrpSpPr/>
          <p:nvPr/>
        </p:nvGrpSpPr>
        <p:grpSpPr>
          <a:xfrm>
            <a:off x="677835" y="7572510"/>
            <a:ext cx="2042507" cy="395453"/>
            <a:chOff x="423645" y="4732819"/>
            <a:chExt cx="1276567" cy="247158"/>
          </a:xfrm>
        </p:grpSpPr>
        <p:sp>
          <p:nvSpPr>
            <p:cNvPr id="44" name="TextBox 43">
              <a:extLst>
                <a:ext uri="{FF2B5EF4-FFF2-40B4-BE49-F238E27FC236}">
                  <a16:creationId xmlns:a16="http://schemas.microsoft.com/office/drawing/2014/main" id="{3A919374-0085-4112-8161-FCF74D9B2F59}"/>
                </a:ext>
              </a:extLst>
            </p:cNvPr>
            <p:cNvSpPr txBox="1"/>
            <p:nvPr/>
          </p:nvSpPr>
          <p:spPr>
            <a:xfrm>
              <a:off x="683817" y="4814604"/>
              <a:ext cx="1016395" cy="82676"/>
            </a:xfrm>
            <a:prstGeom prst="rect">
              <a:avLst/>
            </a:prstGeom>
            <a:noFill/>
          </p:spPr>
          <p:txBody>
            <a:bodyPr wrap="square" lIns="0" tIns="0" rIns="0" bIns="0" rtlCol="0" anchor="ctr" anchorCtr="0">
              <a:noAutofit/>
            </a:bodyPr>
            <a:lstStyle/>
            <a:p>
              <a:pPr defTabSz="731502">
                <a:defRPr/>
              </a:pPr>
              <a:r>
                <a:rPr lang="en-US" sz="1440" dirty="0">
                  <a:solidFill>
                    <a:srgbClr val="F8F8F8"/>
                  </a:solidFill>
                  <a:latin typeface="Amazon Ember Regular" charset="0"/>
                </a:rPr>
                <a:t>Amazon Redshift</a:t>
              </a:r>
            </a:p>
          </p:txBody>
        </p:sp>
        <p:grpSp>
          <p:nvGrpSpPr>
            <p:cNvPr id="45" name="Graphic 47">
              <a:extLst>
                <a:ext uri="{FF2B5EF4-FFF2-40B4-BE49-F238E27FC236}">
                  <a16:creationId xmlns:a16="http://schemas.microsoft.com/office/drawing/2014/main" id="{D9522338-1539-4C60-BA6A-13C3902F49D8}"/>
                </a:ext>
              </a:extLst>
            </p:cNvPr>
            <p:cNvGrpSpPr/>
            <p:nvPr/>
          </p:nvGrpSpPr>
          <p:grpSpPr>
            <a:xfrm>
              <a:off x="423645" y="4732819"/>
              <a:ext cx="168067" cy="247158"/>
              <a:chOff x="1380533" y="3884650"/>
              <a:chExt cx="322410" cy="474133"/>
            </a:xfrm>
            <a:solidFill>
              <a:srgbClr val="FFFFFF"/>
            </a:solidFill>
          </p:grpSpPr>
          <p:sp>
            <p:nvSpPr>
              <p:cNvPr id="46" name="Freeform: Shape 45">
                <a:extLst>
                  <a:ext uri="{FF2B5EF4-FFF2-40B4-BE49-F238E27FC236}">
                    <a16:creationId xmlns:a16="http://schemas.microsoft.com/office/drawing/2014/main" id="{833AE66D-11AC-42EA-B4AC-DE227AE59206}"/>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7" name="Freeform: Shape 46">
                <a:extLst>
                  <a:ext uri="{FF2B5EF4-FFF2-40B4-BE49-F238E27FC236}">
                    <a16:creationId xmlns:a16="http://schemas.microsoft.com/office/drawing/2014/main" id="{CE2F0DE6-EE73-4A80-B6BA-413518E1EAE9}"/>
                  </a:ext>
                </a:extLst>
              </p:cNvPr>
              <p:cNvSpPr/>
              <p:nvPr/>
            </p:nvSpPr>
            <p:spPr>
              <a:xfrm>
                <a:off x="1380533" y="3949322"/>
                <a:ext cx="322410" cy="409461"/>
              </a:xfrm>
              <a:custGeom>
                <a:avLst/>
                <a:gdLst>
                  <a:gd name="connsiteX0" fmla="*/ 161205 w 322410"/>
                  <a:gd name="connsiteY0" fmla="*/ 409462 h 409461"/>
                  <a:gd name="connsiteX1" fmla="*/ 0 w 322410"/>
                  <a:gd name="connsiteY1" fmla="*/ 344790 h 409461"/>
                  <a:gd name="connsiteX2" fmla="*/ 0 w 322410"/>
                  <a:gd name="connsiteY2" fmla="*/ 0 h 409461"/>
                  <a:gd name="connsiteX3" fmla="*/ 18965 w 322410"/>
                  <a:gd name="connsiteY3" fmla="*/ 0 h 409461"/>
                  <a:gd name="connsiteX4" fmla="*/ 18965 w 322410"/>
                  <a:gd name="connsiteY4" fmla="*/ 344790 h 409461"/>
                  <a:gd name="connsiteX5" fmla="*/ 161205 w 322410"/>
                  <a:gd name="connsiteY5" fmla="*/ 390496 h 409461"/>
                  <a:gd name="connsiteX6" fmla="*/ 303445 w 322410"/>
                  <a:gd name="connsiteY6" fmla="*/ 344790 h 409461"/>
                  <a:gd name="connsiteX7" fmla="*/ 303445 w 322410"/>
                  <a:gd name="connsiteY7" fmla="*/ 0 h 409461"/>
                  <a:gd name="connsiteX8" fmla="*/ 322411 w 322410"/>
                  <a:gd name="connsiteY8" fmla="*/ 0 h 409461"/>
                  <a:gd name="connsiteX9" fmla="*/ 322411 w 322410"/>
                  <a:gd name="connsiteY9" fmla="*/ 344790 h 409461"/>
                  <a:gd name="connsiteX10" fmla="*/ 161205 w 322410"/>
                  <a:gd name="connsiteY10" fmla="*/ 409462 h 40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410" h="409461">
                    <a:moveTo>
                      <a:pt x="161205" y="409462"/>
                    </a:moveTo>
                    <a:cubicBezTo>
                      <a:pt x="83068" y="409462"/>
                      <a:pt x="0" y="386798"/>
                      <a:pt x="0" y="344790"/>
                    </a:cubicBezTo>
                    <a:lnTo>
                      <a:pt x="0" y="0"/>
                    </a:lnTo>
                    <a:lnTo>
                      <a:pt x="18965" y="0"/>
                    </a:lnTo>
                    <a:lnTo>
                      <a:pt x="18965" y="344790"/>
                    </a:lnTo>
                    <a:cubicBezTo>
                      <a:pt x="18965" y="363755"/>
                      <a:pt x="73111" y="390496"/>
                      <a:pt x="161205" y="390496"/>
                    </a:cubicBezTo>
                    <a:cubicBezTo>
                      <a:pt x="249299" y="390496"/>
                      <a:pt x="303445" y="363945"/>
                      <a:pt x="303445" y="344790"/>
                    </a:cubicBezTo>
                    <a:lnTo>
                      <a:pt x="303445" y="0"/>
                    </a:lnTo>
                    <a:lnTo>
                      <a:pt x="322411" y="0"/>
                    </a:lnTo>
                    <a:lnTo>
                      <a:pt x="322411" y="344790"/>
                    </a:lnTo>
                    <a:cubicBezTo>
                      <a:pt x="322411" y="386798"/>
                      <a:pt x="239343" y="409462"/>
                      <a:pt x="161205" y="409462"/>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8" name="Freeform: Shape 47">
                <a:extLst>
                  <a:ext uri="{FF2B5EF4-FFF2-40B4-BE49-F238E27FC236}">
                    <a16:creationId xmlns:a16="http://schemas.microsoft.com/office/drawing/2014/main" id="{259B1B21-510E-47E2-9DE8-ED929E1C742C}"/>
                  </a:ext>
                </a:extLst>
              </p:cNvPr>
              <p:cNvSpPr/>
              <p:nvPr/>
            </p:nvSpPr>
            <p:spPr>
              <a:xfrm>
                <a:off x="1380533" y="3884650"/>
                <a:ext cx="322410" cy="129248"/>
              </a:xfrm>
              <a:custGeom>
                <a:avLst/>
                <a:gdLst>
                  <a:gd name="connsiteX0" fmla="*/ 161205 w 322410"/>
                  <a:gd name="connsiteY0" fmla="*/ 129249 h 129248"/>
                  <a:gd name="connsiteX1" fmla="*/ 0 w 322410"/>
                  <a:gd name="connsiteY1" fmla="*/ 64672 h 129248"/>
                  <a:gd name="connsiteX2" fmla="*/ 161205 w 322410"/>
                  <a:gd name="connsiteY2" fmla="*/ 0 h 129248"/>
                  <a:gd name="connsiteX3" fmla="*/ 322411 w 322410"/>
                  <a:gd name="connsiteY3" fmla="*/ 64672 h 129248"/>
                  <a:gd name="connsiteX4" fmla="*/ 161205 w 322410"/>
                  <a:gd name="connsiteY4" fmla="*/ 129249 h 129248"/>
                  <a:gd name="connsiteX5" fmla="*/ 161205 w 322410"/>
                  <a:gd name="connsiteY5" fmla="*/ 18965 h 129248"/>
                  <a:gd name="connsiteX6" fmla="*/ 18965 w 322410"/>
                  <a:gd name="connsiteY6" fmla="*/ 64672 h 129248"/>
                  <a:gd name="connsiteX7" fmla="*/ 161205 w 322410"/>
                  <a:gd name="connsiteY7" fmla="*/ 110283 h 129248"/>
                  <a:gd name="connsiteX8" fmla="*/ 303445 w 322410"/>
                  <a:gd name="connsiteY8" fmla="*/ 64672 h 129248"/>
                  <a:gd name="connsiteX9" fmla="*/ 161205 w 322410"/>
                  <a:gd name="connsiteY9" fmla="*/ 18965 h 1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0" h="129248">
                    <a:moveTo>
                      <a:pt x="161205" y="129249"/>
                    </a:moveTo>
                    <a:cubicBezTo>
                      <a:pt x="83068" y="129249"/>
                      <a:pt x="0" y="106585"/>
                      <a:pt x="0" y="64672"/>
                    </a:cubicBezTo>
                    <a:cubicBezTo>
                      <a:pt x="0" y="22758"/>
                      <a:pt x="83068" y="0"/>
                      <a:pt x="161205" y="0"/>
                    </a:cubicBezTo>
                    <a:cubicBezTo>
                      <a:pt x="239343" y="0"/>
                      <a:pt x="322411" y="22664"/>
                      <a:pt x="322411" y="64672"/>
                    </a:cubicBezTo>
                    <a:cubicBezTo>
                      <a:pt x="322411" y="106680"/>
                      <a:pt x="239343" y="129249"/>
                      <a:pt x="161205" y="129249"/>
                    </a:cubicBezTo>
                    <a:close/>
                    <a:moveTo>
                      <a:pt x="161205" y="18965"/>
                    </a:moveTo>
                    <a:cubicBezTo>
                      <a:pt x="73111" y="18965"/>
                      <a:pt x="18965" y="45517"/>
                      <a:pt x="18965" y="64672"/>
                    </a:cubicBezTo>
                    <a:cubicBezTo>
                      <a:pt x="18965" y="83827"/>
                      <a:pt x="73111" y="110283"/>
                      <a:pt x="161205" y="110283"/>
                    </a:cubicBezTo>
                    <a:cubicBezTo>
                      <a:pt x="249299" y="110283"/>
                      <a:pt x="303445" y="83732"/>
                      <a:pt x="303445" y="64672"/>
                    </a:cubicBezTo>
                    <a:cubicBezTo>
                      <a:pt x="303445" y="45612"/>
                      <a:pt x="249299" y="18965"/>
                      <a:pt x="161205"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49" name="Freeform: Shape 48">
                <a:extLst>
                  <a:ext uri="{FF2B5EF4-FFF2-40B4-BE49-F238E27FC236}">
                    <a16:creationId xmlns:a16="http://schemas.microsoft.com/office/drawing/2014/main" id="{7B17E91F-4929-484B-A5F4-82A55D5D05CE}"/>
                  </a:ext>
                </a:extLst>
              </p:cNvPr>
              <p:cNvSpPr/>
              <p:nvPr/>
            </p:nvSpPr>
            <p:spPr>
              <a:xfrm rot="-4631399">
                <a:off x="1532032" y="4126573"/>
                <a:ext cx="18965" cy="58982"/>
              </a:xfrm>
              <a:custGeom>
                <a:avLst/>
                <a:gdLst>
                  <a:gd name="connsiteX0" fmla="*/ 0 w 18965"/>
                  <a:gd name="connsiteY0" fmla="*/ 0 h 58982"/>
                  <a:gd name="connsiteX1" fmla="*/ 18965 w 18965"/>
                  <a:gd name="connsiteY1" fmla="*/ 0 h 58982"/>
                  <a:gd name="connsiteX2" fmla="*/ 18965 w 18965"/>
                  <a:gd name="connsiteY2" fmla="*/ 58982 h 58982"/>
                  <a:gd name="connsiteX3" fmla="*/ 0 w 18965"/>
                  <a:gd name="connsiteY3" fmla="*/ 58982 h 58982"/>
                </a:gdLst>
                <a:ahLst/>
                <a:cxnLst>
                  <a:cxn ang="0">
                    <a:pos x="connsiteX0" y="connsiteY0"/>
                  </a:cxn>
                  <a:cxn ang="0">
                    <a:pos x="connsiteX1" y="connsiteY1"/>
                  </a:cxn>
                  <a:cxn ang="0">
                    <a:pos x="connsiteX2" y="connsiteY2"/>
                  </a:cxn>
                  <a:cxn ang="0">
                    <a:pos x="connsiteX3" y="connsiteY3"/>
                  </a:cxn>
                </a:cxnLst>
                <a:rect l="l" t="t" r="r" b="b"/>
                <a:pathLst>
                  <a:path w="18965" h="58982">
                    <a:moveTo>
                      <a:pt x="0" y="0"/>
                    </a:moveTo>
                    <a:lnTo>
                      <a:pt x="18965" y="0"/>
                    </a:lnTo>
                    <a:lnTo>
                      <a:pt x="18965" y="58982"/>
                    </a:lnTo>
                    <a:lnTo>
                      <a:pt x="0" y="58982"/>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0" name="Freeform: Shape 49">
                <a:extLst>
                  <a:ext uri="{FF2B5EF4-FFF2-40B4-BE49-F238E27FC236}">
                    <a16:creationId xmlns:a16="http://schemas.microsoft.com/office/drawing/2014/main" id="{C53DCC0C-1B55-4CA5-9183-7E5CAFA1FB43}"/>
                  </a:ext>
                </a:extLst>
              </p:cNvPr>
              <p:cNvSpPr/>
              <p:nvPr/>
            </p:nvSpPr>
            <p:spPr>
              <a:xfrm rot="-4107599">
                <a:off x="1584852" y="4105411"/>
                <a:ext cx="59740" cy="18965"/>
              </a:xfrm>
              <a:custGeom>
                <a:avLst/>
                <a:gdLst>
                  <a:gd name="connsiteX0" fmla="*/ 0 w 59740"/>
                  <a:gd name="connsiteY0" fmla="*/ 0 h 18965"/>
                  <a:gd name="connsiteX1" fmla="*/ 59741 w 59740"/>
                  <a:gd name="connsiteY1" fmla="*/ 0 h 18965"/>
                  <a:gd name="connsiteX2" fmla="*/ 59741 w 59740"/>
                  <a:gd name="connsiteY2" fmla="*/ 18965 h 18965"/>
                  <a:gd name="connsiteX3" fmla="*/ 0 w 59740"/>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9740" h="18965">
                    <a:moveTo>
                      <a:pt x="0" y="0"/>
                    </a:moveTo>
                    <a:lnTo>
                      <a:pt x="59741" y="0"/>
                    </a:lnTo>
                    <a:lnTo>
                      <a:pt x="59741" y="18965"/>
                    </a:lnTo>
                    <a:lnTo>
                      <a:pt x="0" y="18965"/>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1" name="Freeform: Shape 50">
                <a:extLst>
                  <a:ext uri="{FF2B5EF4-FFF2-40B4-BE49-F238E27FC236}">
                    <a16:creationId xmlns:a16="http://schemas.microsoft.com/office/drawing/2014/main" id="{1F1CBE14-A509-4BD6-B09D-755772D60127}"/>
                  </a:ext>
                </a:extLst>
              </p:cNvPr>
              <p:cNvSpPr/>
              <p:nvPr/>
            </p:nvSpPr>
            <p:spPr>
              <a:xfrm rot="-4013399">
                <a:off x="1446027" y="4179455"/>
                <a:ext cx="49309" cy="18965"/>
              </a:xfrm>
              <a:custGeom>
                <a:avLst/>
                <a:gdLst>
                  <a:gd name="connsiteX0" fmla="*/ 0 w 49309"/>
                  <a:gd name="connsiteY0" fmla="*/ 0 h 18965"/>
                  <a:gd name="connsiteX1" fmla="*/ 49310 w 49309"/>
                  <a:gd name="connsiteY1" fmla="*/ 0 h 18965"/>
                  <a:gd name="connsiteX2" fmla="*/ 49310 w 49309"/>
                  <a:gd name="connsiteY2" fmla="*/ 18965 h 18965"/>
                  <a:gd name="connsiteX3" fmla="*/ 0 w 49309"/>
                  <a:gd name="connsiteY3" fmla="*/ 18965 h 18965"/>
                </a:gdLst>
                <a:ahLst/>
                <a:cxnLst>
                  <a:cxn ang="0">
                    <a:pos x="connsiteX0" y="connsiteY0"/>
                  </a:cxn>
                  <a:cxn ang="0">
                    <a:pos x="connsiteX1" y="connsiteY1"/>
                  </a:cxn>
                  <a:cxn ang="0">
                    <a:pos x="connsiteX2" y="connsiteY2"/>
                  </a:cxn>
                  <a:cxn ang="0">
                    <a:pos x="connsiteX3" y="connsiteY3"/>
                  </a:cxn>
                </a:cxnLst>
                <a:rect l="l" t="t" r="r" b="b"/>
                <a:pathLst>
                  <a:path w="49309" h="18965">
                    <a:moveTo>
                      <a:pt x="0" y="0"/>
                    </a:moveTo>
                    <a:lnTo>
                      <a:pt x="49310" y="0"/>
                    </a:lnTo>
                    <a:lnTo>
                      <a:pt x="49310" y="18965"/>
                    </a:lnTo>
                    <a:lnTo>
                      <a:pt x="0" y="18965"/>
                    </a:ln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2" name="Freeform: Shape 51">
                <a:extLst>
                  <a:ext uri="{FF2B5EF4-FFF2-40B4-BE49-F238E27FC236}">
                    <a16:creationId xmlns:a16="http://schemas.microsoft.com/office/drawing/2014/main" id="{1F136418-DBAE-470E-969F-413CA4DC5C5C}"/>
                  </a:ext>
                </a:extLst>
              </p:cNvPr>
              <p:cNvSpPr/>
              <p:nvPr/>
            </p:nvSpPr>
            <p:spPr>
              <a:xfrm>
                <a:off x="1418464" y="4200138"/>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4" name="Freeform: Shape 53">
                <a:extLst>
                  <a:ext uri="{FF2B5EF4-FFF2-40B4-BE49-F238E27FC236}">
                    <a16:creationId xmlns:a16="http://schemas.microsoft.com/office/drawing/2014/main" id="{4010C8D2-2E31-4C56-A3AB-F63E6B1EC8EB}"/>
                  </a:ext>
                </a:extLst>
              </p:cNvPr>
              <p:cNvSpPr/>
              <p:nvPr/>
            </p:nvSpPr>
            <p:spPr>
              <a:xfrm>
                <a:off x="1456395" y="411119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47413 w 66378"/>
                  <a:gd name="connsiteY9" fmla="*/ 33189 h 66378"/>
                  <a:gd name="connsiteX10" fmla="*/ 33189 w 66378"/>
                  <a:gd name="connsiteY10"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lnTo>
                      <a:pt x="47413" y="33189"/>
                    </a:ln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59" name="Freeform: Shape 58">
                <a:extLst>
                  <a:ext uri="{FF2B5EF4-FFF2-40B4-BE49-F238E27FC236}">
                    <a16:creationId xmlns:a16="http://schemas.microsoft.com/office/drawing/2014/main" id="{7CD8A04C-A17E-4BDB-9BB8-EE18F2E579BF}"/>
                  </a:ext>
                </a:extLst>
              </p:cNvPr>
              <p:cNvSpPr/>
              <p:nvPr/>
            </p:nvSpPr>
            <p:spPr>
              <a:xfrm>
                <a:off x="1560704" y="4131199"/>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33189 w 66378"/>
                  <a:gd name="connsiteY4" fmla="*/ 66379 h 66378"/>
                  <a:gd name="connsiteX5" fmla="*/ 33189 w 66378"/>
                  <a:gd name="connsiteY5" fmla="*/ 18965 h 66378"/>
                  <a:gd name="connsiteX6" fmla="*/ 18965 w 66378"/>
                  <a:gd name="connsiteY6" fmla="*/ 33189 h 66378"/>
                  <a:gd name="connsiteX7" fmla="*/ 33189 w 66378"/>
                  <a:gd name="connsiteY7" fmla="*/ 47413 h 66378"/>
                  <a:gd name="connsiteX8" fmla="*/ 47413 w 66378"/>
                  <a:gd name="connsiteY8" fmla="*/ 33189 h 66378"/>
                  <a:gd name="connsiteX9" fmla="*/ 33189 w 66378"/>
                  <a:gd name="connsiteY9"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cubicBezTo>
                      <a:pt x="66379" y="51519"/>
                      <a:pt x="51519" y="66379"/>
                      <a:pt x="33189" y="66379"/>
                    </a:cubicBezTo>
                    <a:close/>
                    <a:moveTo>
                      <a:pt x="33189" y="18965"/>
                    </a:moveTo>
                    <a:cubicBezTo>
                      <a:pt x="25334" y="18965"/>
                      <a:pt x="18965" y="25334"/>
                      <a:pt x="18965" y="33189"/>
                    </a:cubicBezTo>
                    <a:cubicBezTo>
                      <a:pt x="18965" y="41045"/>
                      <a:pt x="25334" y="47413"/>
                      <a:pt x="33189" y="47413"/>
                    </a:cubicBezTo>
                    <a:cubicBezTo>
                      <a:pt x="41045" y="47413"/>
                      <a:pt x="47413" y="41045"/>
                      <a:pt x="47413" y="33189"/>
                    </a:cubicBezTo>
                    <a:cubicBezTo>
                      <a:pt x="47413" y="25334"/>
                      <a:pt x="41045"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sp>
            <p:nvSpPr>
              <p:cNvPr id="62" name="Freeform: Shape 61">
                <a:extLst>
                  <a:ext uri="{FF2B5EF4-FFF2-40B4-BE49-F238E27FC236}">
                    <a16:creationId xmlns:a16="http://schemas.microsoft.com/office/drawing/2014/main" id="{CC42F80B-5465-4500-B2A4-4E9E8022E70C}"/>
                  </a:ext>
                </a:extLst>
              </p:cNvPr>
              <p:cNvSpPr/>
              <p:nvPr/>
            </p:nvSpPr>
            <p:spPr>
              <a:xfrm>
                <a:off x="1598635" y="4031631"/>
                <a:ext cx="66378" cy="66378"/>
              </a:xfrm>
              <a:custGeom>
                <a:avLst/>
                <a:gdLst>
                  <a:gd name="connsiteX0" fmla="*/ 33189 w 66378"/>
                  <a:gd name="connsiteY0" fmla="*/ 66379 h 66378"/>
                  <a:gd name="connsiteX1" fmla="*/ 0 w 66378"/>
                  <a:gd name="connsiteY1" fmla="*/ 33189 h 66378"/>
                  <a:gd name="connsiteX2" fmla="*/ 33189 w 66378"/>
                  <a:gd name="connsiteY2" fmla="*/ 0 h 66378"/>
                  <a:gd name="connsiteX3" fmla="*/ 66379 w 66378"/>
                  <a:gd name="connsiteY3" fmla="*/ 33189 h 66378"/>
                  <a:gd name="connsiteX4" fmla="*/ 66379 w 66378"/>
                  <a:gd name="connsiteY4" fmla="*/ 33663 h 66378"/>
                  <a:gd name="connsiteX5" fmla="*/ 33189 w 66378"/>
                  <a:gd name="connsiteY5" fmla="*/ 66379 h 66378"/>
                  <a:gd name="connsiteX6" fmla="*/ 33189 w 66378"/>
                  <a:gd name="connsiteY6" fmla="*/ 18965 h 66378"/>
                  <a:gd name="connsiteX7" fmla="*/ 18973 w 66378"/>
                  <a:gd name="connsiteY7" fmla="*/ 33197 h 66378"/>
                  <a:gd name="connsiteX8" fmla="*/ 33205 w 66378"/>
                  <a:gd name="connsiteY8" fmla="*/ 47413 h 66378"/>
                  <a:gd name="connsiteX9" fmla="*/ 47413 w 66378"/>
                  <a:gd name="connsiteY9" fmla="*/ 33663 h 66378"/>
                  <a:gd name="connsiteX10" fmla="*/ 33671 w 66378"/>
                  <a:gd name="connsiteY10" fmla="*/ 18973 h 66378"/>
                  <a:gd name="connsiteX11" fmla="*/ 33189 w 66378"/>
                  <a:gd name="connsiteY11"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78" h="66378">
                    <a:moveTo>
                      <a:pt x="33189" y="66379"/>
                    </a:moveTo>
                    <a:cubicBezTo>
                      <a:pt x="14859" y="66379"/>
                      <a:pt x="0" y="51519"/>
                      <a:pt x="0" y="33189"/>
                    </a:cubicBezTo>
                    <a:cubicBezTo>
                      <a:pt x="0" y="14859"/>
                      <a:pt x="14859" y="0"/>
                      <a:pt x="33189" y="0"/>
                    </a:cubicBezTo>
                    <a:cubicBezTo>
                      <a:pt x="51519" y="0"/>
                      <a:pt x="66379" y="14859"/>
                      <a:pt x="66379" y="33189"/>
                    </a:cubicBezTo>
                    <a:lnTo>
                      <a:pt x="66379" y="33663"/>
                    </a:lnTo>
                    <a:cubicBezTo>
                      <a:pt x="66069" y="51786"/>
                      <a:pt x="51315" y="66330"/>
                      <a:pt x="33189" y="66379"/>
                    </a:cubicBezTo>
                    <a:close/>
                    <a:moveTo>
                      <a:pt x="33189" y="18965"/>
                    </a:moveTo>
                    <a:cubicBezTo>
                      <a:pt x="25334" y="18970"/>
                      <a:pt x="18969" y="25342"/>
                      <a:pt x="18973" y="33197"/>
                    </a:cubicBezTo>
                    <a:cubicBezTo>
                      <a:pt x="18978" y="41053"/>
                      <a:pt x="25349" y="47418"/>
                      <a:pt x="33205" y="47413"/>
                    </a:cubicBezTo>
                    <a:cubicBezTo>
                      <a:pt x="40873" y="47409"/>
                      <a:pt x="47158" y="41327"/>
                      <a:pt x="47413" y="33663"/>
                    </a:cubicBezTo>
                    <a:cubicBezTo>
                      <a:pt x="47675" y="25812"/>
                      <a:pt x="41523" y="19235"/>
                      <a:pt x="33671" y="18973"/>
                    </a:cubicBezTo>
                    <a:cubicBezTo>
                      <a:pt x="33511" y="18968"/>
                      <a:pt x="33350" y="18965"/>
                      <a:pt x="33189" y="18965"/>
                    </a:cubicBezTo>
                    <a:close/>
                  </a:path>
                </a:pathLst>
              </a:custGeom>
              <a:solidFill>
                <a:srgbClr val="FFFFFF"/>
              </a:solidFill>
              <a:ln w="9398" cap="flat">
                <a:noFill/>
                <a:prstDash val="solid"/>
                <a:miter/>
              </a:ln>
            </p:spPr>
            <p:txBody>
              <a:bodyPr rtlCol="0" anchor="ctr"/>
              <a:lstStyle/>
              <a:p>
                <a:pPr defTabSz="1097280"/>
                <a:endParaRPr lang="en-US" sz="4608">
                  <a:solidFill>
                    <a:srgbClr val="1D516C"/>
                  </a:solidFill>
                  <a:latin typeface="Arial"/>
                </a:endParaRPr>
              </a:p>
            </p:txBody>
          </p:sp>
        </p:grpSp>
      </p:grpSp>
      <p:grpSp>
        <p:nvGrpSpPr>
          <p:cNvPr id="63" name="Group 62">
            <a:extLst>
              <a:ext uri="{FF2B5EF4-FFF2-40B4-BE49-F238E27FC236}">
                <a16:creationId xmlns:a16="http://schemas.microsoft.com/office/drawing/2014/main" id="{2ADDBC70-FF84-40F9-BE97-5A5AAE0C888D}"/>
              </a:ext>
            </a:extLst>
          </p:cNvPr>
          <p:cNvGrpSpPr/>
          <p:nvPr/>
        </p:nvGrpSpPr>
        <p:grpSpPr>
          <a:xfrm>
            <a:off x="2740570" y="7596096"/>
            <a:ext cx="2052883" cy="343504"/>
            <a:chOff x="2720420" y="4747559"/>
            <a:chExt cx="1283052" cy="214690"/>
          </a:xfrm>
        </p:grpSpPr>
        <p:sp>
          <p:nvSpPr>
            <p:cNvPr id="64" name="Graphic 3">
              <a:extLst>
                <a:ext uri="{FF2B5EF4-FFF2-40B4-BE49-F238E27FC236}">
                  <a16:creationId xmlns:a16="http://schemas.microsoft.com/office/drawing/2014/main" id="{E8A455BF-281C-4113-A2CE-0A0A449731FD}"/>
                </a:ext>
              </a:extLst>
            </p:cNvPr>
            <p:cNvSpPr/>
            <p:nvPr/>
          </p:nvSpPr>
          <p:spPr>
            <a:xfrm>
              <a:off x="2720420" y="4747559"/>
              <a:ext cx="210788" cy="214690"/>
            </a:xfrm>
            <a:custGeom>
              <a:avLst/>
              <a:gdLst>
                <a:gd name="connsiteX0" fmla="*/ 464344 w 466725"/>
                <a:gd name="connsiteY0" fmla="*/ 270034 h 485775"/>
                <a:gd name="connsiteX1" fmla="*/ 418624 w 466725"/>
                <a:gd name="connsiteY1" fmla="*/ 228124 h 485775"/>
                <a:gd name="connsiteX2" fmla="*/ 437674 w 466725"/>
                <a:gd name="connsiteY2" fmla="*/ 88106 h 485775"/>
                <a:gd name="connsiteX3" fmla="*/ 437674 w 466725"/>
                <a:gd name="connsiteY3" fmla="*/ 84296 h 485775"/>
                <a:gd name="connsiteX4" fmla="*/ 437674 w 466725"/>
                <a:gd name="connsiteY4" fmla="*/ 84296 h 485775"/>
                <a:gd name="connsiteX5" fmla="*/ 437674 w 466725"/>
                <a:gd name="connsiteY5" fmla="*/ 82391 h 485775"/>
                <a:gd name="connsiteX6" fmla="*/ 222409 w 466725"/>
                <a:gd name="connsiteY6" fmla="*/ 7144 h 485775"/>
                <a:gd name="connsiteX7" fmla="*/ 7144 w 466725"/>
                <a:gd name="connsiteY7" fmla="*/ 82391 h 485775"/>
                <a:gd name="connsiteX8" fmla="*/ 7144 w 466725"/>
                <a:gd name="connsiteY8" fmla="*/ 84296 h 485775"/>
                <a:gd name="connsiteX9" fmla="*/ 8096 w 466725"/>
                <a:gd name="connsiteY9" fmla="*/ 87154 h 485775"/>
                <a:gd name="connsiteX10" fmla="*/ 8096 w 466725"/>
                <a:gd name="connsiteY10" fmla="*/ 88106 h 485775"/>
                <a:gd name="connsiteX11" fmla="*/ 53816 w 466725"/>
                <a:gd name="connsiteY11" fmla="*/ 430054 h 485775"/>
                <a:gd name="connsiteX12" fmla="*/ 222409 w 466725"/>
                <a:gd name="connsiteY12" fmla="*/ 483394 h 485775"/>
                <a:gd name="connsiteX13" fmla="*/ 323374 w 466725"/>
                <a:gd name="connsiteY13" fmla="*/ 472916 h 485775"/>
                <a:gd name="connsiteX14" fmla="*/ 354806 w 466725"/>
                <a:gd name="connsiteY14" fmla="*/ 463391 h 485775"/>
                <a:gd name="connsiteX15" fmla="*/ 390049 w 466725"/>
                <a:gd name="connsiteY15" fmla="*/ 430054 h 485775"/>
                <a:gd name="connsiteX16" fmla="*/ 409099 w 466725"/>
                <a:gd name="connsiteY16" fmla="*/ 289084 h 485775"/>
                <a:gd name="connsiteX17" fmla="*/ 437674 w 466725"/>
                <a:gd name="connsiteY17" fmla="*/ 292894 h 485775"/>
                <a:gd name="connsiteX18" fmla="*/ 459581 w 466725"/>
                <a:gd name="connsiteY18" fmla="*/ 285274 h 485775"/>
                <a:gd name="connsiteX19" fmla="*/ 464344 w 466725"/>
                <a:gd name="connsiteY19" fmla="*/ 270034 h 485775"/>
                <a:gd name="connsiteX20" fmla="*/ 222409 w 466725"/>
                <a:gd name="connsiteY20" fmla="*/ 26194 h 485775"/>
                <a:gd name="connsiteX21" fmla="*/ 417671 w 466725"/>
                <a:gd name="connsiteY21" fmla="*/ 82391 h 485775"/>
                <a:gd name="connsiteX22" fmla="*/ 417671 w 466725"/>
                <a:gd name="connsiteY22" fmla="*/ 85249 h 485775"/>
                <a:gd name="connsiteX23" fmla="*/ 222409 w 466725"/>
                <a:gd name="connsiteY23" fmla="*/ 131921 h 485775"/>
                <a:gd name="connsiteX24" fmla="*/ 123349 w 466725"/>
                <a:gd name="connsiteY24" fmla="*/ 124301 h 485775"/>
                <a:gd name="connsiteX25" fmla="*/ 27146 w 466725"/>
                <a:gd name="connsiteY25" fmla="*/ 84296 h 485775"/>
                <a:gd name="connsiteX26" fmla="*/ 26194 w 466725"/>
                <a:gd name="connsiteY26" fmla="*/ 83344 h 485775"/>
                <a:gd name="connsiteX27" fmla="*/ 26194 w 466725"/>
                <a:gd name="connsiteY27" fmla="*/ 82391 h 485775"/>
                <a:gd name="connsiteX28" fmla="*/ 222409 w 466725"/>
                <a:gd name="connsiteY28" fmla="*/ 26194 h 485775"/>
                <a:gd name="connsiteX29" fmla="*/ 370999 w 466725"/>
                <a:gd name="connsiteY29" fmla="*/ 428149 h 485775"/>
                <a:gd name="connsiteX30" fmla="*/ 370999 w 466725"/>
                <a:gd name="connsiteY30" fmla="*/ 429101 h 485775"/>
                <a:gd name="connsiteX31" fmla="*/ 347186 w 466725"/>
                <a:gd name="connsiteY31" fmla="*/ 445294 h 485775"/>
                <a:gd name="connsiteX32" fmla="*/ 318611 w 466725"/>
                <a:gd name="connsiteY32" fmla="*/ 453866 h 485775"/>
                <a:gd name="connsiteX33" fmla="*/ 222409 w 466725"/>
                <a:gd name="connsiteY33" fmla="*/ 464344 h 485775"/>
                <a:gd name="connsiteX34" fmla="*/ 72866 w 466725"/>
                <a:gd name="connsiteY34" fmla="*/ 429101 h 485775"/>
                <a:gd name="connsiteX35" fmla="*/ 72866 w 466725"/>
                <a:gd name="connsiteY35" fmla="*/ 428149 h 485775"/>
                <a:gd name="connsiteX36" fmla="*/ 30956 w 466725"/>
                <a:gd name="connsiteY36" fmla="*/ 114776 h 485775"/>
                <a:gd name="connsiteX37" fmla="*/ 31909 w 466725"/>
                <a:gd name="connsiteY37" fmla="*/ 114776 h 485775"/>
                <a:gd name="connsiteX38" fmla="*/ 38576 w 466725"/>
                <a:gd name="connsiteY38" fmla="*/ 118586 h 485775"/>
                <a:gd name="connsiteX39" fmla="*/ 40481 w 466725"/>
                <a:gd name="connsiteY39" fmla="*/ 119539 h 485775"/>
                <a:gd name="connsiteX40" fmla="*/ 45244 w 466725"/>
                <a:gd name="connsiteY40" fmla="*/ 122396 h 485775"/>
                <a:gd name="connsiteX41" fmla="*/ 48101 w 466725"/>
                <a:gd name="connsiteY41" fmla="*/ 123349 h 485775"/>
                <a:gd name="connsiteX42" fmla="*/ 55721 w 466725"/>
                <a:gd name="connsiteY42" fmla="*/ 126206 h 485775"/>
                <a:gd name="connsiteX43" fmla="*/ 59531 w 466725"/>
                <a:gd name="connsiteY43" fmla="*/ 127159 h 485775"/>
                <a:gd name="connsiteX44" fmla="*/ 64294 w 466725"/>
                <a:gd name="connsiteY44" fmla="*/ 129064 h 485775"/>
                <a:gd name="connsiteX45" fmla="*/ 68104 w 466725"/>
                <a:gd name="connsiteY45" fmla="*/ 130016 h 485775"/>
                <a:gd name="connsiteX46" fmla="*/ 75724 w 466725"/>
                <a:gd name="connsiteY46" fmla="*/ 131921 h 485775"/>
                <a:gd name="connsiteX47" fmla="*/ 80486 w 466725"/>
                <a:gd name="connsiteY47" fmla="*/ 132874 h 485775"/>
                <a:gd name="connsiteX48" fmla="*/ 85249 w 466725"/>
                <a:gd name="connsiteY48" fmla="*/ 133826 h 485775"/>
                <a:gd name="connsiteX49" fmla="*/ 90011 w 466725"/>
                <a:gd name="connsiteY49" fmla="*/ 134779 h 485775"/>
                <a:gd name="connsiteX50" fmla="*/ 98584 w 466725"/>
                <a:gd name="connsiteY50" fmla="*/ 136684 h 485775"/>
                <a:gd name="connsiteX51" fmla="*/ 104299 w 466725"/>
                <a:gd name="connsiteY51" fmla="*/ 137636 h 485775"/>
                <a:gd name="connsiteX52" fmla="*/ 110014 w 466725"/>
                <a:gd name="connsiteY52" fmla="*/ 138589 h 485775"/>
                <a:gd name="connsiteX53" fmla="*/ 114776 w 466725"/>
                <a:gd name="connsiteY53" fmla="*/ 139541 h 485775"/>
                <a:gd name="connsiteX54" fmla="*/ 124301 w 466725"/>
                <a:gd name="connsiteY54" fmla="*/ 141446 h 485775"/>
                <a:gd name="connsiteX55" fmla="*/ 130016 w 466725"/>
                <a:gd name="connsiteY55" fmla="*/ 142399 h 485775"/>
                <a:gd name="connsiteX56" fmla="*/ 136684 w 466725"/>
                <a:gd name="connsiteY56" fmla="*/ 143351 h 485775"/>
                <a:gd name="connsiteX57" fmla="*/ 141446 w 466725"/>
                <a:gd name="connsiteY57" fmla="*/ 144304 h 485775"/>
                <a:gd name="connsiteX58" fmla="*/ 151924 w 466725"/>
                <a:gd name="connsiteY58" fmla="*/ 145256 h 485775"/>
                <a:gd name="connsiteX59" fmla="*/ 156686 w 466725"/>
                <a:gd name="connsiteY59" fmla="*/ 145256 h 485775"/>
                <a:gd name="connsiteX60" fmla="*/ 165259 w 466725"/>
                <a:gd name="connsiteY60" fmla="*/ 146209 h 485775"/>
                <a:gd name="connsiteX61" fmla="*/ 168116 w 466725"/>
                <a:gd name="connsiteY61" fmla="*/ 146209 h 485775"/>
                <a:gd name="connsiteX62" fmla="*/ 179546 w 466725"/>
                <a:gd name="connsiteY62" fmla="*/ 147161 h 485775"/>
                <a:gd name="connsiteX63" fmla="*/ 183356 w 466725"/>
                <a:gd name="connsiteY63" fmla="*/ 147161 h 485775"/>
                <a:gd name="connsiteX64" fmla="*/ 193834 w 466725"/>
                <a:gd name="connsiteY64" fmla="*/ 148114 h 485775"/>
                <a:gd name="connsiteX65" fmla="*/ 194786 w 466725"/>
                <a:gd name="connsiteY65" fmla="*/ 148114 h 485775"/>
                <a:gd name="connsiteX66" fmla="*/ 207169 w 466725"/>
                <a:gd name="connsiteY66" fmla="*/ 148114 h 485775"/>
                <a:gd name="connsiteX67" fmla="*/ 210026 w 466725"/>
                <a:gd name="connsiteY67" fmla="*/ 148114 h 485775"/>
                <a:gd name="connsiteX68" fmla="*/ 222409 w 466725"/>
                <a:gd name="connsiteY68" fmla="*/ 148114 h 485775"/>
                <a:gd name="connsiteX69" fmla="*/ 234791 w 466725"/>
                <a:gd name="connsiteY69" fmla="*/ 148114 h 485775"/>
                <a:gd name="connsiteX70" fmla="*/ 237649 w 466725"/>
                <a:gd name="connsiteY70" fmla="*/ 148114 h 485775"/>
                <a:gd name="connsiteX71" fmla="*/ 250031 w 466725"/>
                <a:gd name="connsiteY71" fmla="*/ 148114 h 485775"/>
                <a:gd name="connsiteX72" fmla="*/ 251936 w 466725"/>
                <a:gd name="connsiteY72" fmla="*/ 148114 h 485775"/>
                <a:gd name="connsiteX73" fmla="*/ 261461 w 466725"/>
                <a:gd name="connsiteY73" fmla="*/ 147161 h 485775"/>
                <a:gd name="connsiteX74" fmla="*/ 266224 w 466725"/>
                <a:gd name="connsiteY74" fmla="*/ 147161 h 485775"/>
                <a:gd name="connsiteX75" fmla="*/ 274796 w 466725"/>
                <a:gd name="connsiteY75" fmla="*/ 146209 h 485775"/>
                <a:gd name="connsiteX76" fmla="*/ 282416 w 466725"/>
                <a:gd name="connsiteY76" fmla="*/ 145256 h 485775"/>
                <a:gd name="connsiteX77" fmla="*/ 288131 w 466725"/>
                <a:gd name="connsiteY77" fmla="*/ 144304 h 485775"/>
                <a:gd name="connsiteX78" fmla="*/ 294799 w 466725"/>
                <a:gd name="connsiteY78" fmla="*/ 143351 h 485775"/>
                <a:gd name="connsiteX79" fmla="*/ 296704 w 466725"/>
                <a:gd name="connsiteY79" fmla="*/ 143351 h 485775"/>
                <a:gd name="connsiteX80" fmla="*/ 311944 w 466725"/>
                <a:gd name="connsiteY80" fmla="*/ 141446 h 485775"/>
                <a:gd name="connsiteX81" fmla="*/ 312896 w 466725"/>
                <a:gd name="connsiteY81" fmla="*/ 141446 h 485775"/>
                <a:gd name="connsiteX82" fmla="*/ 394811 w 466725"/>
                <a:gd name="connsiteY82" fmla="*/ 121444 h 485775"/>
                <a:gd name="connsiteX83" fmla="*/ 395764 w 466725"/>
                <a:gd name="connsiteY83" fmla="*/ 121444 h 485775"/>
                <a:gd name="connsiteX84" fmla="*/ 399574 w 466725"/>
                <a:gd name="connsiteY84" fmla="*/ 119539 h 485775"/>
                <a:gd name="connsiteX85" fmla="*/ 405289 w 466725"/>
                <a:gd name="connsiteY85" fmla="*/ 116681 h 485775"/>
                <a:gd name="connsiteX86" fmla="*/ 406241 w 466725"/>
                <a:gd name="connsiteY86" fmla="*/ 115729 h 485775"/>
                <a:gd name="connsiteX87" fmla="*/ 413861 w 466725"/>
                <a:gd name="connsiteY87" fmla="*/ 111919 h 485775"/>
                <a:gd name="connsiteX88" fmla="*/ 392906 w 466725"/>
                <a:gd name="connsiteY88" fmla="*/ 264319 h 485775"/>
                <a:gd name="connsiteX89" fmla="*/ 243364 w 466725"/>
                <a:gd name="connsiteY89" fmla="*/ 202406 h 485775"/>
                <a:gd name="connsiteX90" fmla="*/ 243364 w 466725"/>
                <a:gd name="connsiteY90" fmla="*/ 202406 h 485775"/>
                <a:gd name="connsiteX91" fmla="*/ 221456 w 466725"/>
                <a:gd name="connsiteY91" fmla="*/ 180499 h 485775"/>
                <a:gd name="connsiteX92" fmla="*/ 199549 w 466725"/>
                <a:gd name="connsiteY92" fmla="*/ 202406 h 485775"/>
                <a:gd name="connsiteX93" fmla="*/ 221456 w 466725"/>
                <a:gd name="connsiteY93" fmla="*/ 224314 h 485775"/>
                <a:gd name="connsiteX94" fmla="*/ 233839 w 466725"/>
                <a:gd name="connsiteY94" fmla="*/ 219551 h 485775"/>
                <a:gd name="connsiteX95" fmla="*/ 390049 w 466725"/>
                <a:gd name="connsiteY95" fmla="*/ 283369 h 485775"/>
                <a:gd name="connsiteX96" fmla="*/ 370999 w 466725"/>
                <a:gd name="connsiteY96" fmla="*/ 428149 h 485775"/>
                <a:gd name="connsiteX97" fmla="*/ 224314 w 466725"/>
                <a:gd name="connsiteY97" fmla="*/ 202406 h 485775"/>
                <a:gd name="connsiteX98" fmla="*/ 219551 w 466725"/>
                <a:gd name="connsiteY98" fmla="*/ 202406 h 485775"/>
                <a:gd name="connsiteX99" fmla="*/ 222409 w 466725"/>
                <a:gd name="connsiteY99" fmla="*/ 199549 h 485775"/>
                <a:gd name="connsiteX100" fmla="*/ 224314 w 466725"/>
                <a:gd name="connsiteY100" fmla="*/ 202406 h 485775"/>
                <a:gd name="connsiteX101" fmla="*/ 411956 w 466725"/>
                <a:gd name="connsiteY101" fmla="*/ 270034 h 485775"/>
                <a:gd name="connsiteX102" fmla="*/ 414814 w 466725"/>
                <a:gd name="connsiteY102" fmla="*/ 249079 h 485775"/>
                <a:gd name="connsiteX103" fmla="*/ 444341 w 466725"/>
                <a:gd name="connsiteY103" fmla="*/ 272891 h 485775"/>
                <a:gd name="connsiteX104" fmla="*/ 411956 w 466725"/>
                <a:gd name="connsiteY104" fmla="*/ 27003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66725" h="485775">
                  <a:moveTo>
                    <a:pt x="464344" y="270034"/>
                  </a:moveTo>
                  <a:cubicBezTo>
                    <a:pt x="462439" y="257651"/>
                    <a:pt x="447199" y="245269"/>
                    <a:pt x="418624" y="228124"/>
                  </a:cubicBezTo>
                  <a:lnTo>
                    <a:pt x="437674" y="88106"/>
                  </a:lnTo>
                  <a:cubicBezTo>
                    <a:pt x="437674" y="86201"/>
                    <a:pt x="437674" y="85249"/>
                    <a:pt x="437674" y="84296"/>
                  </a:cubicBezTo>
                  <a:lnTo>
                    <a:pt x="437674" y="84296"/>
                  </a:lnTo>
                  <a:lnTo>
                    <a:pt x="437674" y="82391"/>
                  </a:lnTo>
                  <a:cubicBezTo>
                    <a:pt x="436721" y="38576"/>
                    <a:pt x="324326" y="7144"/>
                    <a:pt x="222409" y="7144"/>
                  </a:cubicBezTo>
                  <a:cubicBezTo>
                    <a:pt x="120491" y="7144"/>
                    <a:pt x="7144" y="38576"/>
                    <a:pt x="7144" y="82391"/>
                  </a:cubicBezTo>
                  <a:cubicBezTo>
                    <a:pt x="7144" y="83344"/>
                    <a:pt x="7144" y="83344"/>
                    <a:pt x="7144" y="84296"/>
                  </a:cubicBezTo>
                  <a:lnTo>
                    <a:pt x="8096" y="87154"/>
                  </a:lnTo>
                  <a:cubicBezTo>
                    <a:pt x="8096" y="87154"/>
                    <a:pt x="8096" y="88106"/>
                    <a:pt x="8096" y="88106"/>
                  </a:cubicBezTo>
                  <a:lnTo>
                    <a:pt x="53816" y="430054"/>
                  </a:lnTo>
                  <a:cubicBezTo>
                    <a:pt x="54769" y="469106"/>
                    <a:pt x="157639" y="483394"/>
                    <a:pt x="222409" y="483394"/>
                  </a:cubicBezTo>
                  <a:cubicBezTo>
                    <a:pt x="256699" y="483394"/>
                    <a:pt x="290036" y="480536"/>
                    <a:pt x="323374" y="472916"/>
                  </a:cubicBezTo>
                  <a:cubicBezTo>
                    <a:pt x="333851" y="471011"/>
                    <a:pt x="344329" y="467201"/>
                    <a:pt x="354806" y="463391"/>
                  </a:cubicBezTo>
                  <a:cubicBezTo>
                    <a:pt x="377666" y="453866"/>
                    <a:pt x="390049" y="443389"/>
                    <a:pt x="390049" y="430054"/>
                  </a:cubicBezTo>
                  <a:lnTo>
                    <a:pt x="409099" y="289084"/>
                  </a:lnTo>
                  <a:cubicBezTo>
                    <a:pt x="418624" y="290989"/>
                    <a:pt x="428149" y="292894"/>
                    <a:pt x="437674" y="292894"/>
                  </a:cubicBezTo>
                  <a:cubicBezTo>
                    <a:pt x="446246" y="293846"/>
                    <a:pt x="453866" y="290989"/>
                    <a:pt x="459581" y="285274"/>
                  </a:cubicBezTo>
                  <a:cubicBezTo>
                    <a:pt x="463391" y="280511"/>
                    <a:pt x="465296" y="275749"/>
                    <a:pt x="464344" y="270034"/>
                  </a:cubicBezTo>
                  <a:close/>
                  <a:moveTo>
                    <a:pt x="222409" y="26194"/>
                  </a:moveTo>
                  <a:cubicBezTo>
                    <a:pt x="336709" y="26194"/>
                    <a:pt x="416719" y="62389"/>
                    <a:pt x="417671" y="82391"/>
                  </a:cubicBezTo>
                  <a:lnTo>
                    <a:pt x="417671" y="85249"/>
                  </a:lnTo>
                  <a:cubicBezTo>
                    <a:pt x="411956" y="105251"/>
                    <a:pt x="334804" y="131921"/>
                    <a:pt x="222409" y="131921"/>
                  </a:cubicBezTo>
                  <a:cubicBezTo>
                    <a:pt x="185261" y="131921"/>
                    <a:pt x="151924" y="129064"/>
                    <a:pt x="123349" y="124301"/>
                  </a:cubicBezTo>
                  <a:cubicBezTo>
                    <a:pt x="66199" y="114776"/>
                    <a:pt x="30956" y="97631"/>
                    <a:pt x="27146" y="84296"/>
                  </a:cubicBezTo>
                  <a:cubicBezTo>
                    <a:pt x="27146" y="84296"/>
                    <a:pt x="26194" y="83344"/>
                    <a:pt x="26194" y="83344"/>
                  </a:cubicBezTo>
                  <a:lnTo>
                    <a:pt x="26194" y="82391"/>
                  </a:lnTo>
                  <a:cubicBezTo>
                    <a:pt x="27146" y="62389"/>
                    <a:pt x="108109" y="26194"/>
                    <a:pt x="222409" y="26194"/>
                  </a:cubicBezTo>
                  <a:close/>
                  <a:moveTo>
                    <a:pt x="370999" y="428149"/>
                  </a:moveTo>
                  <a:cubicBezTo>
                    <a:pt x="370999" y="428149"/>
                    <a:pt x="370999" y="429101"/>
                    <a:pt x="370999" y="429101"/>
                  </a:cubicBezTo>
                  <a:cubicBezTo>
                    <a:pt x="370999" y="431959"/>
                    <a:pt x="366236" y="438626"/>
                    <a:pt x="347186" y="445294"/>
                  </a:cubicBezTo>
                  <a:cubicBezTo>
                    <a:pt x="337661" y="449104"/>
                    <a:pt x="328136" y="451961"/>
                    <a:pt x="318611" y="453866"/>
                  </a:cubicBezTo>
                  <a:cubicBezTo>
                    <a:pt x="287179" y="461486"/>
                    <a:pt x="254794" y="464344"/>
                    <a:pt x="222409" y="464344"/>
                  </a:cubicBezTo>
                  <a:cubicBezTo>
                    <a:pt x="130969" y="464344"/>
                    <a:pt x="72866" y="441484"/>
                    <a:pt x="72866" y="429101"/>
                  </a:cubicBezTo>
                  <a:cubicBezTo>
                    <a:pt x="72866" y="429101"/>
                    <a:pt x="72866" y="428149"/>
                    <a:pt x="72866" y="428149"/>
                  </a:cubicBezTo>
                  <a:lnTo>
                    <a:pt x="30956" y="114776"/>
                  </a:lnTo>
                  <a:cubicBezTo>
                    <a:pt x="30956" y="114776"/>
                    <a:pt x="31909" y="114776"/>
                    <a:pt x="31909" y="114776"/>
                  </a:cubicBezTo>
                  <a:cubicBezTo>
                    <a:pt x="33814" y="115729"/>
                    <a:pt x="35719" y="117634"/>
                    <a:pt x="38576" y="118586"/>
                  </a:cubicBezTo>
                  <a:cubicBezTo>
                    <a:pt x="39529" y="118586"/>
                    <a:pt x="39529" y="119539"/>
                    <a:pt x="40481" y="119539"/>
                  </a:cubicBezTo>
                  <a:cubicBezTo>
                    <a:pt x="41434" y="120491"/>
                    <a:pt x="43339" y="121444"/>
                    <a:pt x="45244" y="122396"/>
                  </a:cubicBezTo>
                  <a:cubicBezTo>
                    <a:pt x="46196" y="122396"/>
                    <a:pt x="47149" y="123349"/>
                    <a:pt x="48101" y="123349"/>
                  </a:cubicBezTo>
                  <a:cubicBezTo>
                    <a:pt x="50006" y="124301"/>
                    <a:pt x="52864" y="125254"/>
                    <a:pt x="55721" y="126206"/>
                  </a:cubicBezTo>
                  <a:cubicBezTo>
                    <a:pt x="56674" y="126206"/>
                    <a:pt x="57626" y="127159"/>
                    <a:pt x="59531" y="127159"/>
                  </a:cubicBezTo>
                  <a:cubicBezTo>
                    <a:pt x="61436" y="128111"/>
                    <a:pt x="63341" y="128111"/>
                    <a:pt x="64294" y="129064"/>
                  </a:cubicBezTo>
                  <a:cubicBezTo>
                    <a:pt x="65246" y="129064"/>
                    <a:pt x="67151" y="130016"/>
                    <a:pt x="68104" y="130016"/>
                  </a:cubicBezTo>
                  <a:cubicBezTo>
                    <a:pt x="70961" y="130969"/>
                    <a:pt x="72866" y="131921"/>
                    <a:pt x="75724" y="131921"/>
                  </a:cubicBezTo>
                  <a:cubicBezTo>
                    <a:pt x="77629" y="131921"/>
                    <a:pt x="78581" y="132874"/>
                    <a:pt x="80486" y="132874"/>
                  </a:cubicBezTo>
                  <a:cubicBezTo>
                    <a:pt x="82391" y="132874"/>
                    <a:pt x="83344" y="133826"/>
                    <a:pt x="85249" y="133826"/>
                  </a:cubicBezTo>
                  <a:cubicBezTo>
                    <a:pt x="87154" y="133826"/>
                    <a:pt x="88106" y="134779"/>
                    <a:pt x="90011" y="134779"/>
                  </a:cubicBezTo>
                  <a:cubicBezTo>
                    <a:pt x="92869" y="135731"/>
                    <a:pt x="95726" y="135731"/>
                    <a:pt x="98584" y="136684"/>
                  </a:cubicBezTo>
                  <a:cubicBezTo>
                    <a:pt x="100489" y="136684"/>
                    <a:pt x="102394" y="137636"/>
                    <a:pt x="104299" y="137636"/>
                  </a:cubicBezTo>
                  <a:cubicBezTo>
                    <a:pt x="106204" y="137636"/>
                    <a:pt x="108109" y="138589"/>
                    <a:pt x="110014" y="138589"/>
                  </a:cubicBezTo>
                  <a:cubicBezTo>
                    <a:pt x="111919" y="138589"/>
                    <a:pt x="113824" y="139541"/>
                    <a:pt x="114776" y="139541"/>
                  </a:cubicBezTo>
                  <a:cubicBezTo>
                    <a:pt x="117634" y="140494"/>
                    <a:pt x="120491" y="140494"/>
                    <a:pt x="124301" y="141446"/>
                  </a:cubicBezTo>
                  <a:cubicBezTo>
                    <a:pt x="126206" y="141446"/>
                    <a:pt x="128111" y="142399"/>
                    <a:pt x="130016" y="142399"/>
                  </a:cubicBezTo>
                  <a:cubicBezTo>
                    <a:pt x="131921" y="142399"/>
                    <a:pt x="134779" y="143351"/>
                    <a:pt x="136684" y="143351"/>
                  </a:cubicBezTo>
                  <a:cubicBezTo>
                    <a:pt x="138589" y="143351"/>
                    <a:pt x="139541" y="143351"/>
                    <a:pt x="141446" y="144304"/>
                  </a:cubicBezTo>
                  <a:cubicBezTo>
                    <a:pt x="145256" y="144304"/>
                    <a:pt x="148114" y="145256"/>
                    <a:pt x="151924" y="145256"/>
                  </a:cubicBezTo>
                  <a:cubicBezTo>
                    <a:pt x="153829" y="145256"/>
                    <a:pt x="154781" y="145256"/>
                    <a:pt x="156686" y="145256"/>
                  </a:cubicBezTo>
                  <a:cubicBezTo>
                    <a:pt x="159544" y="145256"/>
                    <a:pt x="162401" y="146209"/>
                    <a:pt x="165259" y="146209"/>
                  </a:cubicBezTo>
                  <a:cubicBezTo>
                    <a:pt x="166211" y="146209"/>
                    <a:pt x="167164" y="146209"/>
                    <a:pt x="168116" y="146209"/>
                  </a:cubicBezTo>
                  <a:cubicBezTo>
                    <a:pt x="171926" y="146209"/>
                    <a:pt x="175736" y="147161"/>
                    <a:pt x="179546" y="147161"/>
                  </a:cubicBezTo>
                  <a:cubicBezTo>
                    <a:pt x="180499" y="147161"/>
                    <a:pt x="182404" y="147161"/>
                    <a:pt x="183356" y="147161"/>
                  </a:cubicBezTo>
                  <a:cubicBezTo>
                    <a:pt x="187166" y="147161"/>
                    <a:pt x="190976" y="147161"/>
                    <a:pt x="193834" y="148114"/>
                  </a:cubicBezTo>
                  <a:cubicBezTo>
                    <a:pt x="193834" y="148114"/>
                    <a:pt x="194786" y="148114"/>
                    <a:pt x="194786" y="148114"/>
                  </a:cubicBezTo>
                  <a:cubicBezTo>
                    <a:pt x="198596" y="148114"/>
                    <a:pt x="202406" y="148114"/>
                    <a:pt x="207169" y="148114"/>
                  </a:cubicBezTo>
                  <a:cubicBezTo>
                    <a:pt x="208121" y="148114"/>
                    <a:pt x="209074" y="148114"/>
                    <a:pt x="210026" y="148114"/>
                  </a:cubicBezTo>
                  <a:cubicBezTo>
                    <a:pt x="213836" y="148114"/>
                    <a:pt x="218599" y="148114"/>
                    <a:pt x="222409" y="148114"/>
                  </a:cubicBezTo>
                  <a:cubicBezTo>
                    <a:pt x="226219" y="148114"/>
                    <a:pt x="230981" y="148114"/>
                    <a:pt x="234791" y="148114"/>
                  </a:cubicBezTo>
                  <a:cubicBezTo>
                    <a:pt x="235744" y="148114"/>
                    <a:pt x="236696" y="148114"/>
                    <a:pt x="237649" y="148114"/>
                  </a:cubicBezTo>
                  <a:cubicBezTo>
                    <a:pt x="241459" y="148114"/>
                    <a:pt x="245269" y="148114"/>
                    <a:pt x="250031" y="148114"/>
                  </a:cubicBezTo>
                  <a:cubicBezTo>
                    <a:pt x="250984" y="148114"/>
                    <a:pt x="250984" y="148114"/>
                    <a:pt x="251936" y="148114"/>
                  </a:cubicBezTo>
                  <a:cubicBezTo>
                    <a:pt x="254794" y="148114"/>
                    <a:pt x="258604" y="148114"/>
                    <a:pt x="261461" y="147161"/>
                  </a:cubicBezTo>
                  <a:cubicBezTo>
                    <a:pt x="263366" y="147161"/>
                    <a:pt x="264319" y="147161"/>
                    <a:pt x="266224" y="147161"/>
                  </a:cubicBezTo>
                  <a:cubicBezTo>
                    <a:pt x="269081" y="147161"/>
                    <a:pt x="271939" y="147161"/>
                    <a:pt x="274796" y="146209"/>
                  </a:cubicBezTo>
                  <a:cubicBezTo>
                    <a:pt x="277654" y="146209"/>
                    <a:pt x="279559" y="146209"/>
                    <a:pt x="282416" y="145256"/>
                  </a:cubicBezTo>
                  <a:cubicBezTo>
                    <a:pt x="284321" y="145256"/>
                    <a:pt x="286226" y="145256"/>
                    <a:pt x="288131" y="144304"/>
                  </a:cubicBezTo>
                  <a:cubicBezTo>
                    <a:pt x="290036" y="144304"/>
                    <a:pt x="292894" y="144304"/>
                    <a:pt x="294799" y="143351"/>
                  </a:cubicBezTo>
                  <a:cubicBezTo>
                    <a:pt x="295751" y="143351"/>
                    <a:pt x="295751" y="143351"/>
                    <a:pt x="296704" y="143351"/>
                  </a:cubicBezTo>
                  <a:cubicBezTo>
                    <a:pt x="301466" y="142399"/>
                    <a:pt x="307181" y="142399"/>
                    <a:pt x="311944" y="141446"/>
                  </a:cubicBezTo>
                  <a:cubicBezTo>
                    <a:pt x="311944" y="141446"/>
                    <a:pt x="311944" y="141446"/>
                    <a:pt x="312896" y="141446"/>
                  </a:cubicBezTo>
                  <a:cubicBezTo>
                    <a:pt x="344329" y="136684"/>
                    <a:pt x="372904" y="130016"/>
                    <a:pt x="394811" y="121444"/>
                  </a:cubicBezTo>
                  <a:cubicBezTo>
                    <a:pt x="394811" y="121444"/>
                    <a:pt x="395764" y="121444"/>
                    <a:pt x="395764" y="121444"/>
                  </a:cubicBezTo>
                  <a:cubicBezTo>
                    <a:pt x="396716" y="120491"/>
                    <a:pt x="398621" y="120491"/>
                    <a:pt x="399574" y="119539"/>
                  </a:cubicBezTo>
                  <a:cubicBezTo>
                    <a:pt x="401479" y="118586"/>
                    <a:pt x="403384" y="117634"/>
                    <a:pt x="405289" y="116681"/>
                  </a:cubicBezTo>
                  <a:cubicBezTo>
                    <a:pt x="405289" y="116681"/>
                    <a:pt x="406241" y="116681"/>
                    <a:pt x="406241" y="115729"/>
                  </a:cubicBezTo>
                  <a:cubicBezTo>
                    <a:pt x="409099" y="114776"/>
                    <a:pt x="411004" y="112871"/>
                    <a:pt x="413861" y="111919"/>
                  </a:cubicBezTo>
                  <a:lnTo>
                    <a:pt x="392906" y="264319"/>
                  </a:lnTo>
                  <a:cubicBezTo>
                    <a:pt x="341471" y="248126"/>
                    <a:pt x="271939" y="216694"/>
                    <a:pt x="243364" y="202406"/>
                  </a:cubicBezTo>
                  <a:cubicBezTo>
                    <a:pt x="243364" y="202406"/>
                    <a:pt x="243364" y="202406"/>
                    <a:pt x="243364" y="202406"/>
                  </a:cubicBezTo>
                  <a:cubicBezTo>
                    <a:pt x="243364" y="190976"/>
                    <a:pt x="233839" y="180499"/>
                    <a:pt x="221456" y="180499"/>
                  </a:cubicBezTo>
                  <a:cubicBezTo>
                    <a:pt x="210026" y="180499"/>
                    <a:pt x="199549" y="190024"/>
                    <a:pt x="199549" y="202406"/>
                  </a:cubicBezTo>
                  <a:cubicBezTo>
                    <a:pt x="199549" y="213836"/>
                    <a:pt x="209074" y="224314"/>
                    <a:pt x="221456" y="224314"/>
                  </a:cubicBezTo>
                  <a:cubicBezTo>
                    <a:pt x="226219" y="224314"/>
                    <a:pt x="230981" y="222409"/>
                    <a:pt x="233839" y="219551"/>
                  </a:cubicBezTo>
                  <a:cubicBezTo>
                    <a:pt x="268129" y="235744"/>
                    <a:pt x="337661" y="267176"/>
                    <a:pt x="390049" y="283369"/>
                  </a:cubicBezTo>
                  <a:lnTo>
                    <a:pt x="370999" y="428149"/>
                  </a:lnTo>
                  <a:close/>
                  <a:moveTo>
                    <a:pt x="224314" y="202406"/>
                  </a:moveTo>
                  <a:cubicBezTo>
                    <a:pt x="224314" y="205264"/>
                    <a:pt x="219551" y="205264"/>
                    <a:pt x="219551" y="202406"/>
                  </a:cubicBezTo>
                  <a:cubicBezTo>
                    <a:pt x="219551" y="201454"/>
                    <a:pt x="220504" y="199549"/>
                    <a:pt x="222409" y="199549"/>
                  </a:cubicBezTo>
                  <a:cubicBezTo>
                    <a:pt x="224314" y="199549"/>
                    <a:pt x="224314" y="201454"/>
                    <a:pt x="224314" y="202406"/>
                  </a:cubicBezTo>
                  <a:close/>
                  <a:moveTo>
                    <a:pt x="411956" y="270034"/>
                  </a:moveTo>
                  <a:lnTo>
                    <a:pt x="414814" y="249079"/>
                  </a:lnTo>
                  <a:cubicBezTo>
                    <a:pt x="438626" y="263366"/>
                    <a:pt x="443389" y="270986"/>
                    <a:pt x="444341" y="272891"/>
                  </a:cubicBezTo>
                  <a:cubicBezTo>
                    <a:pt x="443389" y="273844"/>
                    <a:pt x="435769" y="275749"/>
                    <a:pt x="411956" y="270034"/>
                  </a:cubicBezTo>
                  <a:close/>
                </a:path>
              </a:pathLst>
            </a:custGeom>
            <a:solidFill>
              <a:schemeClr val="bg1"/>
            </a:solidFill>
            <a:ln w="9525" cap="flat">
              <a:noFill/>
              <a:prstDash val="solid"/>
              <a:miter/>
            </a:ln>
          </p:spPr>
          <p:txBody>
            <a:bodyPr rtlCol="0" anchor="ctr"/>
            <a:lstStyle/>
            <a:p>
              <a:pPr defTabSz="731502">
                <a:defRPr/>
              </a:pPr>
              <a:endParaRPr lang="en-US" sz="3917" dirty="0">
                <a:solidFill>
                  <a:srgbClr val="1D516C"/>
                </a:solidFill>
                <a:latin typeface="Arial"/>
              </a:endParaRPr>
            </a:p>
          </p:txBody>
        </p:sp>
        <p:sp>
          <p:nvSpPr>
            <p:cNvPr id="65" name="TextBox 64">
              <a:extLst>
                <a:ext uri="{FF2B5EF4-FFF2-40B4-BE49-F238E27FC236}">
                  <a16:creationId xmlns:a16="http://schemas.microsoft.com/office/drawing/2014/main" id="{6036CC96-7923-4F4B-A86F-8A36F5D3336D}"/>
                </a:ext>
              </a:extLst>
            </p:cNvPr>
            <p:cNvSpPr txBox="1"/>
            <p:nvPr/>
          </p:nvSpPr>
          <p:spPr>
            <a:xfrm>
              <a:off x="2987077" y="4813566"/>
              <a:ext cx="1016395" cy="82676"/>
            </a:xfrm>
            <a:prstGeom prst="rect">
              <a:avLst/>
            </a:prstGeom>
            <a:noFill/>
          </p:spPr>
          <p:txBody>
            <a:bodyPr wrap="square" lIns="0" tIns="0" rIns="0" bIns="0" rtlCol="0" anchor="ctr" anchorCtr="0">
              <a:noAutofit/>
            </a:bodyPr>
            <a:lstStyle/>
            <a:p>
              <a:pPr defTabSz="731502">
                <a:defRPr/>
              </a:pPr>
              <a:r>
                <a:rPr lang="en-US" sz="1440" dirty="0">
                  <a:solidFill>
                    <a:srgbClr val="F8F8F8"/>
                  </a:solidFill>
                  <a:latin typeface="Amazon Ember Regular" charset="0"/>
                </a:rPr>
                <a:t>Amazon S3</a:t>
              </a:r>
            </a:p>
          </p:txBody>
        </p:sp>
      </p:grpSp>
      <p:pic>
        <p:nvPicPr>
          <p:cNvPr id="1026" name="Picture 2" descr="Image result for fannie mae logo png">
            <a:extLst>
              <a:ext uri="{FF2B5EF4-FFF2-40B4-BE49-F238E27FC236}">
                <a16:creationId xmlns:a16="http://schemas.microsoft.com/office/drawing/2014/main" id="{9E386DA5-520B-404E-BCE2-63356B79DE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29264" y="5910682"/>
            <a:ext cx="2932614" cy="55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3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AE59C483-ABCE-446A-90A8-2163D6CCCB90}"/>
              </a:ext>
            </a:extLst>
          </p:cNvPr>
          <p:cNvPicPr>
            <a:picLocks noGrp="1" noChangeAspect="1"/>
          </p:cNvPicPr>
          <p:nvPr>
            <p:ph type="pic" sz="quarter" idx="17"/>
          </p:nvPr>
        </p:nvPicPr>
        <p:blipFill>
          <a:blip r:embed="rId3">
            <a:extLst>
              <a:ext uri="{28A0092B-C50C-407E-A947-70E740481C1C}">
                <a14:useLocalDpi xmlns:a14="http://schemas.microsoft.com/office/drawing/2010/main"/>
              </a:ext>
            </a:extLst>
          </a:blip>
          <a:srcRect/>
          <a:stretch>
            <a:fillRect/>
          </a:stretch>
        </p:blipFill>
        <p:spPr/>
      </p:pic>
      <p:grpSp>
        <p:nvGrpSpPr>
          <p:cNvPr id="16" name="Group 15"/>
          <p:cNvGrpSpPr/>
          <p:nvPr/>
        </p:nvGrpSpPr>
        <p:grpSpPr>
          <a:xfrm>
            <a:off x="0" y="4594526"/>
            <a:ext cx="10435590" cy="5233857"/>
            <a:chOff x="0" y="3828772"/>
            <a:chExt cx="8696325" cy="4361546"/>
          </a:xfrm>
        </p:grpSpPr>
        <p:sp>
          <p:nvSpPr>
            <p:cNvPr id="17" name="Rectangle 16"/>
            <p:cNvSpPr/>
            <p:nvPr/>
          </p:nvSpPr>
          <p:spPr>
            <a:xfrm>
              <a:off x="0" y="4040148"/>
              <a:ext cx="8696325" cy="28194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2160" dirty="0">
                <a:solidFill>
                  <a:prstClr val="white"/>
                </a:solidFill>
                <a:latin typeface="HelveticaNeueLT Std"/>
              </a:endParaRPr>
            </a:p>
          </p:txBody>
        </p:sp>
        <p:sp>
          <p:nvSpPr>
            <p:cNvPr id="18" name="TextBox 17"/>
            <p:cNvSpPr txBox="1"/>
            <p:nvPr/>
          </p:nvSpPr>
          <p:spPr>
            <a:xfrm>
              <a:off x="7134224" y="5343385"/>
              <a:ext cx="1155700" cy="2846933"/>
            </a:xfrm>
            <a:prstGeom prst="rect">
              <a:avLst/>
            </a:prstGeom>
            <a:noFill/>
          </p:spPr>
          <p:txBody>
            <a:bodyPr wrap="square" rtlCol="0">
              <a:spAutoFit/>
            </a:bodyPr>
            <a:lstStyle/>
            <a:p>
              <a:pPr defTabSz="1097280">
                <a:defRPr/>
              </a:pPr>
              <a:r>
                <a:rPr lang="en-US" sz="21600" baseline="30000" dirty="0">
                  <a:solidFill>
                    <a:prstClr val="white"/>
                  </a:solidFill>
                  <a:latin typeface="HelveticaNeueLT Std"/>
                </a:rPr>
                <a:t>”</a:t>
              </a:r>
              <a:endParaRPr lang="en-US" sz="21600" dirty="0">
                <a:solidFill>
                  <a:prstClr val="white"/>
                </a:solidFill>
                <a:latin typeface="HelveticaNeueLT Std"/>
              </a:endParaRPr>
            </a:p>
          </p:txBody>
        </p:sp>
        <p:sp>
          <p:nvSpPr>
            <p:cNvPr id="19" name="TextBox 18"/>
            <p:cNvSpPr txBox="1"/>
            <p:nvPr/>
          </p:nvSpPr>
          <p:spPr>
            <a:xfrm>
              <a:off x="346075" y="3828772"/>
              <a:ext cx="1155700" cy="2846933"/>
            </a:xfrm>
            <a:prstGeom prst="rect">
              <a:avLst/>
            </a:prstGeom>
            <a:noFill/>
          </p:spPr>
          <p:txBody>
            <a:bodyPr wrap="square" rtlCol="0">
              <a:spAutoFit/>
            </a:bodyPr>
            <a:lstStyle/>
            <a:p>
              <a:pPr defTabSz="1097280">
                <a:defRPr/>
              </a:pPr>
              <a:r>
                <a:rPr lang="en-US" sz="21600" baseline="30000" dirty="0">
                  <a:solidFill>
                    <a:prstClr val="white"/>
                  </a:solidFill>
                  <a:latin typeface="HelveticaNeueLT Std"/>
                </a:rPr>
                <a:t>“</a:t>
              </a:r>
              <a:endParaRPr lang="en-US" sz="21600" dirty="0">
                <a:solidFill>
                  <a:prstClr val="white"/>
                </a:solidFill>
                <a:latin typeface="HelveticaNeueLT Std"/>
              </a:endParaRPr>
            </a:p>
          </p:txBody>
        </p:sp>
      </p:grpSp>
      <p:sp>
        <p:nvSpPr>
          <p:cNvPr id="5" name="Text Placeholder 4">
            <a:extLst>
              <a:ext uri="{FF2B5EF4-FFF2-40B4-BE49-F238E27FC236}">
                <a16:creationId xmlns:a16="http://schemas.microsoft.com/office/drawing/2014/main" id="{E2C54CBA-CFB3-4948-94B7-3AECAADCB995}"/>
              </a:ext>
            </a:extLst>
          </p:cNvPr>
          <p:cNvSpPr>
            <a:spLocks noGrp="1"/>
          </p:cNvSpPr>
          <p:nvPr>
            <p:ph type="body" sz="quarter" idx="20"/>
          </p:nvPr>
        </p:nvSpPr>
        <p:spPr>
          <a:xfrm>
            <a:off x="237595" y="2049041"/>
            <a:ext cx="3129069"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BYJU’S needed to find a </a:t>
            </a:r>
            <a:b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more scalable, cost-effective solution to meet the fast growth rate of its mobile learning app. </a:t>
            </a:r>
          </a:p>
          <a:p>
            <a:endParaRPr lang="en-US" dirty="0">
              <a:solidFill>
                <a:schemeClr val="tx1"/>
              </a:solidFill>
            </a:endParaRPr>
          </a:p>
        </p:txBody>
      </p:sp>
      <p:sp>
        <p:nvSpPr>
          <p:cNvPr id="6" name="Text Placeholder 5">
            <a:extLst>
              <a:ext uri="{FF2B5EF4-FFF2-40B4-BE49-F238E27FC236}">
                <a16:creationId xmlns:a16="http://schemas.microsoft.com/office/drawing/2014/main" id="{9DBEA4A2-F5B7-40DB-9EEA-390BE4E9B359}"/>
              </a:ext>
            </a:extLst>
          </p:cNvPr>
          <p:cNvSpPr>
            <a:spLocks noGrp="1"/>
          </p:cNvSpPr>
          <p:nvPr>
            <p:ph type="body" sz="quarter" idx="21"/>
          </p:nvPr>
        </p:nvSpPr>
        <p:spPr>
          <a:xfrm>
            <a:off x="3572003" y="2049041"/>
            <a:ext cx="3129069"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The organization chose to run its primary website and several learning apps on the AWS Cloud, using Amazon Redshift for data analytics.</a:t>
            </a:r>
          </a:p>
          <a:p>
            <a:endParaRPr lang="en-US" dirty="0">
              <a:solidFill>
                <a:schemeClr val="tx1"/>
              </a:solidFill>
            </a:endParaRPr>
          </a:p>
        </p:txBody>
      </p:sp>
      <p:sp>
        <p:nvSpPr>
          <p:cNvPr id="7" name="Text Placeholder 6">
            <a:extLst>
              <a:ext uri="{FF2B5EF4-FFF2-40B4-BE49-F238E27FC236}">
                <a16:creationId xmlns:a16="http://schemas.microsoft.com/office/drawing/2014/main" id="{A943CFF3-3935-4FB3-8455-B1996F14BC07}"/>
              </a:ext>
            </a:extLst>
          </p:cNvPr>
          <p:cNvSpPr>
            <a:spLocks noGrp="1"/>
          </p:cNvSpPr>
          <p:nvPr>
            <p:ph type="body" sz="quarter" idx="22"/>
          </p:nvPr>
        </p:nvSpPr>
        <p:spPr>
          <a:xfrm>
            <a:off x="6904711" y="2049041"/>
            <a:ext cx="3284606" cy="2182936"/>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Delivers interactive learning content to 15 million students</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Uses deeper data analysis to personalize learning</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Takes advantage of newer technologies to create innovative new products</a:t>
            </a:r>
          </a:p>
        </p:txBody>
      </p:sp>
      <p:sp>
        <p:nvSpPr>
          <p:cNvPr id="8" name="Text Placeholder 7">
            <a:extLst>
              <a:ext uri="{FF2B5EF4-FFF2-40B4-BE49-F238E27FC236}">
                <a16:creationId xmlns:a16="http://schemas.microsoft.com/office/drawing/2014/main" id="{65B93F5E-0704-4568-A08A-1A87E72F6AE4}"/>
              </a:ext>
            </a:extLst>
          </p:cNvPr>
          <p:cNvSpPr>
            <a:spLocks noGrp="1"/>
          </p:cNvSpPr>
          <p:nvPr>
            <p:ph type="body" sz="quarter" idx="23"/>
          </p:nvPr>
        </p:nvSpPr>
        <p:spPr>
          <a:xfrm>
            <a:off x="3571154"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Solution</a:t>
            </a:r>
          </a:p>
        </p:txBody>
      </p:sp>
      <p:sp>
        <p:nvSpPr>
          <p:cNvPr id="9" name="Text Placeholder 8">
            <a:extLst>
              <a:ext uri="{FF2B5EF4-FFF2-40B4-BE49-F238E27FC236}">
                <a16:creationId xmlns:a16="http://schemas.microsoft.com/office/drawing/2014/main" id="{477E775F-CEC4-4D2C-AB36-81DA7546D0FC}"/>
              </a:ext>
            </a:extLst>
          </p:cNvPr>
          <p:cNvSpPr>
            <a:spLocks noGrp="1"/>
          </p:cNvSpPr>
          <p:nvPr>
            <p:ph type="body" sz="quarter" idx="24"/>
          </p:nvPr>
        </p:nvSpPr>
        <p:spPr>
          <a:xfrm>
            <a:off x="237595"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Challenge</a:t>
            </a:r>
          </a:p>
          <a:p>
            <a:endParaRPr lang="en-US" dirty="0"/>
          </a:p>
        </p:txBody>
      </p:sp>
      <p:sp>
        <p:nvSpPr>
          <p:cNvPr id="10" name="Text Placeholder 9">
            <a:extLst>
              <a:ext uri="{FF2B5EF4-FFF2-40B4-BE49-F238E27FC236}">
                <a16:creationId xmlns:a16="http://schemas.microsoft.com/office/drawing/2014/main" id="{1034758E-79FB-45ED-83A6-655E90036299}"/>
              </a:ext>
            </a:extLst>
          </p:cNvPr>
          <p:cNvSpPr>
            <a:spLocks noGrp="1"/>
          </p:cNvSpPr>
          <p:nvPr>
            <p:ph type="body" sz="quarter" idx="25"/>
          </p:nvPr>
        </p:nvSpPr>
        <p:spPr>
          <a:xfrm>
            <a:off x="6904710" y="1642185"/>
            <a:ext cx="3129069" cy="403141"/>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Benefits</a:t>
            </a:r>
          </a:p>
          <a:p>
            <a:endParaRPr lang="en-US" dirty="0"/>
          </a:p>
        </p:txBody>
      </p:sp>
      <p:sp>
        <p:nvSpPr>
          <p:cNvPr id="11" name="Text Placeholder 10">
            <a:extLst>
              <a:ext uri="{FF2B5EF4-FFF2-40B4-BE49-F238E27FC236}">
                <a16:creationId xmlns:a16="http://schemas.microsoft.com/office/drawing/2014/main" id="{88A88236-174D-412E-A613-DDD3B950872C}"/>
              </a:ext>
            </a:extLst>
          </p:cNvPr>
          <p:cNvSpPr>
            <a:spLocks noGrp="1"/>
          </p:cNvSpPr>
          <p:nvPr>
            <p:ph type="body" sz="quarter" idx="26"/>
          </p:nvPr>
        </p:nvSpPr>
        <p:spPr>
          <a:xfrm>
            <a:off x="1005839" y="5400098"/>
            <a:ext cx="7849987" cy="1985032"/>
          </a:xfrm>
        </p:spPr>
        <p:txBody>
          <a:bodyPr/>
          <a:lstStyle/>
          <a:p>
            <a:pPr algn="ct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Using Amazon Redshift, we have a robust analytical tool that </a:t>
            </a: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helps us collect usage data so we can </a:t>
            </a:r>
            <a:b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more effectively personalize every student’s learning </a:t>
            </a:r>
            <a:b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solidFill>
                  <a:schemeClr val="accent1"/>
                </a:solidFill>
                <a:latin typeface="Amazon Ember Cd RC" panose="020B0606020204020204" pitchFamily="34" charset="0"/>
                <a:ea typeface="Amazon Ember Cd RC" panose="020B0606020204020204" pitchFamily="34" charset="0"/>
                <a:cs typeface="Amazon Ember Cd RC" panose="020B0606020204020204" pitchFamily="34" charset="0"/>
              </a:rPr>
              <a:t>journey </a:t>
            </a: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and provide customized feedback and </a:t>
            </a:r>
            <a:b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br>
            <a:r>
              <a:rPr lang="en-US" sz="2560" dirty="0">
                <a:latin typeface="Amazon Ember Cd RC" panose="020B0606020204020204" pitchFamily="34" charset="0"/>
                <a:ea typeface="Amazon Ember Cd RC" panose="020B0606020204020204" pitchFamily="34" charset="0"/>
                <a:cs typeface="Amazon Ember Cd RC" panose="020B0606020204020204" pitchFamily="34" charset="0"/>
              </a:rPr>
              <a:t>in-depth analysis. </a:t>
            </a:r>
          </a:p>
        </p:txBody>
      </p:sp>
      <p:sp>
        <p:nvSpPr>
          <p:cNvPr id="12" name="Text Placeholder 11">
            <a:extLst>
              <a:ext uri="{FF2B5EF4-FFF2-40B4-BE49-F238E27FC236}">
                <a16:creationId xmlns:a16="http://schemas.microsoft.com/office/drawing/2014/main" id="{0570801F-1A99-4754-AA48-5C6A5D60904A}"/>
              </a:ext>
            </a:extLst>
          </p:cNvPr>
          <p:cNvSpPr>
            <a:spLocks noGrp="1"/>
          </p:cNvSpPr>
          <p:nvPr>
            <p:ph type="body" sz="quarter" idx="27"/>
          </p:nvPr>
        </p:nvSpPr>
        <p:spPr>
          <a:xfrm>
            <a:off x="1005839" y="7446711"/>
            <a:ext cx="7849987" cy="488482"/>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Prakash Ramachandran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Chief Technology Officer, BYJU’S</a:t>
            </a:r>
          </a:p>
        </p:txBody>
      </p:sp>
      <p:sp>
        <p:nvSpPr>
          <p:cNvPr id="13" name="Text Placeholder 12">
            <a:extLst>
              <a:ext uri="{FF2B5EF4-FFF2-40B4-BE49-F238E27FC236}">
                <a16:creationId xmlns:a16="http://schemas.microsoft.com/office/drawing/2014/main" id="{08768398-A4E3-41A8-BB05-DF461FCE135C}"/>
              </a:ext>
            </a:extLst>
          </p:cNvPr>
          <p:cNvSpPr>
            <a:spLocks noGrp="1"/>
          </p:cNvSpPr>
          <p:nvPr>
            <p:ph type="body" sz="quarter" idx="28"/>
          </p:nvPr>
        </p:nvSpPr>
        <p:spPr>
          <a:xfrm>
            <a:off x="10847070" y="2626077"/>
            <a:ext cx="3303272" cy="1997360"/>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Company:	BYJU’S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Industry:	EdTech</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Country: 	India</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Employees:	1,500</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Website:</a:t>
            </a:r>
            <a:r>
              <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https://byjus.com/</a:t>
            </a:r>
            <a:endParaRPr lang="en-US" dirty="0">
              <a:solidFill>
                <a:schemeClr val="bg1">
                  <a:lumMod val="90000"/>
                  <a:lumOff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 Placeholder 13">
            <a:extLst>
              <a:ext uri="{FF2B5EF4-FFF2-40B4-BE49-F238E27FC236}">
                <a16:creationId xmlns:a16="http://schemas.microsoft.com/office/drawing/2014/main" id="{A1DE1EB1-02A6-4F15-9569-4D92637E897A}"/>
              </a:ext>
            </a:extLst>
          </p:cNvPr>
          <p:cNvSpPr>
            <a:spLocks noGrp="1"/>
          </p:cNvSpPr>
          <p:nvPr>
            <p:ph type="body" sz="quarter" idx="29"/>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About BYJU’S</a:t>
            </a:r>
          </a:p>
        </p:txBody>
      </p:sp>
      <p:sp>
        <p:nvSpPr>
          <p:cNvPr id="15" name="Text Placeholder 14">
            <a:extLst>
              <a:ext uri="{FF2B5EF4-FFF2-40B4-BE49-F238E27FC236}">
                <a16:creationId xmlns:a16="http://schemas.microsoft.com/office/drawing/2014/main" id="{E7A4C3FE-B18B-4B89-AD1C-9716C7267D70}"/>
              </a:ext>
            </a:extLst>
          </p:cNvPr>
          <p:cNvSpPr>
            <a:spLocks noGrp="1"/>
          </p:cNvSpPr>
          <p:nvPr>
            <p:ph type="body" sz="quarter" idx="30"/>
          </p:nvPr>
        </p:nvSpPr>
        <p:spPr>
          <a:xfrm>
            <a:off x="10847070" y="5178176"/>
            <a:ext cx="3303272" cy="2206954"/>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BYJU’s is India’s largest education company and the creator of the BYJU’S K–12 learning app. The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 has 900,000 paying subscribers and offers highly adaptive,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engaging, and effective learning programs for students.</a:t>
            </a:r>
          </a:p>
          <a:p>
            <a:endParaRPr lang="en-US" dirty="0"/>
          </a:p>
        </p:txBody>
      </p:sp>
      <p:sp>
        <p:nvSpPr>
          <p:cNvPr id="22" name="Rectangle 21">
            <a:extLst>
              <a:ext uri="{FF2B5EF4-FFF2-40B4-BE49-F238E27FC236}">
                <a16:creationId xmlns:a16="http://schemas.microsoft.com/office/drawing/2014/main" id="{F2A31BF0-7C7F-B446-AF9A-5A35A4889BFB}"/>
              </a:ext>
            </a:extLst>
          </p:cNvPr>
          <p:cNvSpPr/>
          <p:nvPr/>
        </p:nvSpPr>
        <p:spPr>
          <a:xfrm>
            <a:off x="10847069" y="252577"/>
            <a:ext cx="3495949" cy="1968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p>
        </p:txBody>
      </p:sp>
      <p:sp>
        <p:nvSpPr>
          <p:cNvPr id="20" name="Title 1">
            <a:extLst>
              <a:ext uri="{FF2B5EF4-FFF2-40B4-BE49-F238E27FC236}">
                <a16:creationId xmlns:a16="http://schemas.microsoft.com/office/drawing/2014/main" id="{20A5880D-8FB3-A543-8800-F2E23605AF60}"/>
              </a:ext>
            </a:extLst>
          </p:cNvPr>
          <p:cNvSpPr txBox="1">
            <a:spLocks/>
          </p:cNvSpPr>
          <p:nvPr/>
        </p:nvSpPr>
        <p:spPr>
          <a:xfrm>
            <a:off x="0" y="-20385"/>
            <a:ext cx="14630400" cy="1251310"/>
          </a:xfrm>
          <a:prstGeom prst="rect">
            <a:avLst/>
          </a:prstGeom>
          <a:gradFill flip="none" rotWithShape="1">
            <a:gsLst>
              <a:gs pos="0">
                <a:srgbClr val="303C4D">
                  <a:shade val="30000"/>
                  <a:satMod val="115000"/>
                </a:srgbClr>
              </a:gs>
              <a:gs pos="50000">
                <a:srgbClr val="303C4D">
                  <a:shade val="67500"/>
                  <a:satMod val="115000"/>
                </a:srgbClr>
              </a:gs>
              <a:gs pos="100000">
                <a:srgbClr val="303C4D">
                  <a:shade val="100000"/>
                  <a:satMod val="115000"/>
                </a:srgbClr>
              </a:gs>
            </a:gsLst>
            <a:lin ang="0" scaled="1"/>
            <a:tileRect/>
          </a:gradFill>
        </p:spPr>
        <p:txBody>
          <a:bodyPr anchor="ctr">
            <a:normAutofit fontScale="92500"/>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512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rPr>
              <a:t> </a:t>
            </a:r>
            <a:r>
              <a:rPr lang="en-US" sz="448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rPr>
              <a:t>BYJU’s uses AWS to deliver cutting-edge content to 15M students</a:t>
            </a:r>
            <a:endParaRPr lang="en-US" sz="5120"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pic>
        <p:nvPicPr>
          <p:cNvPr id="27" name="Picture 26">
            <a:extLst>
              <a:ext uri="{FF2B5EF4-FFF2-40B4-BE49-F238E27FC236}">
                <a16:creationId xmlns:a16="http://schemas.microsoft.com/office/drawing/2014/main" id="{FBC25FF2-BB9D-BF48-A981-A4CCA9956FB9}"/>
              </a:ext>
            </a:extLst>
          </p:cNvPr>
          <p:cNvPicPr>
            <a:picLocks noChangeAspect="1"/>
          </p:cNvPicPr>
          <p:nvPr/>
        </p:nvPicPr>
        <p:blipFill>
          <a:blip r:embed="rId5"/>
          <a:stretch>
            <a:fillRect/>
          </a:stretch>
        </p:blipFill>
        <p:spPr>
          <a:xfrm>
            <a:off x="10781947" y="1467701"/>
            <a:ext cx="3251200" cy="914400"/>
          </a:xfrm>
          <a:prstGeom prst="rect">
            <a:avLst/>
          </a:prstGeom>
        </p:spPr>
      </p:pic>
    </p:spTree>
    <p:extLst>
      <p:ext uri="{BB962C8B-B14F-4D97-AF65-F5344CB8AC3E}">
        <p14:creationId xmlns:p14="http://schemas.microsoft.com/office/powerpoint/2010/main" val="185391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3588" y="330200"/>
            <a:ext cx="13866812" cy="750888"/>
          </a:xfrm>
        </p:spPr>
        <p:txBody>
          <a:bodyPr>
            <a:normAutofit/>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UMUC builds new analytics </a:t>
            </a:r>
            <a:r>
              <a:rPr lang="en-US" b="0" dirty="0"/>
              <a:t>p</a:t>
            </a:r>
            <a:r>
              <a:rPr lang="en-US" b="0" dirty="0">
                <a:latin typeface="Amazon Ember" panose="020B0603020204020204" pitchFamily="34" charset="0"/>
                <a:ea typeface="Amazon Ember" panose="020B0603020204020204" pitchFamily="34" charset="0"/>
                <a:cs typeface="Amazon Ember" panose="020B0603020204020204" pitchFamily="34" charset="0"/>
              </a:rPr>
              <a:t>latform </a:t>
            </a:r>
            <a:r>
              <a:rPr lang="en-US" b="0" dirty="0"/>
              <a:t>u</a:t>
            </a:r>
            <a:r>
              <a:rPr lang="en-US" b="0" dirty="0">
                <a:latin typeface="Amazon Ember" panose="020B0603020204020204" pitchFamily="34" charset="0"/>
                <a:ea typeface="Amazon Ember" panose="020B0603020204020204" pitchFamily="34" charset="0"/>
                <a:cs typeface="Amazon Ember" panose="020B0603020204020204" pitchFamily="34" charset="0"/>
              </a:rPr>
              <a:t>sing Amazon Redshift</a:t>
            </a:r>
          </a:p>
        </p:txBody>
      </p:sp>
      <p:sp>
        <p:nvSpPr>
          <p:cNvPr id="8" name="Rectangle 7"/>
          <p:cNvSpPr/>
          <p:nvPr/>
        </p:nvSpPr>
        <p:spPr>
          <a:xfrm>
            <a:off x="577430" y="6560734"/>
            <a:ext cx="5973914" cy="830997"/>
          </a:xfrm>
          <a:prstGeom prst="rect">
            <a:avLst/>
          </a:prstGeom>
        </p:spPr>
        <p:txBody>
          <a:bodyPr wrap="square">
            <a:spAutoFit/>
          </a:bodyPr>
          <a:lstStyle/>
          <a:p>
            <a:pPr algn="ctr"/>
            <a:r>
              <a:rPr lang="en-US" sz="1600" dirty="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rPr>
              <a:t>University of Maryland University College (UMUC) specializes in providing career-relevant higher education opportunities to busy professionals.</a:t>
            </a:r>
          </a:p>
        </p:txBody>
      </p:sp>
      <p:sp>
        <p:nvSpPr>
          <p:cNvPr id="10" name="TextBox 9"/>
          <p:cNvSpPr txBox="1"/>
          <p:nvPr/>
        </p:nvSpPr>
        <p:spPr>
          <a:xfrm>
            <a:off x="945725" y="1852024"/>
            <a:ext cx="5237322" cy="1495474"/>
          </a:xfrm>
          <a:prstGeom prst="rect">
            <a:avLst/>
          </a:prstGeom>
          <a:noFill/>
        </p:spPr>
        <p:txBody>
          <a:bodyPr wrap="square" rtlCol="0">
            <a:spAutoFit/>
          </a:bodyPr>
          <a:lstStyle/>
          <a:p>
            <a:pPr algn="ctr">
              <a:lnSpc>
                <a:spcPct val="130000"/>
              </a:lnSpc>
            </a:pPr>
            <a:r>
              <a:rPr lang="en-US" sz="2400"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UMUC uses AWS to both run the university as well as to improve student outcomes.</a:t>
            </a:r>
          </a:p>
        </p:txBody>
      </p:sp>
      <p:sp>
        <p:nvSpPr>
          <p:cNvPr id="2" name="Rounded Rectangle 1"/>
          <p:cNvSpPr/>
          <p:nvPr/>
        </p:nvSpPr>
        <p:spPr>
          <a:xfrm>
            <a:off x="810783" y="1612199"/>
            <a:ext cx="5507208" cy="4650261"/>
          </a:xfrm>
          <a:prstGeom prst="roundRect">
            <a:avLst>
              <a:gd name="adj" fmla="val 5853"/>
            </a:avLst>
          </a:prstGeom>
          <a:noFill/>
          <a:ln>
            <a:solidFill>
              <a:schemeClr val="accent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 name="TextBox 5"/>
          <p:cNvSpPr txBox="1"/>
          <p:nvPr/>
        </p:nvSpPr>
        <p:spPr>
          <a:xfrm>
            <a:off x="2325116" y="3906035"/>
            <a:ext cx="2478563" cy="634020"/>
          </a:xfrm>
          <a:prstGeom prst="rect">
            <a:avLst/>
          </a:prstGeom>
          <a:noFill/>
        </p:spPr>
        <p:txBody>
          <a:bodyPr wrap="none" rtlCol="0">
            <a:spAutoFit/>
          </a:bodyPr>
          <a:lstStyle/>
          <a:p>
            <a:pPr algn="ctr"/>
            <a:r>
              <a:rPr lang="en-US" sz="17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Darren Catalano</a:t>
            </a:r>
          </a:p>
          <a:p>
            <a:pPr algn="ctr"/>
            <a:r>
              <a:rPr lang="en-US" sz="17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VP of Analytics, UMUC</a:t>
            </a:r>
          </a:p>
        </p:txBody>
      </p:sp>
      <p:grpSp>
        <p:nvGrpSpPr>
          <p:cNvPr id="17" name="Group 16"/>
          <p:cNvGrpSpPr/>
          <p:nvPr/>
        </p:nvGrpSpPr>
        <p:grpSpPr>
          <a:xfrm>
            <a:off x="5965372" y="5895214"/>
            <a:ext cx="586611" cy="1117546"/>
            <a:chOff x="7547498" y="3514651"/>
            <a:chExt cx="366632" cy="698466"/>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4" name="TextBox 3"/>
            <p:cNvSpPr txBox="1">
              <a:spLocks/>
            </p:cNvSpPr>
            <p:nvPr/>
          </p:nvSpPr>
          <p:spPr>
            <a:xfrm>
              <a:off x="7567481" y="3555886"/>
              <a:ext cx="346649" cy="657231"/>
            </a:xfrm>
            <a:prstGeom prst="rect">
              <a:avLst/>
            </a:prstGeom>
            <a:noFill/>
          </p:spPr>
          <p:txBody>
            <a:bodyPr wrap="none" lIns="0" tIns="0" rIns="0" bIns="0" rtlCol="0" anchor="ctr" anchorCtr="1">
              <a:spAutoFit/>
            </a:bodyPr>
            <a:lstStyle/>
            <a:p>
              <a:pPr>
                <a:lnSpc>
                  <a:spcPts val="8160"/>
                </a:lnSpc>
              </a:pPr>
              <a:r>
                <a:rPr lang="en-US" sz="8640" b="1" dirty="0">
                  <a:solidFill>
                    <a:srgbClr val="FAA634"/>
                  </a:solidFill>
                  <a:latin typeface="Arial"/>
                  <a:cs typeface="Arial"/>
                </a:rPr>
                <a:t>”</a:t>
              </a:r>
            </a:p>
          </p:txBody>
        </p:sp>
      </p:grpSp>
      <p:grpSp>
        <p:nvGrpSpPr>
          <p:cNvPr id="18" name="Group 17"/>
          <p:cNvGrpSpPr/>
          <p:nvPr/>
        </p:nvGrpSpPr>
        <p:grpSpPr>
          <a:xfrm>
            <a:off x="582673" y="1359456"/>
            <a:ext cx="585971" cy="1117546"/>
            <a:chOff x="7547498" y="3514651"/>
            <a:chExt cx="366232" cy="698466"/>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0" name="TextBox 19"/>
            <p:cNvSpPr txBox="1">
              <a:spLocks/>
            </p:cNvSpPr>
            <p:nvPr/>
          </p:nvSpPr>
          <p:spPr>
            <a:xfrm>
              <a:off x="7555667" y="3555886"/>
              <a:ext cx="346649" cy="657231"/>
            </a:xfrm>
            <a:prstGeom prst="rect">
              <a:avLst/>
            </a:prstGeom>
            <a:noFill/>
          </p:spPr>
          <p:txBody>
            <a:bodyPr wrap="none" lIns="0" tIns="0" rIns="0" bIns="0" rtlCol="0" anchor="ctr" anchorCtr="1">
              <a:spAutoFit/>
            </a:bodyPr>
            <a:lstStyle/>
            <a:p>
              <a:pPr>
                <a:lnSpc>
                  <a:spcPts val="8160"/>
                </a:lnSpc>
              </a:pPr>
              <a:r>
                <a:rPr lang="en-US" sz="8640" b="1" dirty="0">
                  <a:solidFill>
                    <a:srgbClr val="FAA634"/>
                  </a:solidFill>
                  <a:latin typeface="Arial"/>
                  <a:cs typeface="Arial"/>
                </a:rPr>
                <a:t>“</a:t>
              </a:r>
            </a:p>
          </p:txBody>
        </p:sp>
      </p:grpSp>
      <p:sp>
        <p:nvSpPr>
          <p:cNvPr id="15" name="Rectangle 14"/>
          <p:cNvSpPr/>
          <p:nvPr/>
        </p:nvSpPr>
        <p:spPr>
          <a:xfrm>
            <a:off x="7150730" y="1633912"/>
            <a:ext cx="6551133" cy="4708597"/>
          </a:xfrm>
          <a:prstGeom prst="rect">
            <a:avLst/>
          </a:prstGeom>
        </p:spPr>
        <p:txBody>
          <a:bodyPr wrap="square">
            <a:spAutoFit/>
          </a:bodyPr>
          <a:lstStyle/>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UMUC needed to replace its aging legacy applications with a more flexible and cost-effective cloud-based solution.</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The university built its new analytics platform on AWS leveraging Amazon Redshift and Amazon RDS for Oracle.</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UMUC reports a 2x to 20x improvement in ETL performance for its analytics platform compared to its previous legacy applications</a:t>
            </a:r>
          </a:p>
          <a:p>
            <a:pPr marL="453542" indent="-453542">
              <a:lnSpc>
                <a:spcPct val="110000"/>
              </a:lnSpc>
              <a:spcBef>
                <a:spcPts val="1920"/>
              </a:spcBef>
              <a:buFont typeface="Arial"/>
              <a:buChar char="•"/>
            </a:pPr>
            <a:r>
              <a:rPr lang="en-US" sz="1920" dirty="0">
                <a:latin typeface="Amazon Ember" panose="020B0603020204020204" pitchFamily="34" charset="0"/>
                <a:ea typeface="Amazon Ember" panose="020B0603020204020204" pitchFamily="34" charset="0"/>
                <a:cs typeface="Amazon Ember" panose="020B0603020204020204" pitchFamily="34" charset="0"/>
              </a:rPr>
              <a:t>Using AWS enables UMUC engineers to focus on creating new applications instead of managing infrastructure</a:t>
            </a:r>
          </a:p>
        </p:txBody>
      </p:sp>
      <p:pic>
        <p:nvPicPr>
          <p:cNvPr id="1026" name="Picture 2" descr="http://lec3.com/New/umuc_logo.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7853" y="4781386"/>
            <a:ext cx="1997878" cy="11587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527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Enabling real-time analytics</a:t>
            </a:r>
          </a:p>
        </p:txBody>
      </p:sp>
      <p:sp>
        <p:nvSpPr>
          <p:cNvPr id="64" name="Content Placeholder 2"/>
          <p:cNvSpPr txBox="1">
            <a:spLocks/>
          </p:cNvSpPr>
          <p:nvPr/>
        </p:nvSpPr>
        <p:spPr>
          <a:xfrm>
            <a:off x="548640" y="1553834"/>
            <a:ext cx="12907131" cy="1569660"/>
          </a:xfrm>
          <a:prstGeom prst="rect">
            <a:avLst/>
          </a:prstGeom>
        </p:spPr>
        <p:txBody>
          <a:bodyPr wrap="square">
            <a:spAutoFit/>
          </a:bodyPr>
          <a:lst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spcBef>
                <a:spcPts val="0"/>
              </a:spcBef>
            </a:pPr>
            <a:r>
              <a:rPr lang="en-US" sz="3200" dirty="0">
                <a:latin typeface="+mn-lt"/>
              </a:rPr>
              <a:t>Data streaming technology enables customers to ingest, process, and analyze high volumes of high-velocity data from a variety of sources </a:t>
            </a:r>
            <a:r>
              <a:rPr lang="en-US" sz="3200" dirty="0">
                <a:gradFill>
                  <a:gsLst>
                    <a:gs pos="76991">
                      <a:schemeClr val="accent1"/>
                    </a:gs>
                    <a:gs pos="44000">
                      <a:schemeClr val="accent1"/>
                    </a:gs>
                  </a:gsLst>
                  <a:lin ang="5400000" scaled="1"/>
                </a:gradFill>
                <a:latin typeface="+mn-lt"/>
                <a:ea typeface="+mj-ea"/>
              </a:rPr>
              <a:t>in real time</a:t>
            </a:r>
          </a:p>
        </p:txBody>
      </p:sp>
      <p:sp>
        <p:nvSpPr>
          <p:cNvPr id="284" name="Content Placeholder 2">
            <a:extLst>
              <a:ext uri="{FF2B5EF4-FFF2-40B4-BE49-F238E27FC236}">
                <a16:creationId xmlns:a16="http://schemas.microsoft.com/office/drawing/2014/main" id="{BCFAA6FF-E333-41ED-B118-3A6E8CD015E4}"/>
              </a:ext>
            </a:extLst>
          </p:cNvPr>
          <p:cNvSpPr txBox="1">
            <a:spLocks/>
          </p:cNvSpPr>
          <p:nvPr/>
        </p:nvSpPr>
        <p:spPr>
          <a:xfrm flipH="1">
            <a:off x="894659" y="5182698"/>
            <a:ext cx="1536979" cy="1689693"/>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Source</a:t>
            </a:r>
          </a:p>
          <a:p>
            <a:pPr algn="ctr" fontAlgn="t">
              <a:spcBef>
                <a:spcPts val="0"/>
              </a:spcBef>
              <a:spcAft>
                <a:spcPts val="600"/>
              </a:spcAft>
            </a:pPr>
            <a:r>
              <a:rPr lang="en-US" sz="1600" dirty="0">
                <a:solidFill>
                  <a:schemeClr val="tx1"/>
                </a:solidFill>
                <a:latin typeface="+mn-lt"/>
              </a:rPr>
              <a:t>Devices and/or applications that produce real-time</a:t>
            </a:r>
            <a:br>
              <a:rPr lang="en-US" sz="1600" dirty="0">
                <a:solidFill>
                  <a:schemeClr val="tx1"/>
                </a:solidFill>
                <a:latin typeface="+mn-lt"/>
              </a:rPr>
            </a:br>
            <a:r>
              <a:rPr lang="en-US" sz="1600" dirty="0">
                <a:solidFill>
                  <a:schemeClr val="tx1"/>
                </a:solidFill>
                <a:latin typeface="+mn-lt"/>
              </a:rPr>
              <a:t>data at high velocity </a:t>
            </a:r>
          </a:p>
        </p:txBody>
      </p:sp>
      <p:sp>
        <p:nvSpPr>
          <p:cNvPr id="285" name="Content Placeholder 2">
            <a:extLst>
              <a:ext uri="{FF2B5EF4-FFF2-40B4-BE49-F238E27FC236}">
                <a16:creationId xmlns:a16="http://schemas.microsoft.com/office/drawing/2014/main" id="{849CD9C1-9704-43BD-832E-4962A97202FF}"/>
              </a:ext>
            </a:extLst>
          </p:cNvPr>
          <p:cNvSpPr txBox="1">
            <a:spLocks/>
          </p:cNvSpPr>
          <p:nvPr/>
        </p:nvSpPr>
        <p:spPr>
          <a:xfrm flipH="1">
            <a:off x="3186297" y="5235940"/>
            <a:ext cx="2539432" cy="1246495"/>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ingestion</a:t>
            </a:r>
          </a:p>
          <a:p>
            <a:pPr algn="ctr" fontAlgn="t">
              <a:spcBef>
                <a:spcPts val="0"/>
              </a:spcBef>
              <a:spcAft>
                <a:spcPts val="600"/>
              </a:spcAft>
            </a:pPr>
            <a:r>
              <a:rPr lang="en-US" sz="1600" dirty="0">
                <a:solidFill>
                  <a:schemeClr val="tx1"/>
                </a:solidFill>
                <a:latin typeface="+mn-lt"/>
              </a:rPr>
              <a:t>Data from tens of thousands of data sources can be written to a single stream </a:t>
            </a:r>
          </a:p>
        </p:txBody>
      </p:sp>
      <p:sp>
        <p:nvSpPr>
          <p:cNvPr id="286" name="Content Placeholder 2">
            <a:extLst>
              <a:ext uri="{FF2B5EF4-FFF2-40B4-BE49-F238E27FC236}">
                <a16:creationId xmlns:a16="http://schemas.microsoft.com/office/drawing/2014/main" id="{EE1071ED-6395-4174-9C76-977E2E6D2D83}"/>
              </a:ext>
            </a:extLst>
          </p:cNvPr>
          <p:cNvSpPr txBox="1">
            <a:spLocks/>
          </p:cNvSpPr>
          <p:nvPr/>
        </p:nvSpPr>
        <p:spPr>
          <a:xfrm flipH="1">
            <a:off x="6071687" y="5235940"/>
            <a:ext cx="2390570" cy="1689693"/>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storage</a:t>
            </a:r>
          </a:p>
          <a:p>
            <a:pPr algn="ctr" fontAlgn="t">
              <a:spcBef>
                <a:spcPts val="0"/>
              </a:spcBef>
              <a:spcAft>
                <a:spcPts val="600"/>
              </a:spcAft>
            </a:pPr>
            <a:r>
              <a:rPr lang="en-US" sz="1600" dirty="0">
                <a:solidFill>
                  <a:schemeClr val="tx1"/>
                </a:solidFill>
                <a:latin typeface="+mn-lt"/>
              </a:rPr>
              <a:t>Data are stored in the order they were received for a set duration</a:t>
            </a:r>
            <a:br>
              <a:rPr lang="en-US" sz="1600" dirty="0">
                <a:solidFill>
                  <a:schemeClr val="tx1"/>
                </a:solidFill>
                <a:latin typeface="+mn-lt"/>
              </a:rPr>
            </a:br>
            <a:r>
              <a:rPr lang="en-US" sz="1600" dirty="0">
                <a:solidFill>
                  <a:schemeClr val="tx1"/>
                </a:solidFill>
                <a:latin typeface="+mn-lt"/>
              </a:rPr>
              <a:t>of time and can be replayed indefinitely during that time</a:t>
            </a:r>
          </a:p>
        </p:txBody>
      </p:sp>
      <p:sp>
        <p:nvSpPr>
          <p:cNvPr id="287" name="Content Placeholder 2">
            <a:extLst>
              <a:ext uri="{FF2B5EF4-FFF2-40B4-BE49-F238E27FC236}">
                <a16:creationId xmlns:a16="http://schemas.microsoft.com/office/drawing/2014/main" id="{D597A557-9B24-4C5F-83B0-C456BA062AEC}"/>
              </a:ext>
            </a:extLst>
          </p:cNvPr>
          <p:cNvSpPr txBox="1">
            <a:spLocks/>
          </p:cNvSpPr>
          <p:nvPr/>
        </p:nvSpPr>
        <p:spPr>
          <a:xfrm flipH="1">
            <a:off x="8888559" y="5258734"/>
            <a:ext cx="2673763" cy="1240340"/>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Stream processing</a:t>
            </a:r>
          </a:p>
          <a:p>
            <a:pPr algn="ctr" fontAlgn="t">
              <a:spcBef>
                <a:spcPts val="0"/>
              </a:spcBef>
              <a:spcAft>
                <a:spcPts val="600"/>
              </a:spcAft>
            </a:pPr>
            <a:r>
              <a:rPr lang="en-US" sz="1600" dirty="0">
                <a:solidFill>
                  <a:schemeClr val="tx1"/>
                </a:solidFill>
                <a:latin typeface="+mn-lt"/>
              </a:rPr>
              <a:t>Records are read in</a:t>
            </a:r>
            <a:br>
              <a:rPr lang="en-US" sz="1600" dirty="0">
                <a:solidFill>
                  <a:schemeClr val="tx1"/>
                </a:solidFill>
                <a:latin typeface="+mn-lt"/>
              </a:rPr>
            </a:br>
            <a:r>
              <a:rPr lang="en-US" sz="1600" dirty="0">
                <a:solidFill>
                  <a:schemeClr val="tx1"/>
                </a:solidFill>
                <a:latin typeface="+mn-lt"/>
              </a:rPr>
              <a:t>the order they are produced, enabling real-time analytics or streaming ETL</a:t>
            </a:r>
          </a:p>
        </p:txBody>
      </p:sp>
      <p:sp>
        <p:nvSpPr>
          <p:cNvPr id="288" name="Content Placeholder 2">
            <a:extLst>
              <a:ext uri="{FF2B5EF4-FFF2-40B4-BE49-F238E27FC236}">
                <a16:creationId xmlns:a16="http://schemas.microsoft.com/office/drawing/2014/main" id="{80060C23-3017-4406-BC6F-0E05545C113A}"/>
              </a:ext>
            </a:extLst>
          </p:cNvPr>
          <p:cNvSpPr txBox="1">
            <a:spLocks/>
          </p:cNvSpPr>
          <p:nvPr/>
        </p:nvSpPr>
        <p:spPr>
          <a:xfrm flipH="1">
            <a:off x="11918792" y="5258734"/>
            <a:ext cx="1536979" cy="1317284"/>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7303">
                      <a:srgbClr val="0E2735"/>
                    </a:gs>
                    <a:gs pos="21348">
                      <a:srgbClr val="0E2735"/>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7303">
                      <a:srgbClr val="0E2735"/>
                    </a:gs>
                    <a:gs pos="21348">
                      <a:srgbClr val="0E2735"/>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7303">
                      <a:srgbClr val="0E2735"/>
                    </a:gs>
                    <a:gs pos="21348">
                      <a:srgbClr val="0E2735"/>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7303">
                      <a:srgbClr val="0E2735"/>
                    </a:gs>
                    <a:gs pos="21348">
                      <a:srgbClr val="0E2735"/>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ctr">
              <a:spcBef>
                <a:spcPts val="0"/>
              </a:spcBef>
              <a:spcAft>
                <a:spcPts val="600"/>
              </a:spcAft>
            </a:pPr>
            <a:r>
              <a:rPr lang="en-US" sz="2000" b="1" dirty="0">
                <a:gradFill>
                  <a:gsLst>
                    <a:gs pos="53982">
                      <a:schemeClr val="accent1"/>
                    </a:gs>
                    <a:gs pos="39000">
                      <a:schemeClr val="accent1"/>
                    </a:gs>
                  </a:gsLst>
                  <a:lin ang="5400000" scaled="1"/>
                </a:gradFill>
                <a:latin typeface="+mn-lt"/>
              </a:rPr>
              <a:t>Destination</a:t>
            </a:r>
          </a:p>
          <a:p>
            <a:pPr algn="ctr" fontAlgn="t">
              <a:spcBef>
                <a:spcPts val="0"/>
              </a:spcBef>
              <a:spcAft>
                <a:spcPts val="600"/>
              </a:spcAft>
            </a:pPr>
            <a:r>
              <a:rPr lang="en-US" sz="1600" dirty="0">
                <a:solidFill>
                  <a:schemeClr val="tx1"/>
                </a:solidFill>
                <a:latin typeface="+mn-lt"/>
              </a:rPr>
              <a:t>Data lake</a:t>
            </a:r>
            <a:br>
              <a:rPr lang="en-US" sz="1600" dirty="0">
                <a:solidFill>
                  <a:schemeClr val="tx1"/>
                </a:solidFill>
                <a:latin typeface="+mn-lt"/>
              </a:rPr>
            </a:br>
            <a:r>
              <a:rPr lang="en-US" sz="1600" dirty="0">
                <a:solidFill>
                  <a:schemeClr val="tx1"/>
                </a:solidFill>
                <a:latin typeface="+mn-lt"/>
              </a:rPr>
              <a:t>(most common)</a:t>
            </a:r>
          </a:p>
          <a:p>
            <a:pPr algn="ctr" fontAlgn="t">
              <a:spcBef>
                <a:spcPts val="0"/>
              </a:spcBef>
              <a:spcAft>
                <a:spcPts val="600"/>
              </a:spcAft>
            </a:pPr>
            <a:r>
              <a:rPr lang="en-US" sz="1600" dirty="0">
                <a:solidFill>
                  <a:schemeClr val="tx1"/>
                </a:solidFill>
                <a:latin typeface="+mn-lt"/>
              </a:rPr>
              <a:t>Database</a:t>
            </a:r>
            <a:br>
              <a:rPr lang="en-US" sz="1600" dirty="0">
                <a:solidFill>
                  <a:schemeClr val="tx1"/>
                </a:solidFill>
                <a:latin typeface="+mn-lt"/>
              </a:rPr>
            </a:br>
            <a:r>
              <a:rPr lang="en-US" sz="1600" dirty="0">
                <a:solidFill>
                  <a:schemeClr val="tx1"/>
                </a:solidFill>
                <a:latin typeface="+mn-lt"/>
              </a:rPr>
              <a:t>(least common</a:t>
            </a:r>
            <a:r>
              <a:rPr lang="en-US" sz="1600" dirty="0">
                <a:solidFill>
                  <a:srgbClr val="0070C0"/>
                </a:solidFill>
                <a:latin typeface="+mn-lt"/>
              </a:rPr>
              <a:t>)</a:t>
            </a:r>
          </a:p>
        </p:txBody>
      </p:sp>
      <p:grpSp>
        <p:nvGrpSpPr>
          <p:cNvPr id="8" name="Group 7">
            <a:extLst>
              <a:ext uri="{FF2B5EF4-FFF2-40B4-BE49-F238E27FC236}">
                <a16:creationId xmlns:a16="http://schemas.microsoft.com/office/drawing/2014/main" id="{3A8AE2F9-C24A-1246-9CC1-0C5F02FA17BD}"/>
              </a:ext>
            </a:extLst>
          </p:cNvPr>
          <p:cNvGrpSpPr/>
          <p:nvPr/>
        </p:nvGrpSpPr>
        <p:grpSpPr>
          <a:xfrm>
            <a:off x="1039232" y="3649308"/>
            <a:ext cx="12165731" cy="1361219"/>
            <a:chOff x="919339" y="3320521"/>
            <a:chExt cx="12165731" cy="1361219"/>
          </a:xfrm>
        </p:grpSpPr>
        <p:grpSp>
          <p:nvGrpSpPr>
            <p:cNvPr id="70" name="Group 69"/>
            <p:cNvGrpSpPr/>
            <p:nvPr/>
          </p:nvGrpSpPr>
          <p:grpSpPr>
            <a:xfrm>
              <a:off x="919339" y="3320521"/>
              <a:ext cx="12165731" cy="1276675"/>
              <a:chOff x="1232850" y="3675893"/>
              <a:chExt cx="12165731" cy="1276675"/>
            </a:xfrm>
          </p:grpSpPr>
          <p:grpSp>
            <p:nvGrpSpPr>
              <p:cNvPr id="71" name="Group 70">
                <a:extLst>
                  <a:ext uri="{FF2B5EF4-FFF2-40B4-BE49-F238E27FC236}">
                    <a16:creationId xmlns:a16="http://schemas.microsoft.com/office/drawing/2014/main" id="{CEC8458E-0E2D-45FF-8CB1-25911E14C983}"/>
                  </a:ext>
                </a:extLst>
              </p:cNvPr>
              <p:cNvGrpSpPr/>
              <p:nvPr/>
            </p:nvGrpSpPr>
            <p:grpSpPr>
              <a:xfrm>
                <a:off x="1232850" y="3861822"/>
                <a:ext cx="1208707" cy="904821"/>
                <a:chOff x="661784" y="2158669"/>
                <a:chExt cx="903161" cy="676093"/>
              </a:xfrm>
            </p:grpSpPr>
            <p:sp>
              <p:nvSpPr>
                <p:cNvPr id="256" name="Freeform: Shape 300">
                  <a:extLst>
                    <a:ext uri="{FF2B5EF4-FFF2-40B4-BE49-F238E27FC236}">
                      <a16:creationId xmlns:a16="http://schemas.microsoft.com/office/drawing/2014/main" id="{595B34DF-C705-4304-A620-B34DBCBABC3E}"/>
                    </a:ext>
                  </a:extLst>
                </p:cNvPr>
                <p:cNvSpPr/>
                <p:nvPr/>
              </p:nvSpPr>
              <p:spPr>
                <a:xfrm>
                  <a:off x="745571" y="2158669"/>
                  <a:ext cx="733131" cy="527694"/>
                </a:xfrm>
                <a:custGeom>
                  <a:avLst/>
                  <a:gdLst>
                    <a:gd name="connsiteX0" fmla="*/ 380463 w 733131"/>
                    <a:gd name="connsiteY0" fmla="*/ 530755 h 527694"/>
                    <a:gd name="connsiteX1" fmla="*/ 0 w 733131"/>
                    <a:gd name="connsiteY1" fmla="*/ 530755 h 527694"/>
                    <a:gd name="connsiteX2" fmla="*/ 0 w 733131"/>
                    <a:gd name="connsiteY2" fmla="*/ 20383 h 527694"/>
                    <a:gd name="connsiteX3" fmla="*/ 20383 w 733131"/>
                    <a:gd name="connsiteY3" fmla="*/ 0 h 527694"/>
                    <a:gd name="connsiteX4" fmla="*/ 716414 w 733131"/>
                    <a:gd name="connsiteY4" fmla="*/ 0 h 527694"/>
                    <a:gd name="connsiteX5" fmla="*/ 736797 w 733131"/>
                    <a:gd name="connsiteY5" fmla="*/ 20383 h 527694"/>
                    <a:gd name="connsiteX6" fmla="*/ 736797 w 733131"/>
                    <a:gd name="connsiteY6" fmla="*/ 530755 h 527694"/>
                    <a:gd name="connsiteX7" fmla="*/ 672225 w 733131"/>
                    <a:gd name="connsiteY7" fmla="*/ 530755 h 5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131" h="527694">
                      <a:moveTo>
                        <a:pt x="380463" y="530755"/>
                      </a:moveTo>
                      <a:lnTo>
                        <a:pt x="0" y="530755"/>
                      </a:lnTo>
                      <a:lnTo>
                        <a:pt x="0" y="20383"/>
                      </a:lnTo>
                      <a:cubicBezTo>
                        <a:pt x="0" y="9104"/>
                        <a:pt x="9144" y="0"/>
                        <a:pt x="20383" y="0"/>
                      </a:cubicBezTo>
                      <a:lnTo>
                        <a:pt x="716414" y="0"/>
                      </a:lnTo>
                      <a:cubicBezTo>
                        <a:pt x="727653" y="0"/>
                        <a:pt x="736797" y="9104"/>
                        <a:pt x="736797" y="20383"/>
                      </a:cubicBezTo>
                      <a:lnTo>
                        <a:pt x="736797" y="530755"/>
                      </a:lnTo>
                      <a:lnTo>
                        <a:pt x="672225" y="530755"/>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7" name="Freeform: Shape 301">
                  <a:extLst>
                    <a:ext uri="{FF2B5EF4-FFF2-40B4-BE49-F238E27FC236}">
                      <a16:creationId xmlns:a16="http://schemas.microsoft.com/office/drawing/2014/main" id="{273D5727-DC94-4E84-9DBA-0A5C0ADCFEAE}"/>
                    </a:ext>
                  </a:extLst>
                </p:cNvPr>
                <p:cNvSpPr/>
                <p:nvPr/>
              </p:nvSpPr>
              <p:spPr>
                <a:xfrm>
                  <a:off x="779367" y="2192264"/>
                  <a:ext cx="668680" cy="463243"/>
                </a:xfrm>
                <a:custGeom>
                  <a:avLst/>
                  <a:gdLst>
                    <a:gd name="connsiteX0" fmla="*/ 346666 w 668680"/>
                    <a:gd name="connsiteY0" fmla="*/ 463565 h 463242"/>
                    <a:gd name="connsiteX1" fmla="*/ 0 w 668680"/>
                    <a:gd name="connsiteY1" fmla="*/ 463565 h 463242"/>
                    <a:gd name="connsiteX2" fmla="*/ 0 w 668680"/>
                    <a:gd name="connsiteY2" fmla="*/ 0 h 463242"/>
                    <a:gd name="connsiteX3" fmla="*/ 669204 w 668680"/>
                    <a:gd name="connsiteY3" fmla="*/ 0 h 463242"/>
                    <a:gd name="connsiteX4" fmla="*/ 669204 w 668680"/>
                    <a:gd name="connsiteY4" fmla="*/ 463565 h 463242"/>
                    <a:gd name="connsiteX5" fmla="*/ 639033 w 668680"/>
                    <a:gd name="connsiteY5" fmla="*/ 463565 h 46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680" h="463242">
                      <a:moveTo>
                        <a:pt x="346666" y="463565"/>
                      </a:moveTo>
                      <a:lnTo>
                        <a:pt x="0" y="463565"/>
                      </a:lnTo>
                      <a:lnTo>
                        <a:pt x="0" y="0"/>
                      </a:lnTo>
                      <a:lnTo>
                        <a:pt x="669204" y="0"/>
                      </a:lnTo>
                      <a:lnTo>
                        <a:pt x="669204" y="463565"/>
                      </a:lnTo>
                      <a:lnTo>
                        <a:pt x="639033" y="463565"/>
                      </a:lnTo>
                    </a:path>
                  </a:pathLst>
                </a:custGeom>
                <a:no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8" name="Freeform: Shape 302">
                  <a:extLst>
                    <a:ext uri="{FF2B5EF4-FFF2-40B4-BE49-F238E27FC236}">
                      <a16:creationId xmlns:a16="http://schemas.microsoft.com/office/drawing/2014/main" id="{B3FD1467-3A9B-49C6-B726-6A7A539FD74D}"/>
                    </a:ext>
                  </a:extLst>
                </p:cNvPr>
                <p:cNvSpPr/>
                <p:nvPr/>
              </p:nvSpPr>
              <p:spPr>
                <a:xfrm>
                  <a:off x="1415902" y="2689425"/>
                  <a:ext cx="149043" cy="52367"/>
                </a:xfrm>
                <a:custGeom>
                  <a:avLst/>
                  <a:gdLst>
                    <a:gd name="connsiteX0" fmla="*/ 0 w 149043"/>
                    <a:gd name="connsiteY0" fmla="*/ 55307 h 52366"/>
                    <a:gd name="connsiteX1" fmla="*/ 130594 w 149043"/>
                    <a:gd name="connsiteY1" fmla="*/ 55307 h 52366"/>
                    <a:gd name="connsiteX2" fmla="*/ 150292 w 149043"/>
                    <a:gd name="connsiteY2" fmla="*/ 35609 h 52366"/>
                    <a:gd name="connsiteX3" fmla="*/ 150292 w 149043"/>
                    <a:gd name="connsiteY3" fmla="*/ 0 h 52366"/>
                    <a:gd name="connsiteX4" fmla="*/ 1934 w 149043"/>
                    <a:gd name="connsiteY4" fmla="*/ 0 h 52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43" h="52366">
                      <a:moveTo>
                        <a:pt x="0" y="55307"/>
                      </a:moveTo>
                      <a:lnTo>
                        <a:pt x="130594" y="55307"/>
                      </a:lnTo>
                      <a:cubicBezTo>
                        <a:pt x="141470" y="55307"/>
                        <a:pt x="150292" y="46485"/>
                        <a:pt x="150292" y="35609"/>
                      </a:cubicBezTo>
                      <a:lnTo>
                        <a:pt x="150292" y="0"/>
                      </a:lnTo>
                      <a:lnTo>
                        <a:pt x="1934" y="0"/>
                      </a:lnTo>
                    </a:path>
                  </a:pathLst>
                </a:custGeom>
                <a:noFill/>
                <a:ln w="805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9" name="Freeform: Shape 303">
                  <a:extLst>
                    <a:ext uri="{FF2B5EF4-FFF2-40B4-BE49-F238E27FC236}">
                      <a16:creationId xmlns:a16="http://schemas.microsoft.com/office/drawing/2014/main" id="{CAC5C2E5-2863-41E7-9573-F5A4174DE109}"/>
                    </a:ext>
                  </a:extLst>
                </p:cNvPr>
                <p:cNvSpPr/>
                <p:nvPr/>
              </p:nvSpPr>
              <p:spPr>
                <a:xfrm>
                  <a:off x="661784" y="2689425"/>
                  <a:ext cx="463242" cy="52367"/>
                </a:xfrm>
                <a:custGeom>
                  <a:avLst/>
                  <a:gdLst>
                    <a:gd name="connsiteX0" fmla="*/ 465337 w 463242"/>
                    <a:gd name="connsiteY0" fmla="*/ 19416 h 52366"/>
                    <a:gd name="connsiteX1" fmla="*/ 378650 w 463242"/>
                    <a:gd name="connsiteY1" fmla="*/ 19416 h 52366"/>
                    <a:gd name="connsiteX2" fmla="*/ 378650 w 463242"/>
                    <a:gd name="connsiteY2" fmla="*/ 0 h 52366"/>
                    <a:gd name="connsiteX3" fmla="*/ 0 w 463242"/>
                    <a:gd name="connsiteY3" fmla="*/ 0 h 52366"/>
                    <a:gd name="connsiteX4" fmla="*/ 0 w 463242"/>
                    <a:gd name="connsiteY4" fmla="*/ 35609 h 52366"/>
                    <a:gd name="connsiteX5" fmla="*/ 19698 w 463242"/>
                    <a:gd name="connsiteY5" fmla="*/ 55307 h 52366"/>
                    <a:gd name="connsiteX6" fmla="*/ 464249 w 463242"/>
                    <a:gd name="connsiteY6" fmla="*/ 55307 h 5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42" h="52366">
                      <a:moveTo>
                        <a:pt x="465337" y="19416"/>
                      </a:moveTo>
                      <a:lnTo>
                        <a:pt x="378650" y="19416"/>
                      </a:lnTo>
                      <a:lnTo>
                        <a:pt x="378650" y="0"/>
                      </a:lnTo>
                      <a:lnTo>
                        <a:pt x="0" y="0"/>
                      </a:lnTo>
                      <a:lnTo>
                        <a:pt x="0" y="35609"/>
                      </a:lnTo>
                      <a:cubicBezTo>
                        <a:pt x="0" y="46485"/>
                        <a:pt x="8822" y="55307"/>
                        <a:pt x="19698" y="55307"/>
                      </a:cubicBezTo>
                      <a:lnTo>
                        <a:pt x="464249" y="55307"/>
                      </a:lnTo>
                    </a:path>
                  </a:pathLst>
                </a:custGeom>
                <a:noFill/>
                <a:ln w="805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0" name="Freeform: Shape 304">
                  <a:extLst>
                    <a:ext uri="{FF2B5EF4-FFF2-40B4-BE49-F238E27FC236}">
                      <a16:creationId xmlns:a16="http://schemas.microsoft.com/office/drawing/2014/main" id="{8E76596B-EF35-4FE3-9BC2-288533D98B53}"/>
                    </a:ext>
                  </a:extLst>
                </p:cNvPr>
                <p:cNvSpPr/>
                <p:nvPr/>
              </p:nvSpPr>
              <p:spPr>
                <a:xfrm>
                  <a:off x="896870" y="2250714"/>
                  <a:ext cx="455186" cy="4028"/>
                </a:xfrm>
                <a:custGeom>
                  <a:avLst/>
                  <a:gdLst>
                    <a:gd name="connsiteX0" fmla="*/ 0 w 455185"/>
                    <a:gd name="connsiteY0" fmla="*/ 0 h 0"/>
                    <a:gd name="connsiteX1" fmla="*/ 458328 w 455185"/>
                    <a:gd name="connsiteY1" fmla="*/ 0 h 0"/>
                  </a:gdLst>
                  <a:ahLst/>
                  <a:cxnLst>
                    <a:cxn ang="0">
                      <a:pos x="connsiteX0" y="connsiteY0"/>
                    </a:cxn>
                    <a:cxn ang="0">
                      <a:pos x="connsiteX1" y="connsiteY1"/>
                    </a:cxn>
                  </a:cxnLst>
                  <a:rect l="l" t="t" r="r" b="b"/>
                  <a:pathLst>
                    <a:path w="455185">
                      <a:moveTo>
                        <a:pt x="0" y="0"/>
                      </a:moveTo>
                      <a:lnTo>
                        <a:pt x="45832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1" name="Freeform: Shape 305">
                  <a:extLst>
                    <a:ext uri="{FF2B5EF4-FFF2-40B4-BE49-F238E27FC236}">
                      <a16:creationId xmlns:a16="http://schemas.microsoft.com/office/drawing/2014/main" id="{BFB6A9F3-1235-44EF-9CDA-4B03B38A0F22}"/>
                    </a:ext>
                  </a:extLst>
                </p:cNvPr>
                <p:cNvSpPr/>
                <p:nvPr/>
              </p:nvSpPr>
              <p:spPr>
                <a:xfrm>
                  <a:off x="896870" y="2300381"/>
                  <a:ext cx="390735" cy="4028"/>
                </a:xfrm>
                <a:custGeom>
                  <a:avLst/>
                  <a:gdLst>
                    <a:gd name="connsiteX0" fmla="*/ 0 w 390734"/>
                    <a:gd name="connsiteY0" fmla="*/ 0 h 0"/>
                    <a:gd name="connsiteX1" fmla="*/ 391097 w 390734"/>
                    <a:gd name="connsiteY1" fmla="*/ 0 h 0"/>
                  </a:gdLst>
                  <a:ahLst/>
                  <a:cxnLst>
                    <a:cxn ang="0">
                      <a:pos x="connsiteX0" y="connsiteY0"/>
                    </a:cxn>
                    <a:cxn ang="0">
                      <a:pos x="connsiteX1" y="connsiteY1"/>
                    </a:cxn>
                  </a:cxnLst>
                  <a:rect l="l" t="t" r="r" b="b"/>
                  <a:pathLst>
                    <a:path w="390734">
                      <a:moveTo>
                        <a:pt x="0" y="0"/>
                      </a:moveTo>
                      <a:lnTo>
                        <a:pt x="391097"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2" name="Freeform: Shape 306">
                  <a:extLst>
                    <a:ext uri="{FF2B5EF4-FFF2-40B4-BE49-F238E27FC236}">
                      <a16:creationId xmlns:a16="http://schemas.microsoft.com/office/drawing/2014/main" id="{F462C5F6-EB6A-4115-9319-05CCE433D66A}"/>
                    </a:ext>
                  </a:extLst>
                </p:cNvPr>
                <p:cNvSpPr/>
                <p:nvPr/>
              </p:nvSpPr>
              <p:spPr>
                <a:xfrm>
                  <a:off x="896870" y="2350049"/>
                  <a:ext cx="455186" cy="4028"/>
                </a:xfrm>
                <a:custGeom>
                  <a:avLst/>
                  <a:gdLst>
                    <a:gd name="connsiteX0" fmla="*/ 0 w 455185"/>
                    <a:gd name="connsiteY0" fmla="*/ 0 h 0"/>
                    <a:gd name="connsiteX1" fmla="*/ 458328 w 455185"/>
                    <a:gd name="connsiteY1" fmla="*/ 0 h 0"/>
                  </a:gdLst>
                  <a:ahLst/>
                  <a:cxnLst>
                    <a:cxn ang="0">
                      <a:pos x="connsiteX0" y="connsiteY0"/>
                    </a:cxn>
                    <a:cxn ang="0">
                      <a:pos x="connsiteX1" y="connsiteY1"/>
                    </a:cxn>
                  </a:cxnLst>
                  <a:rect l="l" t="t" r="r" b="b"/>
                  <a:pathLst>
                    <a:path w="455185">
                      <a:moveTo>
                        <a:pt x="0" y="0"/>
                      </a:moveTo>
                      <a:lnTo>
                        <a:pt x="45832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3" name="Freeform: Shape 307">
                  <a:extLst>
                    <a:ext uri="{FF2B5EF4-FFF2-40B4-BE49-F238E27FC236}">
                      <a16:creationId xmlns:a16="http://schemas.microsoft.com/office/drawing/2014/main" id="{B00340F7-AA8A-46AE-BF6F-B40DBA878B0A}"/>
                    </a:ext>
                  </a:extLst>
                </p:cNvPr>
                <p:cNvSpPr/>
                <p:nvPr/>
              </p:nvSpPr>
              <p:spPr>
                <a:xfrm>
                  <a:off x="896870" y="2399717"/>
                  <a:ext cx="213494" cy="4028"/>
                </a:xfrm>
                <a:custGeom>
                  <a:avLst/>
                  <a:gdLst>
                    <a:gd name="connsiteX0" fmla="*/ 0 w 213494"/>
                    <a:gd name="connsiteY0" fmla="*/ 0 h 0"/>
                    <a:gd name="connsiteX1" fmla="*/ 216636 w 213494"/>
                    <a:gd name="connsiteY1" fmla="*/ 0 h 0"/>
                  </a:gdLst>
                  <a:ahLst/>
                  <a:cxnLst>
                    <a:cxn ang="0">
                      <a:pos x="connsiteX0" y="connsiteY0"/>
                    </a:cxn>
                    <a:cxn ang="0">
                      <a:pos x="connsiteX1" y="connsiteY1"/>
                    </a:cxn>
                  </a:cxnLst>
                  <a:rect l="l" t="t" r="r" b="b"/>
                  <a:pathLst>
                    <a:path w="213494">
                      <a:moveTo>
                        <a:pt x="0" y="0"/>
                      </a:moveTo>
                      <a:lnTo>
                        <a:pt x="21663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4" name="Freeform: Shape 308">
                  <a:extLst>
                    <a:ext uri="{FF2B5EF4-FFF2-40B4-BE49-F238E27FC236}">
                      <a16:creationId xmlns:a16="http://schemas.microsoft.com/office/drawing/2014/main" id="{8CCD4B5E-A87B-4469-8CFE-59259C565C21}"/>
                    </a:ext>
                  </a:extLst>
                </p:cNvPr>
                <p:cNvSpPr/>
                <p:nvPr/>
              </p:nvSpPr>
              <p:spPr>
                <a:xfrm>
                  <a:off x="896870" y="2449384"/>
                  <a:ext cx="181269" cy="4028"/>
                </a:xfrm>
                <a:custGeom>
                  <a:avLst/>
                  <a:gdLst>
                    <a:gd name="connsiteX0" fmla="*/ 0 w 181268"/>
                    <a:gd name="connsiteY0" fmla="*/ 0 h 0"/>
                    <a:gd name="connsiteX1" fmla="*/ 184129 w 181268"/>
                    <a:gd name="connsiteY1" fmla="*/ 0 h 0"/>
                  </a:gdLst>
                  <a:ahLst/>
                  <a:cxnLst>
                    <a:cxn ang="0">
                      <a:pos x="connsiteX0" y="connsiteY0"/>
                    </a:cxn>
                    <a:cxn ang="0">
                      <a:pos x="connsiteX1" y="connsiteY1"/>
                    </a:cxn>
                  </a:cxnLst>
                  <a:rect l="l" t="t" r="r" b="b"/>
                  <a:pathLst>
                    <a:path w="181268">
                      <a:moveTo>
                        <a:pt x="0" y="0"/>
                      </a:moveTo>
                      <a:lnTo>
                        <a:pt x="184129"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5" name="Freeform: Shape 309">
                  <a:extLst>
                    <a:ext uri="{FF2B5EF4-FFF2-40B4-BE49-F238E27FC236}">
                      <a16:creationId xmlns:a16="http://schemas.microsoft.com/office/drawing/2014/main" id="{943F6998-AED3-4847-A348-D0AC52F8AF9A}"/>
                    </a:ext>
                  </a:extLst>
                </p:cNvPr>
                <p:cNvSpPr/>
                <p:nvPr/>
              </p:nvSpPr>
              <p:spPr>
                <a:xfrm>
                  <a:off x="848692" y="2250714"/>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6" name="Freeform: Shape 310">
                  <a:extLst>
                    <a:ext uri="{FF2B5EF4-FFF2-40B4-BE49-F238E27FC236}">
                      <a16:creationId xmlns:a16="http://schemas.microsoft.com/office/drawing/2014/main" id="{AD57A535-7756-4A93-952F-E8C13699AA9F}"/>
                    </a:ext>
                  </a:extLst>
                </p:cNvPr>
                <p:cNvSpPr/>
                <p:nvPr/>
              </p:nvSpPr>
              <p:spPr>
                <a:xfrm>
                  <a:off x="848692" y="2300381"/>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7" name="Freeform: Shape 311">
                  <a:extLst>
                    <a:ext uri="{FF2B5EF4-FFF2-40B4-BE49-F238E27FC236}">
                      <a16:creationId xmlns:a16="http://schemas.microsoft.com/office/drawing/2014/main" id="{B47D43EB-AC23-43E9-8315-FCF073204B2F}"/>
                    </a:ext>
                  </a:extLst>
                </p:cNvPr>
                <p:cNvSpPr/>
                <p:nvPr/>
              </p:nvSpPr>
              <p:spPr>
                <a:xfrm>
                  <a:off x="848692" y="2350049"/>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8" name="Freeform: Shape 312">
                  <a:extLst>
                    <a:ext uri="{FF2B5EF4-FFF2-40B4-BE49-F238E27FC236}">
                      <a16:creationId xmlns:a16="http://schemas.microsoft.com/office/drawing/2014/main" id="{8E40E5B0-C8AB-4706-A159-838D540F0C66}"/>
                    </a:ext>
                  </a:extLst>
                </p:cNvPr>
                <p:cNvSpPr/>
                <p:nvPr/>
              </p:nvSpPr>
              <p:spPr>
                <a:xfrm>
                  <a:off x="848692" y="2399717"/>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69" name="Freeform: Shape 313">
                  <a:extLst>
                    <a:ext uri="{FF2B5EF4-FFF2-40B4-BE49-F238E27FC236}">
                      <a16:creationId xmlns:a16="http://schemas.microsoft.com/office/drawing/2014/main" id="{806011DB-FDA2-464D-AD18-7F8309684AAA}"/>
                    </a:ext>
                  </a:extLst>
                </p:cNvPr>
                <p:cNvSpPr/>
                <p:nvPr/>
              </p:nvSpPr>
              <p:spPr>
                <a:xfrm>
                  <a:off x="848692" y="2449384"/>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0" name="Freeform: Shape 314">
                  <a:extLst>
                    <a:ext uri="{FF2B5EF4-FFF2-40B4-BE49-F238E27FC236}">
                      <a16:creationId xmlns:a16="http://schemas.microsoft.com/office/drawing/2014/main" id="{DCB51121-7CD0-46A1-B1B7-C106E279E5E1}"/>
                    </a:ext>
                  </a:extLst>
                </p:cNvPr>
                <p:cNvSpPr/>
                <p:nvPr/>
              </p:nvSpPr>
              <p:spPr>
                <a:xfrm>
                  <a:off x="848692" y="2499052"/>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1" name="Freeform: Shape 315">
                  <a:extLst>
                    <a:ext uri="{FF2B5EF4-FFF2-40B4-BE49-F238E27FC236}">
                      <a16:creationId xmlns:a16="http://schemas.microsoft.com/office/drawing/2014/main" id="{5AC8DAE8-6BB9-4D96-BD3D-770C6494E76F}"/>
                    </a:ext>
                  </a:extLst>
                </p:cNvPr>
                <p:cNvSpPr/>
                <p:nvPr/>
              </p:nvSpPr>
              <p:spPr>
                <a:xfrm>
                  <a:off x="848692" y="2548679"/>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2" name="Freeform: Shape 316">
                  <a:extLst>
                    <a:ext uri="{FF2B5EF4-FFF2-40B4-BE49-F238E27FC236}">
                      <a16:creationId xmlns:a16="http://schemas.microsoft.com/office/drawing/2014/main" id="{95891E8A-15BD-404F-A56F-3FDF97818939}"/>
                    </a:ext>
                  </a:extLst>
                </p:cNvPr>
                <p:cNvSpPr/>
                <p:nvPr/>
              </p:nvSpPr>
              <p:spPr>
                <a:xfrm>
                  <a:off x="848692" y="2598347"/>
                  <a:ext cx="20141" cy="4028"/>
                </a:xfrm>
                <a:custGeom>
                  <a:avLst/>
                  <a:gdLst>
                    <a:gd name="connsiteX0" fmla="*/ 0 w 20140"/>
                    <a:gd name="connsiteY0" fmla="*/ 0 h 0"/>
                    <a:gd name="connsiteX1" fmla="*/ 22316 w 20140"/>
                    <a:gd name="connsiteY1" fmla="*/ 0 h 0"/>
                  </a:gdLst>
                  <a:ahLst/>
                  <a:cxnLst>
                    <a:cxn ang="0">
                      <a:pos x="connsiteX0" y="connsiteY0"/>
                    </a:cxn>
                    <a:cxn ang="0">
                      <a:pos x="connsiteX1" y="connsiteY1"/>
                    </a:cxn>
                  </a:cxnLst>
                  <a:rect l="l" t="t" r="r" b="b"/>
                  <a:pathLst>
                    <a:path w="20140">
                      <a:moveTo>
                        <a:pt x="0" y="0"/>
                      </a:moveTo>
                      <a:lnTo>
                        <a:pt x="2231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3" name="Freeform: Shape 317">
                  <a:extLst>
                    <a:ext uri="{FF2B5EF4-FFF2-40B4-BE49-F238E27FC236}">
                      <a16:creationId xmlns:a16="http://schemas.microsoft.com/office/drawing/2014/main" id="{8E2BC359-3FF5-4E13-99E9-33418F0982C7}"/>
                    </a:ext>
                  </a:extLst>
                </p:cNvPr>
                <p:cNvSpPr/>
                <p:nvPr/>
              </p:nvSpPr>
              <p:spPr>
                <a:xfrm>
                  <a:off x="1165389" y="2411801"/>
                  <a:ext cx="213494" cy="422961"/>
                </a:xfrm>
                <a:custGeom>
                  <a:avLst/>
                  <a:gdLst>
                    <a:gd name="connsiteX0" fmla="*/ 0 w 213494"/>
                    <a:gd name="connsiteY0" fmla="*/ 51078 h 422960"/>
                    <a:gd name="connsiteX1" fmla="*/ 0 w 213494"/>
                    <a:gd name="connsiteY1" fmla="*/ 25096 h 422960"/>
                    <a:gd name="connsiteX2" fmla="*/ 25096 w 213494"/>
                    <a:gd name="connsiteY2" fmla="*/ 0 h 422960"/>
                    <a:gd name="connsiteX3" fmla="*/ 190735 w 213494"/>
                    <a:gd name="connsiteY3" fmla="*/ 0 h 422960"/>
                    <a:gd name="connsiteX4" fmla="*/ 215831 w 213494"/>
                    <a:gd name="connsiteY4" fmla="*/ 25096 h 422960"/>
                    <a:gd name="connsiteX5" fmla="*/ 215831 w 213494"/>
                    <a:gd name="connsiteY5" fmla="*/ 401732 h 422960"/>
                    <a:gd name="connsiteX6" fmla="*/ 190735 w 213494"/>
                    <a:gd name="connsiteY6" fmla="*/ 426828 h 422960"/>
                    <a:gd name="connsiteX7" fmla="*/ 25096 w 213494"/>
                    <a:gd name="connsiteY7" fmla="*/ 426828 h 422960"/>
                    <a:gd name="connsiteX8" fmla="*/ 0 w 213494"/>
                    <a:gd name="connsiteY8" fmla="*/ 401732 h 422960"/>
                    <a:gd name="connsiteX9" fmla="*/ 0 w 213494"/>
                    <a:gd name="connsiteY9" fmla="*/ 211118 h 4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494" h="422960">
                      <a:moveTo>
                        <a:pt x="0" y="51078"/>
                      </a:moveTo>
                      <a:lnTo>
                        <a:pt x="0" y="25096"/>
                      </a:lnTo>
                      <a:cubicBezTo>
                        <a:pt x="0" y="11239"/>
                        <a:pt x="11239" y="0"/>
                        <a:pt x="25096" y="0"/>
                      </a:cubicBezTo>
                      <a:lnTo>
                        <a:pt x="190735" y="0"/>
                      </a:lnTo>
                      <a:cubicBezTo>
                        <a:pt x="204592" y="0"/>
                        <a:pt x="215831" y="11239"/>
                        <a:pt x="215831" y="25096"/>
                      </a:cubicBezTo>
                      <a:lnTo>
                        <a:pt x="215831" y="401732"/>
                      </a:lnTo>
                      <a:cubicBezTo>
                        <a:pt x="215831" y="415589"/>
                        <a:pt x="204592" y="426828"/>
                        <a:pt x="190735" y="426828"/>
                      </a:cubicBezTo>
                      <a:lnTo>
                        <a:pt x="25096" y="426828"/>
                      </a:lnTo>
                      <a:cubicBezTo>
                        <a:pt x="11239" y="426828"/>
                        <a:pt x="0" y="415589"/>
                        <a:pt x="0" y="401732"/>
                      </a:cubicBezTo>
                      <a:lnTo>
                        <a:pt x="0" y="211118"/>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4" name="Freeform: Shape 318">
                  <a:extLst>
                    <a:ext uri="{FF2B5EF4-FFF2-40B4-BE49-F238E27FC236}">
                      <a16:creationId xmlns:a16="http://schemas.microsoft.com/office/drawing/2014/main" id="{B4DD2DF2-C194-4CD8-927D-7944923F0CE1}"/>
                    </a:ext>
                  </a:extLst>
                </p:cNvPr>
                <p:cNvSpPr/>
                <p:nvPr/>
              </p:nvSpPr>
              <p:spPr>
                <a:xfrm>
                  <a:off x="1165389" y="2451519"/>
                  <a:ext cx="213494" cy="330312"/>
                </a:xfrm>
                <a:custGeom>
                  <a:avLst/>
                  <a:gdLst>
                    <a:gd name="connsiteX0" fmla="*/ 0 w 213494"/>
                    <a:gd name="connsiteY0" fmla="*/ 26465 h 330312"/>
                    <a:gd name="connsiteX1" fmla="*/ 0 w 213494"/>
                    <a:gd name="connsiteY1" fmla="*/ 0 h 330312"/>
                    <a:gd name="connsiteX2" fmla="*/ 215790 w 213494"/>
                    <a:gd name="connsiteY2" fmla="*/ 0 h 330312"/>
                    <a:gd name="connsiteX3" fmla="*/ 215790 w 213494"/>
                    <a:gd name="connsiteY3" fmla="*/ 333092 h 330312"/>
                    <a:gd name="connsiteX4" fmla="*/ 0 w 213494"/>
                    <a:gd name="connsiteY4" fmla="*/ 333092 h 330312"/>
                    <a:gd name="connsiteX5" fmla="*/ 0 w 213494"/>
                    <a:gd name="connsiteY5" fmla="*/ 166526 h 33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494" h="330312">
                      <a:moveTo>
                        <a:pt x="0" y="26465"/>
                      </a:moveTo>
                      <a:lnTo>
                        <a:pt x="0" y="0"/>
                      </a:lnTo>
                      <a:lnTo>
                        <a:pt x="215790" y="0"/>
                      </a:lnTo>
                      <a:lnTo>
                        <a:pt x="215790" y="333092"/>
                      </a:lnTo>
                      <a:lnTo>
                        <a:pt x="0" y="333092"/>
                      </a:lnTo>
                      <a:lnTo>
                        <a:pt x="0" y="166526"/>
                      </a:lnTo>
                    </a:path>
                  </a:pathLst>
                </a:custGeom>
                <a:solidFill>
                  <a:srgbClr val="FFFFFF"/>
                </a:solid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5" name="Freeform: Shape 319">
                  <a:extLst>
                    <a:ext uri="{FF2B5EF4-FFF2-40B4-BE49-F238E27FC236}">
                      <a16:creationId xmlns:a16="http://schemas.microsoft.com/office/drawing/2014/main" id="{D78F33FF-D05B-4DAB-840F-A62519FC00BA}"/>
                    </a:ext>
                  </a:extLst>
                </p:cNvPr>
                <p:cNvSpPr/>
                <p:nvPr/>
              </p:nvSpPr>
              <p:spPr>
                <a:xfrm>
                  <a:off x="1261341" y="2800120"/>
                  <a:ext cx="20141" cy="20141"/>
                </a:xfrm>
                <a:custGeom>
                  <a:avLst/>
                  <a:gdLst>
                    <a:gd name="connsiteX0" fmla="*/ 23847 w 20140"/>
                    <a:gd name="connsiteY0" fmla="*/ 11923 h 20140"/>
                    <a:gd name="connsiteX1" fmla="*/ 11923 w 20140"/>
                    <a:gd name="connsiteY1" fmla="*/ 23847 h 20140"/>
                    <a:gd name="connsiteX2" fmla="*/ 0 w 20140"/>
                    <a:gd name="connsiteY2" fmla="*/ 11923 h 20140"/>
                    <a:gd name="connsiteX3" fmla="*/ 11923 w 20140"/>
                    <a:gd name="connsiteY3" fmla="*/ 0 h 20140"/>
                    <a:gd name="connsiteX4" fmla="*/ 23847 w 20140"/>
                    <a:gd name="connsiteY4" fmla="*/ 11923 h 20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0" h="20140">
                      <a:moveTo>
                        <a:pt x="23847" y="11923"/>
                      </a:moveTo>
                      <a:cubicBezTo>
                        <a:pt x="23847" y="18509"/>
                        <a:pt x="18509" y="23847"/>
                        <a:pt x="11923" y="23847"/>
                      </a:cubicBezTo>
                      <a:cubicBezTo>
                        <a:pt x="5338" y="23847"/>
                        <a:pt x="0" y="18509"/>
                        <a:pt x="0" y="11923"/>
                      </a:cubicBezTo>
                      <a:cubicBezTo>
                        <a:pt x="0" y="5338"/>
                        <a:pt x="5338" y="0"/>
                        <a:pt x="11923" y="0"/>
                      </a:cubicBezTo>
                      <a:cubicBezTo>
                        <a:pt x="18509" y="0"/>
                        <a:pt x="23847" y="5338"/>
                        <a:pt x="23847" y="11923"/>
                      </a:cubicBezTo>
                      <a:close/>
                    </a:path>
                  </a:pathLst>
                </a:custGeom>
                <a:noFill/>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6" name="Freeform: Shape 320">
                  <a:extLst>
                    <a:ext uri="{FF2B5EF4-FFF2-40B4-BE49-F238E27FC236}">
                      <a16:creationId xmlns:a16="http://schemas.microsoft.com/office/drawing/2014/main" id="{2A9981AD-5DC0-40D2-894A-AC6FB26D71B4}"/>
                    </a:ext>
                  </a:extLst>
                </p:cNvPr>
                <p:cNvSpPr/>
                <p:nvPr/>
              </p:nvSpPr>
              <p:spPr>
                <a:xfrm>
                  <a:off x="1252841" y="2432305"/>
                  <a:ext cx="40282" cy="4028"/>
                </a:xfrm>
                <a:custGeom>
                  <a:avLst/>
                  <a:gdLst>
                    <a:gd name="connsiteX0" fmla="*/ 0 w 40281"/>
                    <a:gd name="connsiteY0" fmla="*/ 0 h 0"/>
                    <a:gd name="connsiteX1" fmla="*/ 40886 w 40281"/>
                    <a:gd name="connsiteY1" fmla="*/ 0 h 0"/>
                  </a:gdLst>
                  <a:ahLst/>
                  <a:cxnLst>
                    <a:cxn ang="0">
                      <a:pos x="connsiteX0" y="connsiteY0"/>
                    </a:cxn>
                    <a:cxn ang="0">
                      <a:pos x="connsiteX1" y="connsiteY1"/>
                    </a:cxn>
                  </a:cxnLst>
                  <a:rect l="l" t="t" r="r" b="b"/>
                  <a:pathLst>
                    <a:path w="40281">
                      <a:moveTo>
                        <a:pt x="0" y="0"/>
                      </a:moveTo>
                      <a:lnTo>
                        <a:pt x="40886" y="0"/>
                      </a:lnTo>
                    </a:path>
                  </a:pathLst>
                </a:custGeom>
                <a:ln w="805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7" name="Freeform: Shape 321">
                  <a:extLst>
                    <a:ext uri="{FF2B5EF4-FFF2-40B4-BE49-F238E27FC236}">
                      <a16:creationId xmlns:a16="http://schemas.microsoft.com/office/drawing/2014/main" id="{E9E87B66-3117-439C-8654-E5AC8A8596D3}"/>
                    </a:ext>
                  </a:extLst>
                </p:cNvPr>
                <p:cNvSpPr/>
                <p:nvPr/>
              </p:nvSpPr>
              <p:spPr>
                <a:xfrm>
                  <a:off x="1301623" y="2499052"/>
                  <a:ext cx="48338" cy="4028"/>
                </a:xfrm>
                <a:custGeom>
                  <a:avLst/>
                  <a:gdLst>
                    <a:gd name="connsiteX0" fmla="*/ 0 w 48338"/>
                    <a:gd name="connsiteY0" fmla="*/ 0 h 0"/>
                    <a:gd name="connsiteX1" fmla="*/ 50836 w 48338"/>
                    <a:gd name="connsiteY1" fmla="*/ 0 h 0"/>
                  </a:gdLst>
                  <a:ahLst/>
                  <a:cxnLst>
                    <a:cxn ang="0">
                      <a:pos x="connsiteX0" y="connsiteY0"/>
                    </a:cxn>
                    <a:cxn ang="0">
                      <a:pos x="connsiteX1" y="connsiteY1"/>
                    </a:cxn>
                  </a:cxnLst>
                  <a:rect l="l" t="t" r="r" b="b"/>
                  <a:pathLst>
                    <a:path w="48338">
                      <a:moveTo>
                        <a:pt x="0" y="0"/>
                      </a:moveTo>
                      <a:lnTo>
                        <a:pt x="50836"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8" name="Freeform: Shape 322">
                  <a:extLst>
                    <a:ext uri="{FF2B5EF4-FFF2-40B4-BE49-F238E27FC236}">
                      <a16:creationId xmlns:a16="http://schemas.microsoft.com/office/drawing/2014/main" id="{7F3674E0-5A9A-4B47-B713-17A7F3171A21}"/>
                    </a:ext>
                  </a:extLst>
                </p:cNvPr>
                <p:cNvSpPr/>
                <p:nvPr/>
              </p:nvSpPr>
              <p:spPr>
                <a:xfrm>
                  <a:off x="1119548" y="2499052"/>
                  <a:ext cx="161128" cy="4028"/>
                </a:xfrm>
                <a:custGeom>
                  <a:avLst/>
                  <a:gdLst>
                    <a:gd name="connsiteX0" fmla="*/ 0 w 161127"/>
                    <a:gd name="connsiteY0" fmla="*/ 0 h 0"/>
                    <a:gd name="connsiteX1" fmla="*/ 164713 w 161127"/>
                    <a:gd name="connsiteY1" fmla="*/ 0 h 0"/>
                  </a:gdLst>
                  <a:ahLst/>
                  <a:cxnLst>
                    <a:cxn ang="0">
                      <a:pos x="connsiteX0" y="connsiteY0"/>
                    </a:cxn>
                    <a:cxn ang="0">
                      <a:pos x="connsiteX1" y="connsiteY1"/>
                    </a:cxn>
                  </a:cxnLst>
                  <a:rect l="l" t="t" r="r" b="b"/>
                  <a:pathLst>
                    <a:path w="161127">
                      <a:moveTo>
                        <a:pt x="0" y="0"/>
                      </a:moveTo>
                      <a:lnTo>
                        <a:pt x="164713"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79" name="Freeform: Shape 323">
                  <a:extLst>
                    <a:ext uri="{FF2B5EF4-FFF2-40B4-BE49-F238E27FC236}">
                      <a16:creationId xmlns:a16="http://schemas.microsoft.com/office/drawing/2014/main" id="{C9A61259-5737-413B-B47F-CD4E4C1D9E0D}"/>
                    </a:ext>
                  </a:extLst>
                </p:cNvPr>
                <p:cNvSpPr/>
                <p:nvPr/>
              </p:nvSpPr>
              <p:spPr>
                <a:xfrm>
                  <a:off x="896870" y="2499052"/>
                  <a:ext cx="201410" cy="4028"/>
                </a:xfrm>
                <a:custGeom>
                  <a:avLst/>
                  <a:gdLst>
                    <a:gd name="connsiteX0" fmla="*/ 0 w 201409"/>
                    <a:gd name="connsiteY0" fmla="*/ 0 h 0"/>
                    <a:gd name="connsiteX1" fmla="*/ 202538 w 201409"/>
                    <a:gd name="connsiteY1" fmla="*/ 0 h 0"/>
                  </a:gdLst>
                  <a:ahLst/>
                  <a:cxnLst>
                    <a:cxn ang="0">
                      <a:pos x="connsiteX0" y="connsiteY0"/>
                    </a:cxn>
                    <a:cxn ang="0">
                      <a:pos x="connsiteX1" y="connsiteY1"/>
                    </a:cxn>
                  </a:cxnLst>
                  <a:rect l="l" t="t" r="r" b="b"/>
                  <a:pathLst>
                    <a:path w="201409">
                      <a:moveTo>
                        <a:pt x="0" y="0"/>
                      </a:moveTo>
                      <a:lnTo>
                        <a:pt x="202538"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0" name="Freeform: Shape 324">
                  <a:extLst>
                    <a:ext uri="{FF2B5EF4-FFF2-40B4-BE49-F238E27FC236}">
                      <a16:creationId xmlns:a16="http://schemas.microsoft.com/office/drawing/2014/main" id="{E32EB165-C87C-4A9B-9E7D-3238A60DE488}"/>
                    </a:ext>
                  </a:extLst>
                </p:cNvPr>
                <p:cNvSpPr/>
                <p:nvPr/>
              </p:nvSpPr>
              <p:spPr>
                <a:xfrm>
                  <a:off x="896870" y="2548679"/>
                  <a:ext cx="402819" cy="4028"/>
                </a:xfrm>
                <a:custGeom>
                  <a:avLst/>
                  <a:gdLst>
                    <a:gd name="connsiteX0" fmla="*/ 0 w 402819"/>
                    <a:gd name="connsiteY0" fmla="*/ 0 h 0"/>
                    <a:gd name="connsiteX1" fmla="*/ 405075 w 402819"/>
                    <a:gd name="connsiteY1" fmla="*/ 0 h 0"/>
                  </a:gdLst>
                  <a:ahLst/>
                  <a:cxnLst>
                    <a:cxn ang="0">
                      <a:pos x="connsiteX0" y="connsiteY0"/>
                    </a:cxn>
                    <a:cxn ang="0">
                      <a:pos x="connsiteX1" y="connsiteY1"/>
                    </a:cxn>
                  </a:cxnLst>
                  <a:rect l="l" t="t" r="r" b="b"/>
                  <a:pathLst>
                    <a:path w="402819">
                      <a:moveTo>
                        <a:pt x="0" y="0"/>
                      </a:moveTo>
                      <a:lnTo>
                        <a:pt x="405075"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1" name="Freeform: Shape 325">
                  <a:extLst>
                    <a:ext uri="{FF2B5EF4-FFF2-40B4-BE49-F238E27FC236}">
                      <a16:creationId xmlns:a16="http://schemas.microsoft.com/office/drawing/2014/main" id="{BFCFD56E-A305-4D1B-B9E4-7B033346D82F}"/>
                    </a:ext>
                  </a:extLst>
                </p:cNvPr>
                <p:cNvSpPr/>
                <p:nvPr/>
              </p:nvSpPr>
              <p:spPr>
                <a:xfrm>
                  <a:off x="1255137" y="2598347"/>
                  <a:ext cx="96677" cy="4028"/>
                </a:xfrm>
                <a:custGeom>
                  <a:avLst/>
                  <a:gdLst>
                    <a:gd name="connsiteX0" fmla="*/ 0 w 96676"/>
                    <a:gd name="connsiteY0" fmla="*/ 0 h 0"/>
                    <a:gd name="connsiteX1" fmla="*/ 97321 w 96676"/>
                    <a:gd name="connsiteY1" fmla="*/ 0 h 0"/>
                  </a:gdLst>
                  <a:ahLst/>
                  <a:cxnLst>
                    <a:cxn ang="0">
                      <a:pos x="connsiteX0" y="connsiteY0"/>
                    </a:cxn>
                    <a:cxn ang="0">
                      <a:pos x="connsiteX1" y="connsiteY1"/>
                    </a:cxn>
                  </a:cxnLst>
                  <a:rect l="l" t="t" r="r" b="b"/>
                  <a:pathLst>
                    <a:path w="96676">
                      <a:moveTo>
                        <a:pt x="0" y="0"/>
                      </a:moveTo>
                      <a:lnTo>
                        <a:pt x="97321"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2" name="Freeform: Shape 326">
                  <a:extLst>
                    <a:ext uri="{FF2B5EF4-FFF2-40B4-BE49-F238E27FC236}">
                      <a16:creationId xmlns:a16="http://schemas.microsoft.com/office/drawing/2014/main" id="{4D784578-D80D-47D6-9D11-46C12C45B208}"/>
                    </a:ext>
                  </a:extLst>
                </p:cNvPr>
                <p:cNvSpPr/>
                <p:nvPr/>
              </p:nvSpPr>
              <p:spPr>
                <a:xfrm>
                  <a:off x="1165389" y="2598347"/>
                  <a:ext cx="68479" cy="4028"/>
                </a:xfrm>
                <a:custGeom>
                  <a:avLst/>
                  <a:gdLst>
                    <a:gd name="connsiteX0" fmla="*/ 0 w 68479"/>
                    <a:gd name="connsiteY0" fmla="*/ 0 h 0"/>
                    <a:gd name="connsiteX1" fmla="*/ 71903 w 68479"/>
                    <a:gd name="connsiteY1" fmla="*/ 0 h 0"/>
                  </a:gdLst>
                  <a:ahLst/>
                  <a:cxnLst>
                    <a:cxn ang="0">
                      <a:pos x="connsiteX0" y="connsiteY0"/>
                    </a:cxn>
                    <a:cxn ang="0">
                      <a:pos x="connsiteX1" y="connsiteY1"/>
                    </a:cxn>
                  </a:cxnLst>
                  <a:rect l="l" t="t" r="r" b="b"/>
                  <a:pathLst>
                    <a:path w="68479">
                      <a:moveTo>
                        <a:pt x="0" y="0"/>
                      </a:moveTo>
                      <a:lnTo>
                        <a:pt x="71903"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83" name="Freeform: Shape 327">
                  <a:extLst>
                    <a:ext uri="{FF2B5EF4-FFF2-40B4-BE49-F238E27FC236}">
                      <a16:creationId xmlns:a16="http://schemas.microsoft.com/office/drawing/2014/main" id="{1D89194D-4CED-457D-9847-5D5FA4EBDA0D}"/>
                    </a:ext>
                  </a:extLst>
                </p:cNvPr>
                <p:cNvSpPr/>
                <p:nvPr/>
              </p:nvSpPr>
              <p:spPr>
                <a:xfrm>
                  <a:off x="896870" y="2598347"/>
                  <a:ext cx="241692" cy="4028"/>
                </a:xfrm>
                <a:custGeom>
                  <a:avLst/>
                  <a:gdLst>
                    <a:gd name="connsiteX0" fmla="*/ 0 w 241691"/>
                    <a:gd name="connsiteY0" fmla="*/ 0 h 0"/>
                    <a:gd name="connsiteX1" fmla="*/ 243585 w 241691"/>
                    <a:gd name="connsiteY1" fmla="*/ 0 h 0"/>
                  </a:gdLst>
                  <a:ahLst/>
                  <a:cxnLst>
                    <a:cxn ang="0">
                      <a:pos x="connsiteX0" y="connsiteY0"/>
                    </a:cxn>
                    <a:cxn ang="0">
                      <a:pos x="connsiteX1" y="connsiteY1"/>
                    </a:cxn>
                  </a:cxnLst>
                  <a:rect l="l" t="t" r="r" b="b"/>
                  <a:pathLst>
                    <a:path w="241691">
                      <a:moveTo>
                        <a:pt x="0" y="0"/>
                      </a:moveTo>
                      <a:lnTo>
                        <a:pt x="243585" y="0"/>
                      </a:lnTo>
                    </a:path>
                  </a:pathLst>
                </a:custGeom>
                <a:ln w="805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2" name="Group 71">
                <a:extLst>
                  <a:ext uri="{FF2B5EF4-FFF2-40B4-BE49-F238E27FC236}">
                    <a16:creationId xmlns:a16="http://schemas.microsoft.com/office/drawing/2014/main" id="{CB0E8197-1429-41B1-8BEA-DB1E6B75714D}"/>
                  </a:ext>
                </a:extLst>
              </p:cNvPr>
              <p:cNvGrpSpPr/>
              <p:nvPr/>
            </p:nvGrpSpPr>
            <p:grpSpPr>
              <a:xfrm>
                <a:off x="3964596" y="3849741"/>
                <a:ext cx="1223214" cy="928979"/>
                <a:chOff x="2332142" y="2147668"/>
                <a:chExt cx="914001" cy="694144"/>
              </a:xfrm>
            </p:grpSpPr>
            <p:sp>
              <p:nvSpPr>
                <p:cNvPr id="207" name="Freeform: Shape 204">
                  <a:extLst>
                    <a:ext uri="{FF2B5EF4-FFF2-40B4-BE49-F238E27FC236}">
                      <a16:creationId xmlns:a16="http://schemas.microsoft.com/office/drawing/2014/main" id="{BD87CB45-E6F0-49B9-8C59-507032623A4B}"/>
                    </a:ext>
                  </a:extLst>
                </p:cNvPr>
                <p:cNvSpPr/>
                <p:nvPr/>
              </p:nvSpPr>
              <p:spPr>
                <a:xfrm>
                  <a:off x="2332142" y="2675583"/>
                  <a:ext cx="51909" cy="3993"/>
                </a:xfrm>
                <a:custGeom>
                  <a:avLst/>
                  <a:gdLst>
                    <a:gd name="connsiteX0" fmla="*/ 0 w 51909"/>
                    <a:gd name="connsiteY0" fmla="*/ 0 h 0"/>
                    <a:gd name="connsiteX1" fmla="*/ 54545 w 51909"/>
                    <a:gd name="connsiteY1" fmla="*/ 0 h 0"/>
                  </a:gdLst>
                  <a:ahLst/>
                  <a:cxnLst>
                    <a:cxn ang="0">
                      <a:pos x="connsiteX0" y="connsiteY0"/>
                    </a:cxn>
                    <a:cxn ang="0">
                      <a:pos x="connsiteX1" y="connsiteY1"/>
                    </a:cxn>
                  </a:cxnLst>
                  <a:rect l="l" t="t" r="r" b="b"/>
                  <a:pathLst>
                    <a:path w="51909">
                      <a:moveTo>
                        <a:pt x="0" y="0"/>
                      </a:moveTo>
                      <a:lnTo>
                        <a:pt x="54545"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8" name="Freeform: Shape 205">
                  <a:extLst>
                    <a:ext uri="{FF2B5EF4-FFF2-40B4-BE49-F238E27FC236}">
                      <a16:creationId xmlns:a16="http://schemas.microsoft.com/office/drawing/2014/main" id="{D6278FDB-FA51-4E06-B535-DA495D9E7FBC}"/>
                    </a:ext>
                  </a:extLst>
                </p:cNvPr>
                <p:cNvSpPr/>
                <p:nvPr/>
              </p:nvSpPr>
              <p:spPr>
                <a:xfrm>
                  <a:off x="3222264" y="2650308"/>
                  <a:ext cx="3993" cy="47916"/>
                </a:xfrm>
                <a:custGeom>
                  <a:avLst/>
                  <a:gdLst>
                    <a:gd name="connsiteX0" fmla="*/ 0 w 0"/>
                    <a:gd name="connsiteY0" fmla="*/ 47916 h 47916"/>
                    <a:gd name="connsiteX1" fmla="*/ 0 w 0"/>
                    <a:gd name="connsiteY1" fmla="*/ 0 h 47916"/>
                  </a:gdLst>
                  <a:ahLst/>
                  <a:cxnLst>
                    <a:cxn ang="0">
                      <a:pos x="connsiteX0" y="connsiteY0"/>
                    </a:cxn>
                    <a:cxn ang="0">
                      <a:pos x="connsiteX1" y="connsiteY1"/>
                    </a:cxn>
                  </a:cxnLst>
                  <a:rect l="l" t="t" r="r" b="b"/>
                  <a:pathLst>
                    <a:path h="47916">
                      <a:moveTo>
                        <a:pt x="0" y="47916"/>
                      </a:moveTo>
                      <a:lnTo>
                        <a:pt x="0"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9" name="Freeform: Shape 206">
                  <a:extLst>
                    <a:ext uri="{FF2B5EF4-FFF2-40B4-BE49-F238E27FC236}">
                      <a16:creationId xmlns:a16="http://schemas.microsoft.com/office/drawing/2014/main" id="{562EE066-541B-444B-BFFE-EFE5F6FF4B59}"/>
                    </a:ext>
                  </a:extLst>
                </p:cNvPr>
                <p:cNvSpPr/>
                <p:nvPr/>
              </p:nvSpPr>
              <p:spPr>
                <a:xfrm>
                  <a:off x="3198227" y="2674266"/>
                  <a:ext cx="47916" cy="3993"/>
                </a:xfrm>
                <a:custGeom>
                  <a:avLst/>
                  <a:gdLst>
                    <a:gd name="connsiteX0" fmla="*/ 47916 w 47916"/>
                    <a:gd name="connsiteY0" fmla="*/ 0 h 0"/>
                    <a:gd name="connsiteX1" fmla="*/ 0 w 47916"/>
                    <a:gd name="connsiteY1" fmla="*/ 0 h 0"/>
                  </a:gdLst>
                  <a:ahLst/>
                  <a:cxnLst>
                    <a:cxn ang="0">
                      <a:pos x="connsiteX0" y="connsiteY0"/>
                    </a:cxn>
                    <a:cxn ang="0">
                      <a:pos x="connsiteX1" y="connsiteY1"/>
                    </a:cxn>
                  </a:cxnLst>
                  <a:rect l="l" t="t" r="r" b="b"/>
                  <a:pathLst>
                    <a:path w="47916">
                      <a:moveTo>
                        <a:pt x="47916" y="0"/>
                      </a:moveTo>
                      <a:lnTo>
                        <a:pt x="0" y="0"/>
                      </a:lnTo>
                    </a:path>
                  </a:pathLst>
                </a:custGeom>
                <a:ln w="7986"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0" name="Freeform: Shape 207">
                  <a:extLst>
                    <a:ext uri="{FF2B5EF4-FFF2-40B4-BE49-F238E27FC236}">
                      <a16:creationId xmlns:a16="http://schemas.microsoft.com/office/drawing/2014/main" id="{D4CF1110-1853-49F9-AF73-3D44021D9483}"/>
                    </a:ext>
                  </a:extLst>
                </p:cNvPr>
                <p:cNvSpPr/>
                <p:nvPr/>
              </p:nvSpPr>
              <p:spPr>
                <a:xfrm>
                  <a:off x="2413999" y="2469725"/>
                  <a:ext cx="770652" cy="203643"/>
                </a:xfrm>
                <a:custGeom>
                  <a:avLst/>
                  <a:gdLst>
                    <a:gd name="connsiteX0" fmla="*/ 770691 w 770651"/>
                    <a:gd name="connsiteY0" fmla="*/ 204541 h 203643"/>
                    <a:gd name="connsiteX1" fmla="*/ 0 w 770651"/>
                    <a:gd name="connsiteY1" fmla="*/ 204541 h 203643"/>
                    <a:gd name="connsiteX2" fmla="*/ 0 w 770651"/>
                    <a:gd name="connsiteY2" fmla="*/ 204541 h 203643"/>
                    <a:gd name="connsiteX3" fmla="*/ 636726 w 770651"/>
                    <a:gd name="connsiteY3" fmla="*/ 56360 h 203643"/>
                  </a:gdLst>
                  <a:ahLst/>
                  <a:cxnLst>
                    <a:cxn ang="0">
                      <a:pos x="connsiteX0" y="connsiteY0"/>
                    </a:cxn>
                    <a:cxn ang="0">
                      <a:pos x="connsiteX1" y="connsiteY1"/>
                    </a:cxn>
                    <a:cxn ang="0">
                      <a:pos x="connsiteX2" y="connsiteY2"/>
                    </a:cxn>
                    <a:cxn ang="0">
                      <a:pos x="connsiteX3" y="connsiteY3"/>
                    </a:cxn>
                  </a:cxnLst>
                  <a:rect l="l" t="t" r="r" b="b"/>
                  <a:pathLst>
                    <a:path w="770651" h="203643">
                      <a:moveTo>
                        <a:pt x="770691" y="204541"/>
                      </a:moveTo>
                      <a:lnTo>
                        <a:pt x="0" y="204541"/>
                      </a:lnTo>
                      <a:lnTo>
                        <a:pt x="0" y="204541"/>
                      </a:lnTo>
                      <a:cubicBezTo>
                        <a:pt x="144587" y="8604"/>
                        <a:pt x="413277" y="-58918"/>
                        <a:pt x="636726" y="56360"/>
                      </a:cubicBezTo>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1" name="Freeform: Shape 208">
                  <a:extLst>
                    <a:ext uri="{FF2B5EF4-FFF2-40B4-BE49-F238E27FC236}">
                      <a16:creationId xmlns:a16="http://schemas.microsoft.com/office/drawing/2014/main" id="{F69A52EA-5EBC-46B7-AC0E-80780EAAB51E}"/>
                    </a:ext>
                  </a:extLst>
                </p:cNvPr>
                <p:cNvSpPr/>
                <p:nvPr/>
              </p:nvSpPr>
              <p:spPr>
                <a:xfrm>
                  <a:off x="2332142" y="2147668"/>
                  <a:ext cx="3993" cy="3993"/>
                </a:xfrm>
                <a:custGeom>
                  <a:avLst/>
                  <a:gdLst/>
                  <a:ahLst/>
                  <a:cxnLst/>
                  <a:rect l="l" t="t" r="r" b="b"/>
                  <a:pathLst>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2" name="Freeform: Shape 209">
                  <a:extLst>
                    <a:ext uri="{FF2B5EF4-FFF2-40B4-BE49-F238E27FC236}">
                      <a16:creationId xmlns:a16="http://schemas.microsoft.com/office/drawing/2014/main" id="{067B6C1E-91AC-44FA-B44B-DF63225825A9}"/>
                    </a:ext>
                  </a:extLst>
                </p:cNvPr>
                <p:cNvSpPr/>
                <p:nvPr/>
              </p:nvSpPr>
              <p:spPr>
                <a:xfrm>
                  <a:off x="2495816"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3" name="Freeform: Shape 210">
                  <a:extLst>
                    <a:ext uri="{FF2B5EF4-FFF2-40B4-BE49-F238E27FC236}">
                      <a16:creationId xmlns:a16="http://schemas.microsoft.com/office/drawing/2014/main" id="{E08FC4B1-F274-43D2-8716-27D77FF127C9}"/>
                    </a:ext>
                  </a:extLst>
                </p:cNvPr>
                <p:cNvSpPr/>
                <p:nvPr/>
              </p:nvSpPr>
              <p:spPr>
                <a:xfrm>
                  <a:off x="2572801"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4" name="Freeform: Shape 211">
                  <a:extLst>
                    <a:ext uri="{FF2B5EF4-FFF2-40B4-BE49-F238E27FC236}">
                      <a16:creationId xmlns:a16="http://schemas.microsoft.com/office/drawing/2014/main" id="{FDED34DB-D5F9-4AA7-A939-4FDB35414A72}"/>
                    </a:ext>
                  </a:extLst>
                </p:cNvPr>
                <p:cNvSpPr/>
                <p:nvPr/>
              </p:nvSpPr>
              <p:spPr>
                <a:xfrm>
                  <a:off x="2572801" y="2817854"/>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5" name="Freeform: Shape 212">
                  <a:extLst>
                    <a:ext uri="{FF2B5EF4-FFF2-40B4-BE49-F238E27FC236}">
                      <a16:creationId xmlns:a16="http://schemas.microsoft.com/office/drawing/2014/main" id="{935F393B-17CA-4CF4-BD4E-971CCE7BD764}"/>
                    </a:ext>
                  </a:extLst>
                </p:cNvPr>
                <p:cNvSpPr/>
                <p:nvPr/>
              </p:nvSpPr>
              <p:spPr>
                <a:xfrm>
                  <a:off x="2649786"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6" name="Freeform: Shape 213">
                  <a:extLst>
                    <a:ext uri="{FF2B5EF4-FFF2-40B4-BE49-F238E27FC236}">
                      <a16:creationId xmlns:a16="http://schemas.microsoft.com/office/drawing/2014/main" id="{32C22375-3FC8-47A0-8394-A9FDBC842CAC}"/>
                    </a:ext>
                  </a:extLst>
                </p:cNvPr>
                <p:cNvSpPr/>
                <p:nvPr/>
              </p:nvSpPr>
              <p:spPr>
                <a:xfrm>
                  <a:off x="2726771" y="277704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7" name="Freeform: Shape 214">
                  <a:extLst>
                    <a:ext uri="{FF2B5EF4-FFF2-40B4-BE49-F238E27FC236}">
                      <a16:creationId xmlns:a16="http://schemas.microsoft.com/office/drawing/2014/main" id="{F72322CA-11A6-4A51-A668-95DE774420B3}"/>
                    </a:ext>
                  </a:extLst>
                </p:cNvPr>
                <p:cNvSpPr/>
                <p:nvPr/>
              </p:nvSpPr>
              <p:spPr>
                <a:xfrm>
                  <a:off x="2803637"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8" name="Freeform: Shape 215">
                  <a:extLst>
                    <a:ext uri="{FF2B5EF4-FFF2-40B4-BE49-F238E27FC236}">
                      <a16:creationId xmlns:a16="http://schemas.microsoft.com/office/drawing/2014/main" id="{A0A4C805-3128-4B45-84D2-3CBD55A0270B}"/>
                    </a:ext>
                  </a:extLst>
                </p:cNvPr>
                <p:cNvSpPr/>
                <p:nvPr/>
              </p:nvSpPr>
              <p:spPr>
                <a:xfrm>
                  <a:off x="2803637" y="2817854"/>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19" name="Freeform: Shape 216">
                  <a:extLst>
                    <a:ext uri="{FF2B5EF4-FFF2-40B4-BE49-F238E27FC236}">
                      <a16:creationId xmlns:a16="http://schemas.microsoft.com/office/drawing/2014/main" id="{06285908-D13C-4A7D-AAF4-F5DFAE618EDE}"/>
                    </a:ext>
                  </a:extLst>
                </p:cNvPr>
                <p:cNvSpPr/>
                <p:nvPr/>
              </p:nvSpPr>
              <p:spPr>
                <a:xfrm>
                  <a:off x="2880622"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0" name="Freeform: Shape 217">
                  <a:extLst>
                    <a:ext uri="{FF2B5EF4-FFF2-40B4-BE49-F238E27FC236}">
                      <a16:creationId xmlns:a16="http://schemas.microsoft.com/office/drawing/2014/main" id="{60CAEB6C-1589-4D74-9E9F-382891D638E1}"/>
                    </a:ext>
                  </a:extLst>
                </p:cNvPr>
                <p:cNvSpPr/>
                <p:nvPr/>
              </p:nvSpPr>
              <p:spPr>
                <a:xfrm>
                  <a:off x="2957687" y="277704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1" name="Freeform: Shape 218">
                  <a:extLst>
                    <a:ext uri="{FF2B5EF4-FFF2-40B4-BE49-F238E27FC236}">
                      <a16:creationId xmlns:a16="http://schemas.microsoft.com/office/drawing/2014/main" id="{3FA1F760-9579-4408-BE0A-1F6A58E56383}"/>
                    </a:ext>
                  </a:extLst>
                </p:cNvPr>
                <p:cNvSpPr/>
                <p:nvPr/>
              </p:nvSpPr>
              <p:spPr>
                <a:xfrm>
                  <a:off x="3034673" y="273623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2" name="Freeform: Shape 219">
                  <a:extLst>
                    <a:ext uri="{FF2B5EF4-FFF2-40B4-BE49-F238E27FC236}">
                      <a16:creationId xmlns:a16="http://schemas.microsoft.com/office/drawing/2014/main" id="{19FCC254-0350-4A95-A1D9-F6E556B3ECFD}"/>
                    </a:ext>
                  </a:extLst>
                </p:cNvPr>
                <p:cNvSpPr/>
                <p:nvPr/>
              </p:nvSpPr>
              <p:spPr>
                <a:xfrm>
                  <a:off x="3112714" y="2736253"/>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3" name="Freeform: Shape 220">
                  <a:extLst>
                    <a:ext uri="{FF2B5EF4-FFF2-40B4-BE49-F238E27FC236}">
                      <a16:creationId xmlns:a16="http://schemas.microsoft.com/office/drawing/2014/main" id="{5687FD42-4E72-4830-8AEC-885091AB71DF}"/>
                    </a:ext>
                  </a:extLst>
                </p:cNvPr>
                <p:cNvSpPr/>
                <p:nvPr/>
              </p:nvSpPr>
              <p:spPr>
                <a:xfrm>
                  <a:off x="2495816" y="2477091"/>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4" name="Freeform: Shape 221">
                  <a:extLst>
                    <a:ext uri="{FF2B5EF4-FFF2-40B4-BE49-F238E27FC236}">
                      <a16:creationId xmlns:a16="http://schemas.microsoft.com/office/drawing/2014/main" id="{C077700E-34F9-4AAC-B0CD-E9794D0ECCEF}"/>
                    </a:ext>
                  </a:extLst>
                </p:cNvPr>
                <p:cNvSpPr/>
                <p:nvPr/>
              </p:nvSpPr>
              <p:spPr>
                <a:xfrm>
                  <a:off x="2495816" y="261337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5" name="Freeform: Shape 222">
                  <a:extLst>
                    <a:ext uri="{FF2B5EF4-FFF2-40B4-BE49-F238E27FC236}">
                      <a16:creationId xmlns:a16="http://schemas.microsoft.com/office/drawing/2014/main" id="{328F23B6-1E5B-47ED-9E94-AF7692A1CF2B}"/>
                    </a:ext>
                  </a:extLst>
                </p:cNvPr>
                <p:cNvSpPr/>
                <p:nvPr/>
              </p:nvSpPr>
              <p:spPr>
                <a:xfrm>
                  <a:off x="2572801" y="247026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6" name="Freeform: Shape 223">
                  <a:extLst>
                    <a:ext uri="{FF2B5EF4-FFF2-40B4-BE49-F238E27FC236}">
                      <a16:creationId xmlns:a16="http://schemas.microsoft.com/office/drawing/2014/main" id="{7E744583-3C4D-4527-BFA3-35E76DE22C40}"/>
                    </a:ext>
                  </a:extLst>
                </p:cNvPr>
                <p:cNvSpPr/>
                <p:nvPr/>
              </p:nvSpPr>
              <p:spPr>
                <a:xfrm>
                  <a:off x="2572801"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7" name="Freeform: Shape 224">
                  <a:extLst>
                    <a:ext uri="{FF2B5EF4-FFF2-40B4-BE49-F238E27FC236}">
                      <a16:creationId xmlns:a16="http://schemas.microsoft.com/office/drawing/2014/main" id="{ECD1C6FD-854F-460E-BC96-2E449F6B2318}"/>
                    </a:ext>
                  </a:extLst>
                </p:cNvPr>
                <p:cNvSpPr/>
                <p:nvPr/>
              </p:nvSpPr>
              <p:spPr>
                <a:xfrm>
                  <a:off x="2649786"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8" name="Freeform: Shape 225">
                  <a:extLst>
                    <a:ext uri="{FF2B5EF4-FFF2-40B4-BE49-F238E27FC236}">
                      <a16:creationId xmlns:a16="http://schemas.microsoft.com/office/drawing/2014/main" id="{537C4A35-9A1B-4926-9048-24ED1E0DA564}"/>
                    </a:ext>
                  </a:extLst>
                </p:cNvPr>
                <p:cNvSpPr/>
                <p:nvPr/>
              </p:nvSpPr>
              <p:spPr>
                <a:xfrm>
                  <a:off x="2649786"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29" name="Freeform: Shape 226">
                  <a:extLst>
                    <a:ext uri="{FF2B5EF4-FFF2-40B4-BE49-F238E27FC236}">
                      <a16:creationId xmlns:a16="http://schemas.microsoft.com/office/drawing/2014/main" id="{AACB6342-CD35-44B6-B31B-5430BCBCD330}"/>
                    </a:ext>
                  </a:extLst>
                </p:cNvPr>
                <p:cNvSpPr/>
                <p:nvPr/>
              </p:nvSpPr>
              <p:spPr>
                <a:xfrm>
                  <a:off x="2649786" y="235406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0" name="Freeform: Shape 227">
                  <a:extLst>
                    <a:ext uri="{FF2B5EF4-FFF2-40B4-BE49-F238E27FC236}">
                      <a16:creationId xmlns:a16="http://schemas.microsoft.com/office/drawing/2014/main" id="{7FD00227-85DB-4CBF-9172-4CA81F633E6D}"/>
                    </a:ext>
                  </a:extLst>
                </p:cNvPr>
                <p:cNvSpPr/>
                <p:nvPr/>
              </p:nvSpPr>
              <p:spPr>
                <a:xfrm>
                  <a:off x="2649786" y="243568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1" name="Freeform: Shape 228">
                  <a:extLst>
                    <a:ext uri="{FF2B5EF4-FFF2-40B4-BE49-F238E27FC236}">
                      <a16:creationId xmlns:a16="http://schemas.microsoft.com/office/drawing/2014/main" id="{CFF9DC1C-4ED9-4FBB-9541-4A625117E7C5}"/>
                    </a:ext>
                  </a:extLst>
                </p:cNvPr>
                <p:cNvSpPr/>
                <p:nvPr/>
              </p:nvSpPr>
              <p:spPr>
                <a:xfrm>
                  <a:off x="2726771"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2" name="Freeform: Shape 229">
                  <a:extLst>
                    <a:ext uri="{FF2B5EF4-FFF2-40B4-BE49-F238E27FC236}">
                      <a16:creationId xmlns:a16="http://schemas.microsoft.com/office/drawing/2014/main" id="{D3968067-E620-47BE-BEC7-B1C0B3ECCC09}"/>
                    </a:ext>
                  </a:extLst>
                </p:cNvPr>
                <p:cNvSpPr/>
                <p:nvPr/>
              </p:nvSpPr>
              <p:spPr>
                <a:xfrm>
                  <a:off x="2726771" y="233362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3" name="Freeform: Shape 230">
                  <a:extLst>
                    <a:ext uri="{FF2B5EF4-FFF2-40B4-BE49-F238E27FC236}">
                      <a16:creationId xmlns:a16="http://schemas.microsoft.com/office/drawing/2014/main" id="{6AA005FC-4AC8-4FE4-A10F-E60B5E2F343F}"/>
                    </a:ext>
                  </a:extLst>
                </p:cNvPr>
                <p:cNvSpPr/>
                <p:nvPr/>
              </p:nvSpPr>
              <p:spPr>
                <a:xfrm>
                  <a:off x="2803637"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4" name="Freeform: Shape 231">
                  <a:extLst>
                    <a:ext uri="{FF2B5EF4-FFF2-40B4-BE49-F238E27FC236}">
                      <a16:creationId xmlns:a16="http://schemas.microsoft.com/office/drawing/2014/main" id="{41F5A2D0-04E4-4A4D-AE31-BD96FB584E3D}"/>
                    </a:ext>
                  </a:extLst>
                </p:cNvPr>
                <p:cNvSpPr/>
                <p:nvPr/>
              </p:nvSpPr>
              <p:spPr>
                <a:xfrm>
                  <a:off x="2803637"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5" name="Freeform: Shape 232">
                  <a:extLst>
                    <a:ext uri="{FF2B5EF4-FFF2-40B4-BE49-F238E27FC236}">
                      <a16:creationId xmlns:a16="http://schemas.microsoft.com/office/drawing/2014/main" id="{842968EA-0E30-413E-899D-608C06512DA0}"/>
                    </a:ext>
                  </a:extLst>
                </p:cNvPr>
                <p:cNvSpPr/>
                <p:nvPr/>
              </p:nvSpPr>
              <p:spPr>
                <a:xfrm>
                  <a:off x="2803637" y="2394875"/>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6" name="Freeform: Shape 233">
                  <a:extLst>
                    <a:ext uri="{FF2B5EF4-FFF2-40B4-BE49-F238E27FC236}">
                      <a16:creationId xmlns:a16="http://schemas.microsoft.com/office/drawing/2014/main" id="{FA3BA5EB-FED9-4C4C-B59E-C342FAA3380E}"/>
                    </a:ext>
                  </a:extLst>
                </p:cNvPr>
                <p:cNvSpPr/>
                <p:nvPr/>
              </p:nvSpPr>
              <p:spPr>
                <a:xfrm>
                  <a:off x="2803837" y="231369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7" name="Freeform: Shape 234">
                  <a:extLst>
                    <a:ext uri="{FF2B5EF4-FFF2-40B4-BE49-F238E27FC236}">
                      <a16:creationId xmlns:a16="http://schemas.microsoft.com/office/drawing/2014/main" id="{465AE06F-6A53-49FF-82A3-CA325D6592AF}"/>
                    </a:ext>
                  </a:extLst>
                </p:cNvPr>
                <p:cNvSpPr/>
                <p:nvPr/>
              </p:nvSpPr>
              <p:spPr>
                <a:xfrm>
                  <a:off x="2803837" y="2232839"/>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8" name="Freeform: Shape 235">
                  <a:extLst>
                    <a:ext uri="{FF2B5EF4-FFF2-40B4-BE49-F238E27FC236}">
                      <a16:creationId xmlns:a16="http://schemas.microsoft.com/office/drawing/2014/main" id="{7A032176-A071-424D-BF5F-A25F91AC13DB}"/>
                    </a:ext>
                  </a:extLst>
                </p:cNvPr>
                <p:cNvSpPr/>
                <p:nvPr/>
              </p:nvSpPr>
              <p:spPr>
                <a:xfrm>
                  <a:off x="2880622" y="2599716"/>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39" name="Freeform: Shape 236">
                  <a:extLst>
                    <a:ext uri="{FF2B5EF4-FFF2-40B4-BE49-F238E27FC236}">
                      <a16:creationId xmlns:a16="http://schemas.microsoft.com/office/drawing/2014/main" id="{E7B3F322-24E9-44C6-90E2-9FC3FCA55B52}"/>
                    </a:ext>
                  </a:extLst>
                </p:cNvPr>
                <p:cNvSpPr/>
                <p:nvPr/>
              </p:nvSpPr>
              <p:spPr>
                <a:xfrm>
                  <a:off x="2880622" y="251786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0" name="Freeform: Shape 237">
                  <a:extLst>
                    <a:ext uri="{FF2B5EF4-FFF2-40B4-BE49-F238E27FC236}">
                      <a16:creationId xmlns:a16="http://schemas.microsoft.com/office/drawing/2014/main" id="{168A2F49-F709-4142-AA55-21D32F427F90}"/>
                    </a:ext>
                  </a:extLst>
                </p:cNvPr>
                <p:cNvSpPr/>
                <p:nvPr/>
              </p:nvSpPr>
              <p:spPr>
                <a:xfrm>
                  <a:off x="2880622" y="242202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1" name="Freeform: Shape 238">
                  <a:extLst>
                    <a:ext uri="{FF2B5EF4-FFF2-40B4-BE49-F238E27FC236}">
                      <a16:creationId xmlns:a16="http://schemas.microsoft.com/office/drawing/2014/main" id="{FA04856C-25BF-4250-BF89-8D559B30F679}"/>
                    </a:ext>
                  </a:extLst>
                </p:cNvPr>
                <p:cNvSpPr/>
                <p:nvPr/>
              </p:nvSpPr>
              <p:spPr>
                <a:xfrm>
                  <a:off x="2880622" y="234045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2" name="Freeform: Shape 239">
                  <a:extLst>
                    <a:ext uri="{FF2B5EF4-FFF2-40B4-BE49-F238E27FC236}">
                      <a16:creationId xmlns:a16="http://schemas.microsoft.com/office/drawing/2014/main" id="{025487C1-6320-4501-AF55-1D936048559F}"/>
                    </a:ext>
                  </a:extLst>
                </p:cNvPr>
                <p:cNvSpPr/>
                <p:nvPr/>
              </p:nvSpPr>
              <p:spPr>
                <a:xfrm>
                  <a:off x="2880622" y="2259552"/>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a:effectLst>
                  <a:outerShdw blurRad="50800" dist="50800" dir="5400000" algn="ctr" rotWithShape="0">
                    <a:schemeClr val="tx1"/>
                  </a:outerShdw>
                </a:effectLst>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3" name="Freeform: Shape 240">
                  <a:extLst>
                    <a:ext uri="{FF2B5EF4-FFF2-40B4-BE49-F238E27FC236}">
                      <a16:creationId xmlns:a16="http://schemas.microsoft.com/office/drawing/2014/main" id="{3FC3027A-9B7C-41EF-8953-6AC1AED94E80}"/>
                    </a:ext>
                  </a:extLst>
                </p:cNvPr>
                <p:cNvSpPr/>
                <p:nvPr/>
              </p:nvSpPr>
              <p:spPr>
                <a:xfrm>
                  <a:off x="2957687"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4" name="Freeform: Shape 241">
                  <a:extLst>
                    <a:ext uri="{FF2B5EF4-FFF2-40B4-BE49-F238E27FC236}">
                      <a16:creationId xmlns:a16="http://schemas.microsoft.com/office/drawing/2014/main" id="{981F14AE-ED0B-468A-9938-FB66F7171B9F}"/>
                    </a:ext>
                  </a:extLst>
                </p:cNvPr>
                <p:cNvSpPr/>
                <p:nvPr/>
              </p:nvSpPr>
              <p:spPr>
                <a:xfrm>
                  <a:off x="2957687" y="2435683"/>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5" name="Freeform: Shape 242">
                  <a:extLst>
                    <a:ext uri="{FF2B5EF4-FFF2-40B4-BE49-F238E27FC236}">
                      <a16:creationId xmlns:a16="http://schemas.microsoft.com/office/drawing/2014/main" id="{FC0B012C-B845-4BAE-99CB-6491D3D222A2}"/>
                    </a:ext>
                  </a:extLst>
                </p:cNvPr>
                <p:cNvSpPr/>
                <p:nvPr/>
              </p:nvSpPr>
              <p:spPr>
                <a:xfrm>
                  <a:off x="2957807" y="2313697"/>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6" name="Freeform: Shape 243">
                  <a:extLst>
                    <a:ext uri="{FF2B5EF4-FFF2-40B4-BE49-F238E27FC236}">
                      <a16:creationId xmlns:a16="http://schemas.microsoft.com/office/drawing/2014/main" id="{220B7355-11D4-4004-AB6F-D0DC31A946D4}"/>
                    </a:ext>
                  </a:extLst>
                </p:cNvPr>
                <p:cNvSpPr/>
                <p:nvPr/>
              </p:nvSpPr>
              <p:spPr>
                <a:xfrm>
                  <a:off x="2957807" y="2232839"/>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r>
                    <a:rPr kumimoji="0" lang="en-US" sz="2880" b="0" i="0" u="none" strike="noStrike" kern="0" cap="none" spc="0" normalizeH="0" baseline="0" noProof="0" dirty="0">
                      <a:ln>
                        <a:noFill/>
                      </a:ln>
                      <a:solidFill>
                        <a:srgbClr val="232F3E"/>
                      </a:solidFill>
                      <a:effectLst/>
                      <a:uLnTx/>
                      <a:uFillTx/>
                      <a:latin typeface="Arial"/>
                    </a:rPr>
                    <a:t>`</a:t>
                  </a:r>
                </a:p>
              </p:txBody>
            </p:sp>
            <p:sp>
              <p:nvSpPr>
                <p:cNvPr id="247" name="Freeform: Shape 244">
                  <a:extLst>
                    <a:ext uri="{FF2B5EF4-FFF2-40B4-BE49-F238E27FC236}">
                      <a16:creationId xmlns:a16="http://schemas.microsoft.com/office/drawing/2014/main" id="{072DBF52-B630-42E3-BE0F-5F7D0A59227B}"/>
                    </a:ext>
                  </a:extLst>
                </p:cNvPr>
                <p:cNvSpPr/>
                <p:nvPr/>
              </p:nvSpPr>
              <p:spPr>
                <a:xfrm>
                  <a:off x="2957807" y="2151661"/>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8" name="Freeform: Shape 245">
                  <a:extLst>
                    <a:ext uri="{FF2B5EF4-FFF2-40B4-BE49-F238E27FC236}">
                      <a16:creationId xmlns:a16="http://schemas.microsoft.com/office/drawing/2014/main" id="{284EBE33-31BB-4684-93AF-D3A6CA5DA078}"/>
                    </a:ext>
                  </a:extLst>
                </p:cNvPr>
                <p:cNvSpPr/>
                <p:nvPr/>
              </p:nvSpPr>
              <p:spPr>
                <a:xfrm>
                  <a:off x="3034673" y="25589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49" name="Freeform: Shape 246">
                  <a:extLst>
                    <a:ext uri="{FF2B5EF4-FFF2-40B4-BE49-F238E27FC236}">
                      <a16:creationId xmlns:a16="http://schemas.microsoft.com/office/drawing/2014/main" id="{A364A96D-4811-4B11-9DE6-CB7992F1EA4D}"/>
                    </a:ext>
                  </a:extLst>
                </p:cNvPr>
                <p:cNvSpPr/>
                <p:nvPr/>
              </p:nvSpPr>
              <p:spPr>
                <a:xfrm>
                  <a:off x="3034673" y="2394875"/>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0" name="Freeform: Shape 247">
                  <a:extLst>
                    <a:ext uri="{FF2B5EF4-FFF2-40B4-BE49-F238E27FC236}">
                      <a16:creationId xmlns:a16="http://schemas.microsoft.com/office/drawing/2014/main" id="{623AD64E-C901-4A0A-9F34-7F80725FE7B5}"/>
                    </a:ext>
                  </a:extLst>
                </p:cNvPr>
                <p:cNvSpPr/>
                <p:nvPr/>
              </p:nvSpPr>
              <p:spPr>
                <a:xfrm>
                  <a:off x="3034553" y="2273208"/>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1" name="Freeform: Shape 248">
                  <a:extLst>
                    <a:ext uri="{FF2B5EF4-FFF2-40B4-BE49-F238E27FC236}">
                      <a16:creationId xmlns:a16="http://schemas.microsoft.com/office/drawing/2014/main" id="{75D92944-125D-488A-9BCB-83B8CF8C28C8}"/>
                    </a:ext>
                  </a:extLst>
                </p:cNvPr>
                <p:cNvSpPr/>
                <p:nvPr/>
              </p:nvSpPr>
              <p:spPr>
                <a:xfrm>
                  <a:off x="3034553" y="2192030"/>
                  <a:ext cx="23958" cy="23958"/>
                </a:xfrm>
                <a:custGeom>
                  <a:avLst/>
                  <a:gdLst>
                    <a:gd name="connsiteX0" fmla="*/ 0 w 23958"/>
                    <a:gd name="connsiteY0" fmla="*/ 0 h 23958"/>
                    <a:gd name="connsiteX1" fmla="*/ 26833 w 23958"/>
                    <a:gd name="connsiteY1" fmla="*/ 0 h 23958"/>
                    <a:gd name="connsiteX2" fmla="*/ 26833 w 23958"/>
                    <a:gd name="connsiteY2" fmla="*/ 26833 h 23958"/>
                    <a:gd name="connsiteX3" fmla="*/ 0 w 23958"/>
                    <a:gd name="connsiteY3" fmla="*/ 26833 h 23958"/>
                  </a:gdLst>
                  <a:ahLst/>
                  <a:cxnLst>
                    <a:cxn ang="0">
                      <a:pos x="connsiteX0" y="connsiteY0"/>
                    </a:cxn>
                    <a:cxn ang="0">
                      <a:pos x="connsiteX1" y="connsiteY1"/>
                    </a:cxn>
                    <a:cxn ang="0">
                      <a:pos x="connsiteX2" y="connsiteY2"/>
                    </a:cxn>
                    <a:cxn ang="0">
                      <a:pos x="connsiteX3" y="connsiteY3"/>
                    </a:cxn>
                  </a:cxnLst>
                  <a:rect l="l" t="t" r="r" b="b"/>
                  <a:pathLst>
                    <a:path w="23958" h="23958">
                      <a:moveTo>
                        <a:pt x="0" y="0"/>
                      </a:moveTo>
                      <a:lnTo>
                        <a:pt x="26833" y="0"/>
                      </a:lnTo>
                      <a:lnTo>
                        <a:pt x="26833" y="26833"/>
                      </a:lnTo>
                      <a:lnTo>
                        <a:pt x="0" y="26833"/>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2" name="Freeform: Shape 249">
                  <a:extLst>
                    <a:ext uri="{FF2B5EF4-FFF2-40B4-BE49-F238E27FC236}">
                      <a16:creationId xmlns:a16="http://schemas.microsoft.com/office/drawing/2014/main" id="{A3326C3C-A90D-44AD-BD7E-A773B2867463}"/>
                    </a:ext>
                  </a:extLst>
                </p:cNvPr>
                <p:cNvSpPr/>
                <p:nvPr/>
              </p:nvSpPr>
              <p:spPr>
                <a:xfrm>
                  <a:off x="3112714" y="2599730"/>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3" name="Freeform: Shape 250">
                  <a:extLst>
                    <a:ext uri="{FF2B5EF4-FFF2-40B4-BE49-F238E27FC236}">
                      <a16:creationId xmlns:a16="http://schemas.microsoft.com/office/drawing/2014/main" id="{74DCB32D-3D97-4AB1-A1CB-CC2C54D4C519}"/>
                    </a:ext>
                  </a:extLst>
                </p:cNvPr>
                <p:cNvSpPr/>
                <p:nvPr/>
              </p:nvSpPr>
              <p:spPr>
                <a:xfrm>
                  <a:off x="3112714" y="2517901"/>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4" name="Freeform: Shape 251">
                  <a:extLst>
                    <a:ext uri="{FF2B5EF4-FFF2-40B4-BE49-F238E27FC236}">
                      <a16:creationId xmlns:a16="http://schemas.microsoft.com/office/drawing/2014/main" id="{E942E1AB-9718-42A6-8BED-A6CEDE6094B3}"/>
                    </a:ext>
                  </a:extLst>
                </p:cNvPr>
                <p:cNvSpPr/>
                <p:nvPr/>
              </p:nvSpPr>
              <p:spPr>
                <a:xfrm>
                  <a:off x="3112714" y="2394887"/>
                  <a:ext cx="23958" cy="23958"/>
                </a:xfrm>
                <a:custGeom>
                  <a:avLst/>
                  <a:gdLst>
                    <a:gd name="connsiteX0" fmla="*/ 26833 w 23958"/>
                    <a:gd name="connsiteY0" fmla="*/ 26833 h 23958"/>
                    <a:gd name="connsiteX1" fmla="*/ 0 w 23958"/>
                    <a:gd name="connsiteY1" fmla="*/ 26833 h 23958"/>
                    <a:gd name="connsiteX2" fmla="*/ 0 w 23958"/>
                    <a:gd name="connsiteY2" fmla="*/ 0 h 23958"/>
                    <a:gd name="connsiteX3" fmla="*/ 26833 w 23958"/>
                    <a:gd name="connsiteY3" fmla="*/ 0 h 23958"/>
                  </a:gdLst>
                  <a:ahLst/>
                  <a:cxnLst>
                    <a:cxn ang="0">
                      <a:pos x="connsiteX0" y="connsiteY0"/>
                    </a:cxn>
                    <a:cxn ang="0">
                      <a:pos x="connsiteX1" y="connsiteY1"/>
                    </a:cxn>
                    <a:cxn ang="0">
                      <a:pos x="connsiteX2" y="connsiteY2"/>
                    </a:cxn>
                    <a:cxn ang="0">
                      <a:pos x="connsiteX3" y="connsiteY3"/>
                    </a:cxn>
                  </a:cxnLst>
                  <a:rect l="l" t="t" r="r" b="b"/>
                  <a:pathLst>
                    <a:path w="23958" h="23958">
                      <a:moveTo>
                        <a:pt x="26833" y="26833"/>
                      </a:moveTo>
                      <a:lnTo>
                        <a:pt x="0" y="26833"/>
                      </a:lnTo>
                      <a:lnTo>
                        <a:pt x="0" y="0"/>
                      </a:lnTo>
                      <a:lnTo>
                        <a:pt x="26833" y="0"/>
                      </a:lnTo>
                      <a:close/>
                    </a:path>
                  </a:pathLst>
                </a:custGeom>
                <a:noFill/>
                <a:ln w="7986"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55" name="Freeform: Shape 252">
                  <a:extLst>
                    <a:ext uri="{FF2B5EF4-FFF2-40B4-BE49-F238E27FC236}">
                      <a16:creationId xmlns:a16="http://schemas.microsoft.com/office/drawing/2014/main" id="{C2551D3D-7381-40CC-87F3-1E6E72CE5F9E}"/>
                    </a:ext>
                  </a:extLst>
                </p:cNvPr>
                <p:cNvSpPr/>
                <p:nvPr/>
              </p:nvSpPr>
              <p:spPr>
                <a:xfrm>
                  <a:off x="2857303" y="2374191"/>
                  <a:ext cx="3993" cy="323433"/>
                </a:xfrm>
                <a:custGeom>
                  <a:avLst/>
                  <a:gdLst>
                    <a:gd name="connsiteX0" fmla="*/ 0 w 0"/>
                    <a:gd name="connsiteY0" fmla="*/ 0 h 323433"/>
                    <a:gd name="connsiteX1" fmla="*/ 0 w 0"/>
                    <a:gd name="connsiteY1" fmla="*/ 327347 h 323433"/>
                  </a:gdLst>
                  <a:ahLst/>
                  <a:cxnLst>
                    <a:cxn ang="0">
                      <a:pos x="connsiteX0" y="connsiteY0"/>
                    </a:cxn>
                    <a:cxn ang="0">
                      <a:pos x="connsiteX1" y="connsiteY1"/>
                    </a:cxn>
                  </a:cxnLst>
                  <a:rect l="l" t="t" r="r" b="b"/>
                  <a:pathLst>
                    <a:path h="323433">
                      <a:moveTo>
                        <a:pt x="0" y="0"/>
                      </a:moveTo>
                      <a:lnTo>
                        <a:pt x="0" y="327347"/>
                      </a:lnTo>
                    </a:path>
                  </a:pathLst>
                </a:custGeom>
                <a:ln w="7986" cap="flat">
                  <a:solidFill>
                    <a:srgbClr val="232F3E"/>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3" name="Group 72">
                <a:extLst>
                  <a:ext uri="{FF2B5EF4-FFF2-40B4-BE49-F238E27FC236}">
                    <a16:creationId xmlns:a16="http://schemas.microsoft.com/office/drawing/2014/main" id="{B3CD405E-E50A-4380-9263-69FB28EB5D89}"/>
                  </a:ext>
                </a:extLst>
              </p:cNvPr>
              <p:cNvGrpSpPr/>
              <p:nvPr/>
            </p:nvGrpSpPr>
            <p:grpSpPr>
              <a:xfrm>
                <a:off x="6711121" y="3697558"/>
                <a:ext cx="1208154" cy="1233349"/>
                <a:chOff x="4134776" y="2039162"/>
                <a:chExt cx="902747" cy="921573"/>
              </a:xfrm>
            </p:grpSpPr>
            <p:sp>
              <p:nvSpPr>
                <p:cNvPr id="123" name="Freeform: Shape 117">
                  <a:extLst>
                    <a:ext uri="{FF2B5EF4-FFF2-40B4-BE49-F238E27FC236}">
                      <a16:creationId xmlns:a16="http://schemas.microsoft.com/office/drawing/2014/main" id="{0A448E43-2B0C-4972-91F2-73282267E292}"/>
                    </a:ext>
                  </a:extLst>
                </p:cNvPr>
                <p:cNvSpPr/>
                <p:nvPr/>
              </p:nvSpPr>
              <p:spPr>
                <a:xfrm flipV="1">
                  <a:off x="4194885" y="2812100"/>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4" name="Freeform: Shape 118">
                  <a:extLst>
                    <a:ext uri="{FF2B5EF4-FFF2-40B4-BE49-F238E27FC236}">
                      <a16:creationId xmlns:a16="http://schemas.microsoft.com/office/drawing/2014/main" id="{A99EC76B-73E5-49F1-A6D6-5754BECB47E5}"/>
                    </a:ext>
                  </a:extLst>
                </p:cNvPr>
                <p:cNvSpPr/>
                <p:nvPr/>
              </p:nvSpPr>
              <p:spPr>
                <a:xfrm flipV="1">
                  <a:off x="4360597" y="2812504"/>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5" name="Freeform: Shape 119">
                  <a:extLst>
                    <a:ext uri="{FF2B5EF4-FFF2-40B4-BE49-F238E27FC236}">
                      <a16:creationId xmlns:a16="http://schemas.microsoft.com/office/drawing/2014/main" id="{45995778-AB4F-431E-A4F1-DB090A5273DA}"/>
                    </a:ext>
                  </a:extLst>
                </p:cNvPr>
                <p:cNvSpPr/>
                <p:nvPr/>
              </p:nvSpPr>
              <p:spPr>
                <a:xfrm flipV="1">
                  <a:off x="4246656" y="2852845"/>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6" name="Freeform: Shape 120">
                  <a:extLst>
                    <a:ext uri="{FF2B5EF4-FFF2-40B4-BE49-F238E27FC236}">
                      <a16:creationId xmlns:a16="http://schemas.microsoft.com/office/drawing/2014/main" id="{9C128EB3-648C-40CF-92D8-8948E7D77B0F}"/>
                    </a:ext>
                  </a:extLst>
                </p:cNvPr>
                <p:cNvSpPr/>
                <p:nvPr/>
              </p:nvSpPr>
              <p:spPr>
                <a:xfrm flipV="1">
                  <a:off x="4422768" y="2852845"/>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7" name="Freeform: Shape 121">
                  <a:extLst>
                    <a:ext uri="{FF2B5EF4-FFF2-40B4-BE49-F238E27FC236}">
                      <a16:creationId xmlns:a16="http://schemas.microsoft.com/office/drawing/2014/main" id="{20CFB6C0-F06A-4327-8200-5818A1E38332}"/>
                    </a:ext>
                  </a:extLst>
                </p:cNvPr>
                <p:cNvSpPr/>
                <p:nvPr/>
              </p:nvSpPr>
              <p:spPr>
                <a:xfrm flipV="1">
                  <a:off x="4158622" y="2852845"/>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8" name="Freeform: Shape 122">
                  <a:extLst>
                    <a:ext uri="{FF2B5EF4-FFF2-40B4-BE49-F238E27FC236}">
                      <a16:creationId xmlns:a16="http://schemas.microsoft.com/office/drawing/2014/main" id="{B6EF2AE1-B383-47B9-B7D9-94DD20E10B5A}"/>
                    </a:ext>
                  </a:extLst>
                </p:cNvPr>
                <p:cNvSpPr/>
                <p:nvPr/>
              </p:nvSpPr>
              <p:spPr>
                <a:xfrm flipV="1">
                  <a:off x="4479738" y="2852845"/>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9" name="Freeform: Shape 123">
                  <a:extLst>
                    <a:ext uri="{FF2B5EF4-FFF2-40B4-BE49-F238E27FC236}">
                      <a16:creationId xmlns:a16="http://schemas.microsoft.com/office/drawing/2014/main" id="{AB33DAC1-32A3-47AE-8EE9-64ADA92F383E}"/>
                    </a:ext>
                  </a:extLst>
                </p:cNvPr>
                <p:cNvSpPr/>
                <p:nvPr/>
              </p:nvSpPr>
              <p:spPr>
                <a:xfrm flipV="1">
                  <a:off x="4189685" y="2682605"/>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0" name="Freeform: Shape 124">
                  <a:extLst>
                    <a:ext uri="{FF2B5EF4-FFF2-40B4-BE49-F238E27FC236}">
                      <a16:creationId xmlns:a16="http://schemas.microsoft.com/office/drawing/2014/main" id="{96AFA307-76DC-47C4-A35E-E59BC602F078}"/>
                    </a:ext>
                  </a:extLst>
                </p:cNvPr>
                <p:cNvSpPr/>
                <p:nvPr/>
              </p:nvSpPr>
              <p:spPr>
                <a:xfrm flipV="1">
                  <a:off x="4355443" y="2683008"/>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1" name="Freeform: Shape 125">
                  <a:extLst>
                    <a:ext uri="{FF2B5EF4-FFF2-40B4-BE49-F238E27FC236}">
                      <a16:creationId xmlns:a16="http://schemas.microsoft.com/office/drawing/2014/main" id="{C0D115CC-B736-44B0-9899-818A499549CE}"/>
                    </a:ext>
                  </a:extLst>
                </p:cNvPr>
                <p:cNvSpPr/>
                <p:nvPr/>
              </p:nvSpPr>
              <p:spPr>
                <a:xfrm flipV="1">
                  <a:off x="4241501" y="2723349"/>
                  <a:ext cx="76200" cy="4482"/>
                </a:xfrm>
                <a:custGeom>
                  <a:avLst/>
                  <a:gdLst>
                    <a:gd name="connsiteX0" fmla="*/ 0 w 76200"/>
                    <a:gd name="connsiteY0" fmla="*/ 0 h 0"/>
                    <a:gd name="connsiteX1" fmla="*/ 77679 w 76200"/>
                    <a:gd name="connsiteY1" fmla="*/ 0 h 0"/>
                  </a:gdLst>
                  <a:ahLst/>
                  <a:cxnLst>
                    <a:cxn ang="0">
                      <a:pos x="connsiteX0" y="connsiteY0"/>
                    </a:cxn>
                    <a:cxn ang="0">
                      <a:pos x="connsiteX1" y="connsiteY1"/>
                    </a:cxn>
                  </a:cxnLst>
                  <a:rect l="l" t="t" r="r" b="b"/>
                  <a:pathLst>
                    <a:path w="76200">
                      <a:moveTo>
                        <a:pt x="0" y="0"/>
                      </a:moveTo>
                      <a:lnTo>
                        <a:pt x="77679"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2" name="Freeform: Shape 126">
                  <a:extLst>
                    <a:ext uri="{FF2B5EF4-FFF2-40B4-BE49-F238E27FC236}">
                      <a16:creationId xmlns:a16="http://schemas.microsoft.com/office/drawing/2014/main" id="{D8BD0B45-B61F-4F04-B519-B7F0261337B5}"/>
                    </a:ext>
                  </a:extLst>
                </p:cNvPr>
                <p:cNvSpPr/>
                <p:nvPr/>
              </p:nvSpPr>
              <p:spPr>
                <a:xfrm flipV="1">
                  <a:off x="4417613" y="2723349"/>
                  <a:ext cx="40341" cy="4482"/>
                </a:xfrm>
                <a:custGeom>
                  <a:avLst/>
                  <a:gdLst>
                    <a:gd name="connsiteX0" fmla="*/ 0 w 40341"/>
                    <a:gd name="connsiteY0" fmla="*/ 0 h 0"/>
                    <a:gd name="connsiteX1" fmla="*/ 41417 w 40341"/>
                    <a:gd name="connsiteY1" fmla="*/ 0 h 0"/>
                  </a:gdLst>
                  <a:ahLst/>
                  <a:cxnLst>
                    <a:cxn ang="0">
                      <a:pos x="connsiteX0" y="connsiteY0"/>
                    </a:cxn>
                    <a:cxn ang="0">
                      <a:pos x="connsiteX1" y="connsiteY1"/>
                    </a:cxn>
                  </a:cxnLst>
                  <a:rect l="l" t="t" r="r" b="b"/>
                  <a:pathLst>
                    <a:path w="40341">
                      <a:moveTo>
                        <a:pt x="0" y="0"/>
                      </a:moveTo>
                      <a:lnTo>
                        <a:pt x="41417"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3" name="Freeform: Shape 127">
                  <a:extLst>
                    <a:ext uri="{FF2B5EF4-FFF2-40B4-BE49-F238E27FC236}">
                      <a16:creationId xmlns:a16="http://schemas.microsoft.com/office/drawing/2014/main" id="{55B9E599-6182-4300-A36E-766E0FB113FF}"/>
                    </a:ext>
                  </a:extLst>
                </p:cNvPr>
                <p:cNvSpPr/>
                <p:nvPr/>
              </p:nvSpPr>
              <p:spPr>
                <a:xfrm flipV="1">
                  <a:off x="4153423" y="2723349"/>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4" name="Freeform: Shape 128">
                  <a:extLst>
                    <a:ext uri="{FF2B5EF4-FFF2-40B4-BE49-F238E27FC236}">
                      <a16:creationId xmlns:a16="http://schemas.microsoft.com/office/drawing/2014/main" id="{8407B5DF-6F8E-4DA0-8531-1E622736E07B}"/>
                    </a:ext>
                  </a:extLst>
                </p:cNvPr>
                <p:cNvSpPr/>
                <p:nvPr/>
              </p:nvSpPr>
              <p:spPr>
                <a:xfrm flipV="1">
                  <a:off x="4474584" y="2723349"/>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5" name="Freeform: Shape 129">
                  <a:extLst>
                    <a:ext uri="{FF2B5EF4-FFF2-40B4-BE49-F238E27FC236}">
                      <a16:creationId xmlns:a16="http://schemas.microsoft.com/office/drawing/2014/main" id="{B7EC713F-199D-4417-AF31-3045A576F39A}"/>
                    </a:ext>
                  </a:extLst>
                </p:cNvPr>
                <p:cNvSpPr/>
                <p:nvPr/>
              </p:nvSpPr>
              <p:spPr>
                <a:xfrm flipV="1">
                  <a:off x="4194885" y="2553110"/>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6" name="Freeform: Shape 130">
                  <a:extLst>
                    <a:ext uri="{FF2B5EF4-FFF2-40B4-BE49-F238E27FC236}">
                      <a16:creationId xmlns:a16="http://schemas.microsoft.com/office/drawing/2014/main" id="{72039365-5142-408E-B0F9-5E0B58C63744}"/>
                    </a:ext>
                  </a:extLst>
                </p:cNvPr>
                <p:cNvSpPr/>
                <p:nvPr/>
              </p:nvSpPr>
              <p:spPr>
                <a:xfrm flipV="1">
                  <a:off x="4360597" y="2553513"/>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7" name="Freeform: Shape 131">
                  <a:extLst>
                    <a:ext uri="{FF2B5EF4-FFF2-40B4-BE49-F238E27FC236}">
                      <a16:creationId xmlns:a16="http://schemas.microsoft.com/office/drawing/2014/main" id="{86DFA8DE-5064-456E-AF96-CA601309AABC}"/>
                    </a:ext>
                  </a:extLst>
                </p:cNvPr>
                <p:cNvSpPr/>
                <p:nvPr/>
              </p:nvSpPr>
              <p:spPr>
                <a:xfrm flipV="1">
                  <a:off x="4246656" y="2593854"/>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8" name="Freeform: Shape 132">
                  <a:extLst>
                    <a:ext uri="{FF2B5EF4-FFF2-40B4-BE49-F238E27FC236}">
                      <a16:creationId xmlns:a16="http://schemas.microsoft.com/office/drawing/2014/main" id="{F54941E1-A273-408E-815A-4ADBCCDB4680}"/>
                    </a:ext>
                  </a:extLst>
                </p:cNvPr>
                <p:cNvSpPr/>
                <p:nvPr/>
              </p:nvSpPr>
              <p:spPr>
                <a:xfrm flipV="1">
                  <a:off x="4422768" y="2593854"/>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39" name="Freeform: Shape 133">
                  <a:extLst>
                    <a:ext uri="{FF2B5EF4-FFF2-40B4-BE49-F238E27FC236}">
                      <a16:creationId xmlns:a16="http://schemas.microsoft.com/office/drawing/2014/main" id="{97A34D19-4B65-4B19-AEC8-CA7E8F54DF28}"/>
                    </a:ext>
                  </a:extLst>
                </p:cNvPr>
                <p:cNvSpPr/>
                <p:nvPr/>
              </p:nvSpPr>
              <p:spPr>
                <a:xfrm flipV="1">
                  <a:off x="4158622" y="2593854"/>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0" name="Freeform: Shape 134">
                  <a:extLst>
                    <a:ext uri="{FF2B5EF4-FFF2-40B4-BE49-F238E27FC236}">
                      <a16:creationId xmlns:a16="http://schemas.microsoft.com/office/drawing/2014/main" id="{A64D24B4-78DA-4008-9500-ADD67500CC6A}"/>
                    </a:ext>
                  </a:extLst>
                </p:cNvPr>
                <p:cNvSpPr/>
                <p:nvPr/>
              </p:nvSpPr>
              <p:spPr>
                <a:xfrm flipV="1">
                  <a:off x="4479738" y="2593854"/>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1" name="Freeform: Shape 135">
                  <a:extLst>
                    <a:ext uri="{FF2B5EF4-FFF2-40B4-BE49-F238E27FC236}">
                      <a16:creationId xmlns:a16="http://schemas.microsoft.com/office/drawing/2014/main" id="{0C1578D3-C51A-4EBD-BFD6-FB2E889918DD}"/>
                    </a:ext>
                  </a:extLst>
                </p:cNvPr>
                <p:cNvSpPr/>
                <p:nvPr/>
              </p:nvSpPr>
              <p:spPr>
                <a:xfrm flipV="1">
                  <a:off x="4157860" y="2544907"/>
                  <a:ext cx="4482" cy="367553"/>
                </a:xfrm>
                <a:custGeom>
                  <a:avLst/>
                  <a:gdLst>
                    <a:gd name="connsiteX0" fmla="*/ 762 w 0"/>
                    <a:gd name="connsiteY0" fmla="*/ 0 h 367553"/>
                    <a:gd name="connsiteX1" fmla="*/ 0 w 0"/>
                    <a:gd name="connsiteY1" fmla="*/ 367867 h 367553"/>
                  </a:gdLst>
                  <a:ahLst/>
                  <a:cxnLst>
                    <a:cxn ang="0">
                      <a:pos x="connsiteX0" y="connsiteY0"/>
                    </a:cxn>
                    <a:cxn ang="0">
                      <a:pos x="connsiteX1" y="connsiteY1"/>
                    </a:cxn>
                  </a:cxnLst>
                  <a:rect l="l" t="t" r="r" b="b"/>
                  <a:pathLst>
                    <a:path h="367553">
                      <a:moveTo>
                        <a:pt x="762" y="0"/>
                      </a:moveTo>
                      <a:lnTo>
                        <a:pt x="0" y="367867"/>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2" name="Freeform: Shape 136">
                  <a:extLst>
                    <a:ext uri="{FF2B5EF4-FFF2-40B4-BE49-F238E27FC236}">
                      <a16:creationId xmlns:a16="http://schemas.microsoft.com/office/drawing/2014/main" id="{886804C0-BC6D-430D-A964-27C14F49018A}"/>
                    </a:ext>
                  </a:extLst>
                </p:cNvPr>
                <p:cNvSpPr/>
                <p:nvPr/>
              </p:nvSpPr>
              <p:spPr>
                <a:xfrm flipV="1">
                  <a:off x="4515238" y="2441813"/>
                  <a:ext cx="4482" cy="470647"/>
                </a:xfrm>
                <a:custGeom>
                  <a:avLst/>
                  <a:gdLst>
                    <a:gd name="connsiteX0" fmla="*/ 762 w 0"/>
                    <a:gd name="connsiteY0" fmla="*/ 0 h 470647"/>
                    <a:gd name="connsiteX1" fmla="*/ 0 w 0"/>
                    <a:gd name="connsiteY1" fmla="*/ 470782 h 470647"/>
                  </a:gdLst>
                  <a:ahLst/>
                  <a:cxnLst>
                    <a:cxn ang="0">
                      <a:pos x="connsiteX0" y="connsiteY0"/>
                    </a:cxn>
                    <a:cxn ang="0">
                      <a:pos x="connsiteX1" y="connsiteY1"/>
                    </a:cxn>
                  </a:cxnLst>
                  <a:rect l="l" t="t" r="r" b="b"/>
                  <a:pathLst>
                    <a:path h="470647">
                      <a:moveTo>
                        <a:pt x="762" y="0"/>
                      </a:moveTo>
                      <a:lnTo>
                        <a:pt x="0" y="470782"/>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3" name="Freeform: Shape 137">
                  <a:extLst>
                    <a:ext uri="{FF2B5EF4-FFF2-40B4-BE49-F238E27FC236}">
                      <a16:creationId xmlns:a16="http://schemas.microsoft.com/office/drawing/2014/main" id="{F52A1417-ADD4-4593-925E-EF33DB93D0EE}"/>
                    </a:ext>
                  </a:extLst>
                </p:cNvPr>
                <p:cNvSpPr/>
                <p:nvPr/>
              </p:nvSpPr>
              <p:spPr>
                <a:xfrm flipV="1">
                  <a:off x="4657867" y="2350418"/>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4" name="Freeform: Shape 138">
                  <a:extLst>
                    <a:ext uri="{FF2B5EF4-FFF2-40B4-BE49-F238E27FC236}">
                      <a16:creationId xmlns:a16="http://schemas.microsoft.com/office/drawing/2014/main" id="{799BA7E6-0810-4C8A-AA78-E8479D4074E5}"/>
                    </a:ext>
                  </a:extLst>
                </p:cNvPr>
                <p:cNvSpPr/>
                <p:nvPr/>
              </p:nvSpPr>
              <p:spPr>
                <a:xfrm flipV="1">
                  <a:off x="4823624" y="2350776"/>
                  <a:ext cx="80682" cy="94129"/>
                </a:xfrm>
                <a:custGeom>
                  <a:avLst/>
                  <a:gdLst>
                    <a:gd name="connsiteX0" fmla="*/ 0 w 80682"/>
                    <a:gd name="connsiteY0" fmla="*/ 0 h 94129"/>
                    <a:gd name="connsiteX1" fmla="*/ 83193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3"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5" name="Freeform: Shape 139">
                  <a:extLst>
                    <a:ext uri="{FF2B5EF4-FFF2-40B4-BE49-F238E27FC236}">
                      <a16:creationId xmlns:a16="http://schemas.microsoft.com/office/drawing/2014/main" id="{CAF94FC5-E954-4215-9932-6E564B5BF50D}"/>
                    </a:ext>
                  </a:extLst>
                </p:cNvPr>
                <p:cNvSpPr/>
                <p:nvPr/>
              </p:nvSpPr>
              <p:spPr>
                <a:xfrm flipV="1">
                  <a:off x="4709638" y="2391162"/>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6" name="Freeform: Shape 140">
                  <a:extLst>
                    <a:ext uri="{FF2B5EF4-FFF2-40B4-BE49-F238E27FC236}">
                      <a16:creationId xmlns:a16="http://schemas.microsoft.com/office/drawing/2014/main" id="{B094B786-2A4B-42B0-B34D-A54E66D761C8}"/>
                    </a:ext>
                  </a:extLst>
                </p:cNvPr>
                <p:cNvSpPr/>
                <p:nvPr/>
              </p:nvSpPr>
              <p:spPr>
                <a:xfrm flipV="1">
                  <a:off x="4885750" y="2391162"/>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7" name="Freeform: Shape 141">
                  <a:extLst>
                    <a:ext uri="{FF2B5EF4-FFF2-40B4-BE49-F238E27FC236}">
                      <a16:creationId xmlns:a16="http://schemas.microsoft.com/office/drawing/2014/main" id="{0F5B9C76-318D-4026-9A48-6A916A00A306}"/>
                    </a:ext>
                  </a:extLst>
                </p:cNvPr>
                <p:cNvSpPr/>
                <p:nvPr/>
              </p:nvSpPr>
              <p:spPr>
                <a:xfrm flipV="1">
                  <a:off x="4621605" y="239116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8" name="Freeform: Shape 142">
                  <a:extLst>
                    <a:ext uri="{FF2B5EF4-FFF2-40B4-BE49-F238E27FC236}">
                      <a16:creationId xmlns:a16="http://schemas.microsoft.com/office/drawing/2014/main" id="{25CB83EF-9B61-4A4E-8753-27AA7E182504}"/>
                    </a:ext>
                  </a:extLst>
                </p:cNvPr>
                <p:cNvSpPr/>
                <p:nvPr/>
              </p:nvSpPr>
              <p:spPr>
                <a:xfrm flipV="1">
                  <a:off x="4942720" y="239116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49" name="Freeform: Shape 143">
                  <a:extLst>
                    <a:ext uri="{FF2B5EF4-FFF2-40B4-BE49-F238E27FC236}">
                      <a16:creationId xmlns:a16="http://schemas.microsoft.com/office/drawing/2014/main" id="{A4386465-1B22-4F2A-A24E-8DD63AA7B1EC}"/>
                    </a:ext>
                  </a:extLst>
                </p:cNvPr>
                <p:cNvSpPr/>
                <p:nvPr/>
              </p:nvSpPr>
              <p:spPr>
                <a:xfrm flipV="1">
                  <a:off x="4652667" y="2220922"/>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0" name="Freeform: Shape 144">
                  <a:extLst>
                    <a:ext uri="{FF2B5EF4-FFF2-40B4-BE49-F238E27FC236}">
                      <a16:creationId xmlns:a16="http://schemas.microsoft.com/office/drawing/2014/main" id="{39FAF1C7-E64C-4203-AA73-6C8744BB523C}"/>
                    </a:ext>
                  </a:extLst>
                </p:cNvPr>
                <p:cNvSpPr/>
                <p:nvPr/>
              </p:nvSpPr>
              <p:spPr>
                <a:xfrm flipV="1">
                  <a:off x="4818425" y="2221281"/>
                  <a:ext cx="80682" cy="94129"/>
                </a:xfrm>
                <a:custGeom>
                  <a:avLst/>
                  <a:gdLst>
                    <a:gd name="connsiteX0" fmla="*/ 0 w 80682"/>
                    <a:gd name="connsiteY0" fmla="*/ 0 h 94129"/>
                    <a:gd name="connsiteX1" fmla="*/ 83192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2"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1" name="Freeform: Shape 145">
                  <a:extLst>
                    <a:ext uri="{FF2B5EF4-FFF2-40B4-BE49-F238E27FC236}">
                      <a16:creationId xmlns:a16="http://schemas.microsoft.com/office/drawing/2014/main" id="{AF4184DF-0DE8-4D92-AD31-7878DCB2F5B0}"/>
                    </a:ext>
                  </a:extLst>
                </p:cNvPr>
                <p:cNvSpPr/>
                <p:nvPr/>
              </p:nvSpPr>
              <p:spPr>
                <a:xfrm flipV="1">
                  <a:off x="4704483" y="2261667"/>
                  <a:ext cx="76200" cy="4482"/>
                </a:xfrm>
                <a:custGeom>
                  <a:avLst/>
                  <a:gdLst>
                    <a:gd name="connsiteX0" fmla="*/ 0 w 76200"/>
                    <a:gd name="connsiteY0" fmla="*/ 0 h 0"/>
                    <a:gd name="connsiteX1" fmla="*/ 77679 w 76200"/>
                    <a:gd name="connsiteY1" fmla="*/ 0 h 0"/>
                  </a:gdLst>
                  <a:ahLst/>
                  <a:cxnLst>
                    <a:cxn ang="0">
                      <a:pos x="connsiteX0" y="connsiteY0"/>
                    </a:cxn>
                    <a:cxn ang="0">
                      <a:pos x="connsiteX1" y="connsiteY1"/>
                    </a:cxn>
                  </a:cxnLst>
                  <a:rect l="l" t="t" r="r" b="b"/>
                  <a:pathLst>
                    <a:path w="76200">
                      <a:moveTo>
                        <a:pt x="0" y="0"/>
                      </a:moveTo>
                      <a:lnTo>
                        <a:pt x="77679"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2" name="Freeform: Shape 146">
                  <a:extLst>
                    <a:ext uri="{FF2B5EF4-FFF2-40B4-BE49-F238E27FC236}">
                      <a16:creationId xmlns:a16="http://schemas.microsoft.com/office/drawing/2014/main" id="{60E809FF-2A6B-4DF4-9BF2-06752C7F9632}"/>
                    </a:ext>
                  </a:extLst>
                </p:cNvPr>
                <p:cNvSpPr/>
                <p:nvPr/>
              </p:nvSpPr>
              <p:spPr>
                <a:xfrm flipV="1">
                  <a:off x="4880595" y="2261667"/>
                  <a:ext cx="40341" cy="4482"/>
                </a:xfrm>
                <a:custGeom>
                  <a:avLst/>
                  <a:gdLst>
                    <a:gd name="connsiteX0" fmla="*/ 0 w 40341"/>
                    <a:gd name="connsiteY0" fmla="*/ 0 h 0"/>
                    <a:gd name="connsiteX1" fmla="*/ 41417 w 40341"/>
                    <a:gd name="connsiteY1" fmla="*/ 0 h 0"/>
                  </a:gdLst>
                  <a:ahLst/>
                  <a:cxnLst>
                    <a:cxn ang="0">
                      <a:pos x="connsiteX0" y="connsiteY0"/>
                    </a:cxn>
                    <a:cxn ang="0">
                      <a:pos x="connsiteX1" y="connsiteY1"/>
                    </a:cxn>
                  </a:cxnLst>
                  <a:rect l="l" t="t" r="r" b="b"/>
                  <a:pathLst>
                    <a:path w="40341">
                      <a:moveTo>
                        <a:pt x="0" y="0"/>
                      </a:moveTo>
                      <a:lnTo>
                        <a:pt x="41417"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3" name="Freeform: Shape 147">
                  <a:extLst>
                    <a:ext uri="{FF2B5EF4-FFF2-40B4-BE49-F238E27FC236}">
                      <a16:creationId xmlns:a16="http://schemas.microsoft.com/office/drawing/2014/main" id="{D8864D6D-F65C-4728-BA8F-549F632C68EB}"/>
                    </a:ext>
                  </a:extLst>
                </p:cNvPr>
                <p:cNvSpPr/>
                <p:nvPr/>
              </p:nvSpPr>
              <p:spPr>
                <a:xfrm flipV="1">
                  <a:off x="4616405" y="2261667"/>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4" name="Freeform: Shape 148">
                  <a:extLst>
                    <a:ext uri="{FF2B5EF4-FFF2-40B4-BE49-F238E27FC236}">
                      <a16:creationId xmlns:a16="http://schemas.microsoft.com/office/drawing/2014/main" id="{8045075B-AA23-4CCF-9DB4-C7E241FD11D2}"/>
                    </a:ext>
                  </a:extLst>
                </p:cNvPr>
                <p:cNvSpPr/>
                <p:nvPr/>
              </p:nvSpPr>
              <p:spPr>
                <a:xfrm flipV="1">
                  <a:off x="4937566" y="2261667"/>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5" name="Freeform: Shape 149">
                  <a:extLst>
                    <a:ext uri="{FF2B5EF4-FFF2-40B4-BE49-F238E27FC236}">
                      <a16:creationId xmlns:a16="http://schemas.microsoft.com/office/drawing/2014/main" id="{0EC5890D-2F01-4FC4-B754-974A99CB3F80}"/>
                    </a:ext>
                  </a:extLst>
                </p:cNvPr>
                <p:cNvSpPr/>
                <p:nvPr/>
              </p:nvSpPr>
              <p:spPr>
                <a:xfrm flipV="1">
                  <a:off x="4657867" y="2091427"/>
                  <a:ext cx="286871" cy="94129"/>
                </a:xfrm>
                <a:custGeom>
                  <a:avLst/>
                  <a:gdLst>
                    <a:gd name="connsiteX0" fmla="*/ 0 w 286870"/>
                    <a:gd name="connsiteY0" fmla="*/ 0 h 94129"/>
                    <a:gd name="connsiteX1" fmla="*/ 287364 w 286870"/>
                    <a:gd name="connsiteY1" fmla="*/ 0 h 94129"/>
                    <a:gd name="connsiteX2" fmla="*/ 287364 w 286870"/>
                    <a:gd name="connsiteY2" fmla="*/ 98164 h 94129"/>
                    <a:gd name="connsiteX3" fmla="*/ 0 w 286870"/>
                    <a:gd name="connsiteY3" fmla="*/ 98164 h 94129"/>
                  </a:gdLst>
                  <a:ahLst/>
                  <a:cxnLst>
                    <a:cxn ang="0">
                      <a:pos x="connsiteX0" y="connsiteY0"/>
                    </a:cxn>
                    <a:cxn ang="0">
                      <a:pos x="connsiteX1" y="connsiteY1"/>
                    </a:cxn>
                    <a:cxn ang="0">
                      <a:pos x="connsiteX2" y="connsiteY2"/>
                    </a:cxn>
                    <a:cxn ang="0">
                      <a:pos x="connsiteX3" y="connsiteY3"/>
                    </a:cxn>
                  </a:cxnLst>
                  <a:rect l="l" t="t" r="r" b="b"/>
                  <a:pathLst>
                    <a:path w="286870" h="94129">
                      <a:moveTo>
                        <a:pt x="0" y="0"/>
                      </a:moveTo>
                      <a:lnTo>
                        <a:pt x="287364" y="0"/>
                      </a:lnTo>
                      <a:lnTo>
                        <a:pt x="287364" y="98164"/>
                      </a:lnTo>
                      <a:lnTo>
                        <a:pt x="0" y="981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6" name="Freeform: Shape 150">
                  <a:extLst>
                    <a:ext uri="{FF2B5EF4-FFF2-40B4-BE49-F238E27FC236}">
                      <a16:creationId xmlns:a16="http://schemas.microsoft.com/office/drawing/2014/main" id="{A6C59F45-DC75-4DCE-A701-EBB62170D1E8}"/>
                    </a:ext>
                  </a:extLst>
                </p:cNvPr>
                <p:cNvSpPr/>
                <p:nvPr/>
              </p:nvSpPr>
              <p:spPr>
                <a:xfrm flipV="1">
                  <a:off x="4823624" y="2091786"/>
                  <a:ext cx="80682" cy="94129"/>
                </a:xfrm>
                <a:custGeom>
                  <a:avLst/>
                  <a:gdLst>
                    <a:gd name="connsiteX0" fmla="*/ 0 w 80682"/>
                    <a:gd name="connsiteY0" fmla="*/ 0 h 94129"/>
                    <a:gd name="connsiteX1" fmla="*/ 83193 w 80682"/>
                    <a:gd name="connsiteY1" fmla="*/ 98567 h 94129"/>
                  </a:gdLst>
                  <a:ahLst/>
                  <a:cxnLst>
                    <a:cxn ang="0">
                      <a:pos x="connsiteX0" y="connsiteY0"/>
                    </a:cxn>
                    <a:cxn ang="0">
                      <a:pos x="connsiteX1" y="connsiteY1"/>
                    </a:cxn>
                  </a:cxnLst>
                  <a:rect l="l" t="t" r="r" b="b"/>
                  <a:pathLst>
                    <a:path w="80682" h="94129">
                      <a:moveTo>
                        <a:pt x="0" y="0"/>
                      </a:moveTo>
                      <a:cubicBezTo>
                        <a:pt x="0" y="54461"/>
                        <a:pt x="37204" y="98567"/>
                        <a:pt x="83193" y="98567"/>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7" name="Freeform: Shape 151">
                  <a:extLst>
                    <a:ext uri="{FF2B5EF4-FFF2-40B4-BE49-F238E27FC236}">
                      <a16:creationId xmlns:a16="http://schemas.microsoft.com/office/drawing/2014/main" id="{02F64A5D-C91C-486A-8729-DCBCEA1F6FCB}"/>
                    </a:ext>
                  </a:extLst>
                </p:cNvPr>
                <p:cNvSpPr/>
                <p:nvPr/>
              </p:nvSpPr>
              <p:spPr>
                <a:xfrm flipV="1">
                  <a:off x="4709638" y="2132172"/>
                  <a:ext cx="76200" cy="4482"/>
                </a:xfrm>
                <a:custGeom>
                  <a:avLst/>
                  <a:gdLst>
                    <a:gd name="connsiteX0" fmla="*/ 0 w 76200"/>
                    <a:gd name="connsiteY0" fmla="*/ 0 h 0"/>
                    <a:gd name="connsiteX1" fmla="*/ 77724 w 76200"/>
                    <a:gd name="connsiteY1" fmla="*/ 0 h 0"/>
                  </a:gdLst>
                  <a:ahLst/>
                  <a:cxnLst>
                    <a:cxn ang="0">
                      <a:pos x="connsiteX0" y="connsiteY0"/>
                    </a:cxn>
                    <a:cxn ang="0">
                      <a:pos x="connsiteX1" y="connsiteY1"/>
                    </a:cxn>
                  </a:cxnLst>
                  <a:rect l="l" t="t" r="r" b="b"/>
                  <a:pathLst>
                    <a:path w="76200">
                      <a:moveTo>
                        <a:pt x="0" y="0"/>
                      </a:moveTo>
                      <a:lnTo>
                        <a:pt x="77724"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8" name="Freeform: Shape 152">
                  <a:extLst>
                    <a:ext uri="{FF2B5EF4-FFF2-40B4-BE49-F238E27FC236}">
                      <a16:creationId xmlns:a16="http://schemas.microsoft.com/office/drawing/2014/main" id="{039D1958-63D2-407C-B325-75BA8E857BCE}"/>
                    </a:ext>
                  </a:extLst>
                </p:cNvPr>
                <p:cNvSpPr/>
                <p:nvPr/>
              </p:nvSpPr>
              <p:spPr>
                <a:xfrm flipV="1">
                  <a:off x="4885750" y="2132172"/>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59" name="Freeform: Shape 153">
                  <a:extLst>
                    <a:ext uri="{FF2B5EF4-FFF2-40B4-BE49-F238E27FC236}">
                      <a16:creationId xmlns:a16="http://schemas.microsoft.com/office/drawing/2014/main" id="{DE98880A-3767-446B-8818-608408F82D5F}"/>
                    </a:ext>
                  </a:extLst>
                </p:cNvPr>
                <p:cNvSpPr/>
                <p:nvPr/>
              </p:nvSpPr>
              <p:spPr>
                <a:xfrm flipV="1">
                  <a:off x="4621605" y="213217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0" name="Freeform: Shape 154">
                  <a:extLst>
                    <a:ext uri="{FF2B5EF4-FFF2-40B4-BE49-F238E27FC236}">
                      <a16:creationId xmlns:a16="http://schemas.microsoft.com/office/drawing/2014/main" id="{122C47D0-6365-4107-ABB0-6702E63A3F2B}"/>
                    </a:ext>
                  </a:extLst>
                </p:cNvPr>
                <p:cNvSpPr/>
                <p:nvPr/>
              </p:nvSpPr>
              <p:spPr>
                <a:xfrm flipV="1">
                  <a:off x="4942720" y="2132172"/>
                  <a:ext cx="35859" cy="4482"/>
                </a:xfrm>
                <a:custGeom>
                  <a:avLst/>
                  <a:gdLst>
                    <a:gd name="connsiteX0" fmla="*/ 0 w 35858"/>
                    <a:gd name="connsiteY0" fmla="*/ 0 h 0"/>
                    <a:gd name="connsiteX1" fmla="*/ 36262 w 35858"/>
                    <a:gd name="connsiteY1" fmla="*/ 0 h 0"/>
                  </a:gdLst>
                  <a:ahLst/>
                  <a:cxnLst>
                    <a:cxn ang="0">
                      <a:pos x="connsiteX0" y="connsiteY0"/>
                    </a:cxn>
                    <a:cxn ang="0">
                      <a:pos x="connsiteX1" y="connsiteY1"/>
                    </a:cxn>
                  </a:cxnLst>
                  <a:rect l="l" t="t" r="r" b="b"/>
                  <a:pathLst>
                    <a:path w="35858">
                      <a:moveTo>
                        <a:pt x="0" y="0"/>
                      </a:moveTo>
                      <a:lnTo>
                        <a:pt x="362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1" name="Freeform: Shape 155">
                  <a:extLst>
                    <a:ext uri="{FF2B5EF4-FFF2-40B4-BE49-F238E27FC236}">
                      <a16:creationId xmlns:a16="http://schemas.microsoft.com/office/drawing/2014/main" id="{AD73BCEB-4830-4965-B1BC-C4644642C2AC}"/>
                    </a:ext>
                  </a:extLst>
                </p:cNvPr>
                <p:cNvSpPr/>
                <p:nvPr/>
              </p:nvSpPr>
              <p:spPr>
                <a:xfrm flipV="1">
                  <a:off x="4620843" y="2083897"/>
                  <a:ext cx="4482" cy="470647"/>
                </a:xfrm>
                <a:custGeom>
                  <a:avLst/>
                  <a:gdLst>
                    <a:gd name="connsiteX0" fmla="*/ 762 w 0"/>
                    <a:gd name="connsiteY0" fmla="*/ 0 h 470647"/>
                    <a:gd name="connsiteX1" fmla="*/ 0 w 0"/>
                    <a:gd name="connsiteY1" fmla="*/ 471678 h 470647"/>
                  </a:gdLst>
                  <a:ahLst/>
                  <a:cxnLst>
                    <a:cxn ang="0">
                      <a:pos x="connsiteX0" y="connsiteY0"/>
                    </a:cxn>
                    <a:cxn ang="0">
                      <a:pos x="connsiteX1" y="connsiteY1"/>
                    </a:cxn>
                  </a:cxnLst>
                  <a:rect l="l" t="t" r="r" b="b"/>
                  <a:pathLst>
                    <a:path h="470647">
                      <a:moveTo>
                        <a:pt x="762" y="0"/>
                      </a:moveTo>
                      <a:lnTo>
                        <a:pt x="0" y="471678"/>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2" name="Freeform: Shape 156">
                  <a:extLst>
                    <a:ext uri="{FF2B5EF4-FFF2-40B4-BE49-F238E27FC236}">
                      <a16:creationId xmlns:a16="http://schemas.microsoft.com/office/drawing/2014/main" id="{B1F01D1D-A3DF-4789-B1C1-CC44BAA0EB2E}"/>
                    </a:ext>
                  </a:extLst>
                </p:cNvPr>
                <p:cNvSpPr/>
                <p:nvPr/>
              </p:nvSpPr>
              <p:spPr>
                <a:xfrm flipV="1">
                  <a:off x="4978221" y="2083179"/>
                  <a:ext cx="4482" cy="367553"/>
                </a:xfrm>
                <a:custGeom>
                  <a:avLst/>
                  <a:gdLst>
                    <a:gd name="connsiteX0" fmla="*/ 762 w 0"/>
                    <a:gd name="connsiteY0" fmla="*/ 0 h 367553"/>
                    <a:gd name="connsiteX1" fmla="*/ 0 w 0"/>
                    <a:gd name="connsiteY1" fmla="*/ 367867 h 367553"/>
                  </a:gdLst>
                  <a:ahLst/>
                  <a:cxnLst>
                    <a:cxn ang="0">
                      <a:pos x="connsiteX0" y="connsiteY0"/>
                    </a:cxn>
                    <a:cxn ang="0">
                      <a:pos x="connsiteX1" y="connsiteY1"/>
                    </a:cxn>
                  </a:cxnLst>
                  <a:rect l="l" t="t" r="r" b="b"/>
                  <a:pathLst>
                    <a:path h="367553">
                      <a:moveTo>
                        <a:pt x="762" y="0"/>
                      </a:moveTo>
                      <a:lnTo>
                        <a:pt x="0" y="367867"/>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3" name="Freeform: Shape 157">
                  <a:extLst>
                    <a:ext uri="{FF2B5EF4-FFF2-40B4-BE49-F238E27FC236}">
                      <a16:creationId xmlns:a16="http://schemas.microsoft.com/office/drawing/2014/main" id="{DAC65758-58E7-44C2-960C-AD4E1492351E}"/>
                    </a:ext>
                  </a:extLst>
                </p:cNvPr>
                <p:cNvSpPr/>
                <p:nvPr/>
              </p:nvSpPr>
              <p:spPr>
                <a:xfrm flipV="1">
                  <a:off x="4407760" y="2121382"/>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4" name="Freeform: Shape 158">
                  <a:extLst>
                    <a:ext uri="{FF2B5EF4-FFF2-40B4-BE49-F238E27FC236}">
                      <a16:creationId xmlns:a16="http://schemas.microsoft.com/office/drawing/2014/main" id="{C55C316D-1613-463A-A5C2-EB2027BC21F3}"/>
                    </a:ext>
                  </a:extLst>
                </p:cNvPr>
                <p:cNvSpPr/>
                <p:nvPr/>
              </p:nvSpPr>
              <p:spPr>
                <a:xfrm flipV="1">
                  <a:off x="4407572"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5" name="Freeform: Shape 159">
                  <a:extLst>
                    <a:ext uri="{FF2B5EF4-FFF2-40B4-BE49-F238E27FC236}">
                      <a16:creationId xmlns:a16="http://schemas.microsoft.com/office/drawing/2014/main" id="{BCB0E8B9-CEED-44CC-BED2-033A8AF3CC71}"/>
                    </a:ext>
                  </a:extLst>
                </p:cNvPr>
                <p:cNvSpPr/>
                <p:nvPr/>
              </p:nvSpPr>
              <p:spPr>
                <a:xfrm flipV="1">
                  <a:off x="4425771"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6" name="Freeform: Shape 160">
                  <a:extLst>
                    <a:ext uri="{FF2B5EF4-FFF2-40B4-BE49-F238E27FC236}">
                      <a16:creationId xmlns:a16="http://schemas.microsoft.com/office/drawing/2014/main" id="{E09F60A0-F418-4963-A997-CEA6D4294216}"/>
                    </a:ext>
                  </a:extLst>
                </p:cNvPr>
                <p:cNvSpPr/>
                <p:nvPr/>
              </p:nvSpPr>
              <p:spPr>
                <a:xfrm flipV="1">
                  <a:off x="4436125"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7" name="Freeform: Shape 161">
                  <a:extLst>
                    <a:ext uri="{FF2B5EF4-FFF2-40B4-BE49-F238E27FC236}">
                      <a16:creationId xmlns:a16="http://schemas.microsoft.com/office/drawing/2014/main" id="{89689A0D-F370-4227-A46D-4B95F140A448}"/>
                    </a:ext>
                  </a:extLst>
                </p:cNvPr>
                <p:cNvSpPr/>
                <p:nvPr/>
              </p:nvSpPr>
              <p:spPr>
                <a:xfrm flipV="1">
                  <a:off x="4456833"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8" name="Freeform: Shape 162">
                  <a:extLst>
                    <a:ext uri="{FF2B5EF4-FFF2-40B4-BE49-F238E27FC236}">
                      <a16:creationId xmlns:a16="http://schemas.microsoft.com/office/drawing/2014/main" id="{442B8AB6-0784-49C2-A6FE-39B823236EA6}"/>
                    </a:ext>
                  </a:extLst>
                </p:cNvPr>
                <p:cNvSpPr/>
                <p:nvPr/>
              </p:nvSpPr>
              <p:spPr>
                <a:xfrm flipV="1">
                  <a:off x="4456833"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69" name="Freeform: Shape 163">
                  <a:extLst>
                    <a:ext uri="{FF2B5EF4-FFF2-40B4-BE49-F238E27FC236}">
                      <a16:creationId xmlns:a16="http://schemas.microsoft.com/office/drawing/2014/main" id="{9D098B47-6A63-4DF8-8B0D-1CC2E516C02B}"/>
                    </a:ext>
                  </a:extLst>
                </p:cNvPr>
                <p:cNvSpPr/>
                <p:nvPr/>
              </p:nvSpPr>
              <p:spPr>
                <a:xfrm flipV="1">
                  <a:off x="4278265" y="2121383"/>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0" name="Freeform: Shape 164">
                  <a:extLst>
                    <a:ext uri="{FF2B5EF4-FFF2-40B4-BE49-F238E27FC236}">
                      <a16:creationId xmlns:a16="http://schemas.microsoft.com/office/drawing/2014/main" id="{F009291F-E881-4ACA-84C3-77088F49185C}"/>
                    </a:ext>
                  </a:extLst>
                </p:cNvPr>
                <p:cNvSpPr/>
                <p:nvPr/>
              </p:nvSpPr>
              <p:spPr>
                <a:xfrm flipV="1">
                  <a:off x="4278077"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1" name="Freeform: Shape 165">
                  <a:extLst>
                    <a:ext uri="{FF2B5EF4-FFF2-40B4-BE49-F238E27FC236}">
                      <a16:creationId xmlns:a16="http://schemas.microsoft.com/office/drawing/2014/main" id="{C862190B-163C-4E40-8171-72C59F75C7DE}"/>
                    </a:ext>
                  </a:extLst>
                </p:cNvPr>
                <p:cNvSpPr/>
                <p:nvPr/>
              </p:nvSpPr>
              <p:spPr>
                <a:xfrm flipV="1">
                  <a:off x="4296276"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2" name="Freeform: Shape 166">
                  <a:extLst>
                    <a:ext uri="{FF2B5EF4-FFF2-40B4-BE49-F238E27FC236}">
                      <a16:creationId xmlns:a16="http://schemas.microsoft.com/office/drawing/2014/main" id="{C2400A2F-5D46-47A0-A1D0-857B81D16C0D}"/>
                    </a:ext>
                  </a:extLst>
                </p:cNvPr>
                <p:cNvSpPr/>
                <p:nvPr/>
              </p:nvSpPr>
              <p:spPr>
                <a:xfrm flipV="1">
                  <a:off x="4306630"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3" name="Freeform: Shape 167">
                  <a:extLst>
                    <a:ext uri="{FF2B5EF4-FFF2-40B4-BE49-F238E27FC236}">
                      <a16:creationId xmlns:a16="http://schemas.microsoft.com/office/drawing/2014/main" id="{CF9DA5D1-F6DB-41D2-AD8A-A7A9BAB9E003}"/>
                    </a:ext>
                  </a:extLst>
                </p:cNvPr>
                <p:cNvSpPr/>
                <p:nvPr/>
              </p:nvSpPr>
              <p:spPr>
                <a:xfrm flipV="1">
                  <a:off x="4327338"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4" name="Freeform: Shape 168">
                  <a:extLst>
                    <a:ext uri="{FF2B5EF4-FFF2-40B4-BE49-F238E27FC236}">
                      <a16:creationId xmlns:a16="http://schemas.microsoft.com/office/drawing/2014/main" id="{5938AF07-4E65-4D5A-B86F-511C1F161922}"/>
                    </a:ext>
                  </a:extLst>
                </p:cNvPr>
                <p:cNvSpPr/>
                <p:nvPr/>
              </p:nvSpPr>
              <p:spPr>
                <a:xfrm flipV="1">
                  <a:off x="4327338"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5" name="Freeform: Shape 169">
                  <a:extLst>
                    <a:ext uri="{FF2B5EF4-FFF2-40B4-BE49-F238E27FC236}">
                      <a16:creationId xmlns:a16="http://schemas.microsoft.com/office/drawing/2014/main" id="{A37380F9-A0B9-49E2-8468-61BD36037A5E}"/>
                    </a:ext>
                  </a:extLst>
                </p:cNvPr>
                <p:cNvSpPr/>
                <p:nvPr/>
              </p:nvSpPr>
              <p:spPr>
                <a:xfrm flipV="1">
                  <a:off x="4148769" y="2121383"/>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6" name="Freeform: Shape 170">
                  <a:extLst>
                    <a:ext uri="{FF2B5EF4-FFF2-40B4-BE49-F238E27FC236}">
                      <a16:creationId xmlns:a16="http://schemas.microsoft.com/office/drawing/2014/main" id="{83BD8978-FBC3-4445-AFAA-76ED415A8A96}"/>
                    </a:ext>
                  </a:extLst>
                </p:cNvPr>
                <p:cNvSpPr/>
                <p:nvPr/>
              </p:nvSpPr>
              <p:spPr>
                <a:xfrm flipV="1">
                  <a:off x="4148582" y="2289144"/>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7" name="Freeform: Shape 171">
                  <a:extLst>
                    <a:ext uri="{FF2B5EF4-FFF2-40B4-BE49-F238E27FC236}">
                      <a16:creationId xmlns:a16="http://schemas.microsoft.com/office/drawing/2014/main" id="{35F62AF4-FBB3-42AD-8023-CE77674EB1A7}"/>
                    </a:ext>
                  </a:extLst>
                </p:cNvPr>
                <p:cNvSpPr/>
                <p:nvPr/>
              </p:nvSpPr>
              <p:spPr>
                <a:xfrm flipV="1">
                  <a:off x="4166780" y="2207072"/>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8" name="Freeform: Shape 172">
                  <a:extLst>
                    <a:ext uri="{FF2B5EF4-FFF2-40B4-BE49-F238E27FC236}">
                      <a16:creationId xmlns:a16="http://schemas.microsoft.com/office/drawing/2014/main" id="{A3774DC2-2C95-48D8-92AD-85FB39A5B8AE}"/>
                    </a:ext>
                  </a:extLst>
                </p:cNvPr>
                <p:cNvSpPr/>
                <p:nvPr/>
              </p:nvSpPr>
              <p:spPr>
                <a:xfrm flipV="1">
                  <a:off x="4177135" y="2365030"/>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79" name="Freeform: Shape 173">
                  <a:extLst>
                    <a:ext uri="{FF2B5EF4-FFF2-40B4-BE49-F238E27FC236}">
                      <a16:creationId xmlns:a16="http://schemas.microsoft.com/office/drawing/2014/main" id="{735918B6-6DA8-49FE-BC6A-857FED3657F7}"/>
                    </a:ext>
                  </a:extLst>
                </p:cNvPr>
                <p:cNvSpPr/>
                <p:nvPr/>
              </p:nvSpPr>
              <p:spPr>
                <a:xfrm flipV="1">
                  <a:off x="4197843" y="208501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0" name="Freeform: Shape 174">
                  <a:extLst>
                    <a:ext uri="{FF2B5EF4-FFF2-40B4-BE49-F238E27FC236}">
                      <a16:creationId xmlns:a16="http://schemas.microsoft.com/office/drawing/2014/main" id="{309D1F21-229B-486B-A5E0-27B3571111F8}"/>
                    </a:ext>
                  </a:extLst>
                </p:cNvPr>
                <p:cNvSpPr/>
                <p:nvPr/>
              </p:nvSpPr>
              <p:spPr>
                <a:xfrm flipV="1">
                  <a:off x="4197843" y="2406177"/>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1" name="Freeform: Shape 175">
                  <a:extLst>
                    <a:ext uri="{FF2B5EF4-FFF2-40B4-BE49-F238E27FC236}">
                      <a16:creationId xmlns:a16="http://schemas.microsoft.com/office/drawing/2014/main" id="{7E6B5EBC-4B7A-4A7B-AB6B-870D88ADFFD3}"/>
                    </a:ext>
                  </a:extLst>
                </p:cNvPr>
                <p:cNvSpPr/>
                <p:nvPr/>
              </p:nvSpPr>
              <p:spPr>
                <a:xfrm flipV="1">
                  <a:off x="4144458" y="2080131"/>
                  <a:ext cx="372035" cy="4482"/>
                </a:xfrm>
                <a:custGeom>
                  <a:avLst/>
                  <a:gdLst>
                    <a:gd name="connsiteX0" fmla="*/ 0 w 372035"/>
                    <a:gd name="connsiteY0" fmla="*/ 0 h 0"/>
                    <a:gd name="connsiteX1" fmla="*/ 372932 w 372035"/>
                    <a:gd name="connsiteY1" fmla="*/ 0 h 0"/>
                  </a:gdLst>
                  <a:ahLst/>
                  <a:cxnLst>
                    <a:cxn ang="0">
                      <a:pos x="connsiteX0" y="connsiteY0"/>
                    </a:cxn>
                    <a:cxn ang="0">
                      <a:pos x="connsiteX1" y="connsiteY1"/>
                    </a:cxn>
                  </a:cxnLst>
                  <a:rect l="l" t="t" r="r" b="b"/>
                  <a:pathLst>
                    <a:path w="372035">
                      <a:moveTo>
                        <a:pt x="0" y="0"/>
                      </a:moveTo>
                      <a:lnTo>
                        <a:pt x="372932"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2" name="Freeform: Shape 176">
                  <a:extLst>
                    <a:ext uri="{FF2B5EF4-FFF2-40B4-BE49-F238E27FC236}">
                      <a16:creationId xmlns:a16="http://schemas.microsoft.com/office/drawing/2014/main" id="{36DCD613-188D-4291-98F4-273710CD2F9A}"/>
                    </a:ext>
                  </a:extLst>
                </p:cNvPr>
                <p:cNvSpPr/>
                <p:nvPr/>
              </p:nvSpPr>
              <p:spPr>
                <a:xfrm flipV="1">
                  <a:off x="4144458" y="2437554"/>
                  <a:ext cx="475129" cy="4482"/>
                </a:xfrm>
                <a:custGeom>
                  <a:avLst/>
                  <a:gdLst>
                    <a:gd name="connsiteX0" fmla="*/ 0 w 475129"/>
                    <a:gd name="connsiteY0" fmla="*/ 0 h 0"/>
                    <a:gd name="connsiteX1" fmla="*/ 477864 w 475129"/>
                    <a:gd name="connsiteY1" fmla="*/ 0 h 0"/>
                  </a:gdLst>
                  <a:ahLst/>
                  <a:cxnLst>
                    <a:cxn ang="0">
                      <a:pos x="connsiteX0" y="connsiteY0"/>
                    </a:cxn>
                    <a:cxn ang="0">
                      <a:pos x="connsiteX1" y="connsiteY1"/>
                    </a:cxn>
                  </a:cxnLst>
                  <a:rect l="l" t="t" r="r" b="b"/>
                  <a:pathLst>
                    <a:path w="475129">
                      <a:moveTo>
                        <a:pt x="0" y="0"/>
                      </a:moveTo>
                      <a:lnTo>
                        <a:pt x="477864"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3" name="Freeform: Shape 177">
                  <a:extLst>
                    <a:ext uri="{FF2B5EF4-FFF2-40B4-BE49-F238E27FC236}">
                      <a16:creationId xmlns:a16="http://schemas.microsoft.com/office/drawing/2014/main" id="{021688AC-CBDC-4663-9266-DF08B47B68F4}"/>
                    </a:ext>
                  </a:extLst>
                </p:cNvPr>
                <p:cNvSpPr/>
                <p:nvPr/>
              </p:nvSpPr>
              <p:spPr>
                <a:xfrm flipV="1">
                  <a:off x="4882922"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4" name="Freeform: Shape 178">
                  <a:extLst>
                    <a:ext uri="{FF2B5EF4-FFF2-40B4-BE49-F238E27FC236}">
                      <a16:creationId xmlns:a16="http://schemas.microsoft.com/office/drawing/2014/main" id="{7464AE88-0421-4340-9BFF-40192EE62B10}"/>
                    </a:ext>
                  </a:extLst>
                </p:cNvPr>
                <p:cNvSpPr/>
                <p:nvPr/>
              </p:nvSpPr>
              <p:spPr>
                <a:xfrm flipV="1">
                  <a:off x="4882702"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5" name="Freeform: Shape 179">
                  <a:extLst>
                    <a:ext uri="{FF2B5EF4-FFF2-40B4-BE49-F238E27FC236}">
                      <a16:creationId xmlns:a16="http://schemas.microsoft.com/office/drawing/2014/main" id="{0E05A8FD-8887-469D-9359-7D32D01F8558}"/>
                    </a:ext>
                  </a:extLst>
                </p:cNvPr>
                <p:cNvSpPr/>
                <p:nvPr/>
              </p:nvSpPr>
              <p:spPr>
                <a:xfrm flipV="1">
                  <a:off x="4900900"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6" name="Freeform: Shape 180">
                  <a:extLst>
                    <a:ext uri="{FF2B5EF4-FFF2-40B4-BE49-F238E27FC236}">
                      <a16:creationId xmlns:a16="http://schemas.microsoft.com/office/drawing/2014/main" id="{9AD16835-00D3-440B-B9A6-E2D49A0A6EF6}"/>
                    </a:ext>
                  </a:extLst>
                </p:cNvPr>
                <p:cNvSpPr/>
                <p:nvPr/>
              </p:nvSpPr>
              <p:spPr>
                <a:xfrm flipV="1">
                  <a:off x="4911254"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7" name="Freeform: Shape 181">
                  <a:extLst>
                    <a:ext uri="{FF2B5EF4-FFF2-40B4-BE49-F238E27FC236}">
                      <a16:creationId xmlns:a16="http://schemas.microsoft.com/office/drawing/2014/main" id="{C614A0B7-F752-47D9-8CF5-C02DE34A5B31}"/>
                    </a:ext>
                  </a:extLst>
                </p:cNvPr>
                <p:cNvSpPr/>
                <p:nvPr/>
              </p:nvSpPr>
              <p:spPr>
                <a:xfrm flipV="1">
                  <a:off x="4932008"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8" name="Freeform: Shape 182">
                  <a:extLst>
                    <a:ext uri="{FF2B5EF4-FFF2-40B4-BE49-F238E27FC236}">
                      <a16:creationId xmlns:a16="http://schemas.microsoft.com/office/drawing/2014/main" id="{073ED743-BD59-445A-A3FC-F8928348815E}"/>
                    </a:ext>
                  </a:extLst>
                </p:cNvPr>
                <p:cNvSpPr/>
                <p:nvPr/>
              </p:nvSpPr>
              <p:spPr>
                <a:xfrm flipV="1">
                  <a:off x="4932008"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89" name="Freeform: Shape 183">
                  <a:extLst>
                    <a:ext uri="{FF2B5EF4-FFF2-40B4-BE49-F238E27FC236}">
                      <a16:creationId xmlns:a16="http://schemas.microsoft.com/office/drawing/2014/main" id="{D7E8AF0D-963B-4CEB-8BA0-17554F27CDE9}"/>
                    </a:ext>
                  </a:extLst>
                </p:cNvPr>
                <p:cNvSpPr/>
                <p:nvPr/>
              </p:nvSpPr>
              <p:spPr>
                <a:xfrm flipV="1">
                  <a:off x="4753427"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0" name="Freeform: Shape 184">
                  <a:extLst>
                    <a:ext uri="{FF2B5EF4-FFF2-40B4-BE49-F238E27FC236}">
                      <a16:creationId xmlns:a16="http://schemas.microsoft.com/office/drawing/2014/main" id="{DAC5E989-F9E4-4038-8FF3-EE0370598AAC}"/>
                    </a:ext>
                  </a:extLst>
                </p:cNvPr>
                <p:cNvSpPr/>
                <p:nvPr/>
              </p:nvSpPr>
              <p:spPr>
                <a:xfrm flipV="1">
                  <a:off x="4753207"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1" name="Freeform: Shape 185">
                  <a:extLst>
                    <a:ext uri="{FF2B5EF4-FFF2-40B4-BE49-F238E27FC236}">
                      <a16:creationId xmlns:a16="http://schemas.microsoft.com/office/drawing/2014/main" id="{33A67174-F958-4F37-8E67-F3030E3BF90C}"/>
                    </a:ext>
                  </a:extLst>
                </p:cNvPr>
                <p:cNvSpPr/>
                <p:nvPr/>
              </p:nvSpPr>
              <p:spPr>
                <a:xfrm flipV="1">
                  <a:off x="4771405"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2" name="Freeform: Shape 186">
                  <a:extLst>
                    <a:ext uri="{FF2B5EF4-FFF2-40B4-BE49-F238E27FC236}">
                      <a16:creationId xmlns:a16="http://schemas.microsoft.com/office/drawing/2014/main" id="{AD957DD1-27A6-437F-BA38-AB5C9BB29DDC}"/>
                    </a:ext>
                  </a:extLst>
                </p:cNvPr>
                <p:cNvSpPr/>
                <p:nvPr/>
              </p:nvSpPr>
              <p:spPr>
                <a:xfrm flipV="1">
                  <a:off x="4781759"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3" name="Freeform: Shape 187">
                  <a:extLst>
                    <a:ext uri="{FF2B5EF4-FFF2-40B4-BE49-F238E27FC236}">
                      <a16:creationId xmlns:a16="http://schemas.microsoft.com/office/drawing/2014/main" id="{081C9796-0C9B-49D0-9FCF-3CE23E2F6DB0}"/>
                    </a:ext>
                  </a:extLst>
                </p:cNvPr>
                <p:cNvSpPr/>
                <p:nvPr/>
              </p:nvSpPr>
              <p:spPr>
                <a:xfrm flipV="1">
                  <a:off x="4802512"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4" name="Freeform: Shape 188">
                  <a:extLst>
                    <a:ext uri="{FF2B5EF4-FFF2-40B4-BE49-F238E27FC236}">
                      <a16:creationId xmlns:a16="http://schemas.microsoft.com/office/drawing/2014/main" id="{70F653E4-F984-4F99-8040-EF8BBCDF5D02}"/>
                    </a:ext>
                  </a:extLst>
                </p:cNvPr>
                <p:cNvSpPr/>
                <p:nvPr/>
              </p:nvSpPr>
              <p:spPr>
                <a:xfrm flipV="1">
                  <a:off x="4802512"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5" name="Freeform: Shape 189">
                  <a:extLst>
                    <a:ext uri="{FF2B5EF4-FFF2-40B4-BE49-F238E27FC236}">
                      <a16:creationId xmlns:a16="http://schemas.microsoft.com/office/drawing/2014/main" id="{F5DF3675-6106-41CF-A2F4-D9E0624697DD}"/>
                    </a:ext>
                  </a:extLst>
                </p:cNvPr>
                <p:cNvSpPr/>
                <p:nvPr/>
              </p:nvSpPr>
              <p:spPr>
                <a:xfrm flipV="1">
                  <a:off x="4623932" y="2591780"/>
                  <a:ext cx="94129" cy="286871"/>
                </a:xfrm>
                <a:custGeom>
                  <a:avLst/>
                  <a:gdLst>
                    <a:gd name="connsiteX0" fmla="*/ 0 w 94129"/>
                    <a:gd name="connsiteY0" fmla="*/ 287364 h 286870"/>
                    <a:gd name="connsiteX1" fmla="*/ 0 w 94129"/>
                    <a:gd name="connsiteY1" fmla="*/ 0 h 286870"/>
                    <a:gd name="connsiteX2" fmla="*/ 98164 w 94129"/>
                    <a:gd name="connsiteY2" fmla="*/ 0 h 286870"/>
                    <a:gd name="connsiteX3" fmla="*/ 98164 w 94129"/>
                    <a:gd name="connsiteY3" fmla="*/ 287364 h 286870"/>
                  </a:gdLst>
                  <a:ahLst/>
                  <a:cxnLst>
                    <a:cxn ang="0">
                      <a:pos x="connsiteX0" y="connsiteY0"/>
                    </a:cxn>
                    <a:cxn ang="0">
                      <a:pos x="connsiteX1" y="connsiteY1"/>
                    </a:cxn>
                    <a:cxn ang="0">
                      <a:pos x="connsiteX2" y="connsiteY2"/>
                    </a:cxn>
                    <a:cxn ang="0">
                      <a:pos x="connsiteX3" y="connsiteY3"/>
                    </a:cxn>
                  </a:cxnLst>
                  <a:rect l="l" t="t" r="r" b="b"/>
                  <a:pathLst>
                    <a:path w="94129" h="286870">
                      <a:moveTo>
                        <a:pt x="0" y="287364"/>
                      </a:moveTo>
                      <a:lnTo>
                        <a:pt x="0" y="0"/>
                      </a:lnTo>
                      <a:lnTo>
                        <a:pt x="98164" y="0"/>
                      </a:lnTo>
                      <a:lnTo>
                        <a:pt x="98164" y="287364"/>
                      </a:lnTo>
                      <a:close/>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6" name="Freeform: Shape 190">
                  <a:extLst>
                    <a:ext uri="{FF2B5EF4-FFF2-40B4-BE49-F238E27FC236}">
                      <a16:creationId xmlns:a16="http://schemas.microsoft.com/office/drawing/2014/main" id="{2BE173E0-CDE0-45E8-94DA-D774D03AE0C1}"/>
                    </a:ext>
                  </a:extLst>
                </p:cNvPr>
                <p:cNvSpPr/>
                <p:nvPr/>
              </p:nvSpPr>
              <p:spPr>
                <a:xfrm flipV="1">
                  <a:off x="4623711" y="2759567"/>
                  <a:ext cx="94129" cy="80682"/>
                </a:xfrm>
                <a:custGeom>
                  <a:avLst/>
                  <a:gdLst>
                    <a:gd name="connsiteX0" fmla="*/ 0 w 94129"/>
                    <a:gd name="connsiteY0" fmla="*/ 83193 h 80682"/>
                    <a:gd name="connsiteX1" fmla="*/ 98567 w 94129"/>
                    <a:gd name="connsiteY1" fmla="*/ 0 h 80682"/>
                  </a:gdLst>
                  <a:ahLst/>
                  <a:cxnLst>
                    <a:cxn ang="0">
                      <a:pos x="connsiteX0" y="connsiteY0"/>
                    </a:cxn>
                    <a:cxn ang="0">
                      <a:pos x="connsiteX1" y="connsiteY1"/>
                    </a:cxn>
                  </a:cxnLst>
                  <a:rect l="l" t="t" r="r" b="b"/>
                  <a:pathLst>
                    <a:path w="94129" h="80682">
                      <a:moveTo>
                        <a:pt x="0" y="83193"/>
                      </a:moveTo>
                      <a:cubicBezTo>
                        <a:pt x="54461" y="83193"/>
                        <a:pt x="98567" y="45989"/>
                        <a:pt x="98567" y="0"/>
                      </a:cubicBezTo>
                    </a:path>
                  </a:pathLst>
                </a:custGeom>
                <a:noFill/>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7" name="Freeform: Shape 191">
                  <a:extLst>
                    <a:ext uri="{FF2B5EF4-FFF2-40B4-BE49-F238E27FC236}">
                      <a16:creationId xmlns:a16="http://schemas.microsoft.com/office/drawing/2014/main" id="{494223A8-9EC4-4DA2-89C7-4E0AD1BAACAE}"/>
                    </a:ext>
                  </a:extLst>
                </p:cNvPr>
                <p:cNvSpPr/>
                <p:nvPr/>
              </p:nvSpPr>
              <p:spPr>
                <a:xfrm flipV="1">
                  <a:off x="4641910" y="2677450"/>
                  <a:ext cx="58271" cy="4482"/>
                </a:xfrm>
                <a:custGeom>
                  <a:avLst/>
                  <a:gdLst>
                    <a:gd name="connsiteX0" fmla="*/ 0 w 58270"/>
                    <a:gd name="connsiteY0" fmla="*/ 0 h 0"/>
                    <a:gd name="connsiteX1" fmla="*/ 62170 w 58270"/>
                    <a:gd name="connsiteY1" fmla="*/ 0 h 0"/>
                  </a:gdLst>
                  <a:ahLst/>
                  <a:cxnLst>
                    <a:cxn ang="0">
                      <a:pos x="connsiteX0" y="connsiteY0"/>
                    </a:cxn>
                    <a:cxn ang="0">
                      <a:pos x="connsiteX1" y="connsiteY1"/>
                    </a:cxn>
                  </a:cxnLst>
                  <a:rect l="l" t="t" r="r" b="b"/>
                  <a:pathLst>
                    <a:path w="58270">
                      <a:moveTo>
                        <a:pt x="0" y="0"/>
                      </a:moveTo>
                      <a:lnTo>
                        <a:pt x="6217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8" name="Freeform: Shape 192">
                  <a:extLst>
                    <a:ext uri="{FF2B5EF4-FFF2-40B4-BE49-F238E27FC236}">
                      <a16:creationId xmlns:a16="http://schemas.microsoft.com/office/drawing/2014/main" id="{154F6512-22E2-4FBE-9D4B-A44045D32E16}"/>
                    </a:ext>
                  </a:extLst>
                </p:cNvPr>
                <p:cNvSpPr/>
                <p:nvPr/>
              </p:nvSpPr>
              <p:spPr>
                <a:xfrm flipV="1">
                  <a:off x="4652264" y="2835453"/>
                  <a:ext cx="40341" cy="4482"/>
                </a:xfrm>
                <a:custGeom>
                  <a:avLst/>
                  <a:gdLst>
                    <a:gd name="connsiteX0" fmla="*/ 0 w 40341"/>
                    <a:gd name="connsiteY0" fmla="*/ 0 h 0"/>
                    <a:gd name="connsiteX1" fmla="*/ 41462 w 40341"/>
                    <a:gd name="connsiteY1" fmla="*/ 0 h 0"/>
                  </a:gdLst>
                  <a:ahLst/>
                  <a:cxnLst>
                    <a:cxn ang="0">
                      <a:pos x="connsiteX0" y="connsiteY0"/>
                    </a:cxn>
                    <a:cxn ang="0">
                      <a:pos x="connsiteX1" y="connsiteY1"/>
                    </a:cxn>
                  </a:cxnLst>
                  <a:rect l="l" t="t" r="r" b="b"/>
                  <a:pathLst>
                    <a:path w="40341">
                      <a:moveTo>
                        <a:pt x="0" y="0"/>
                      </a:moveTo>
                      <a:lnTo>
                        <a:pt x="41462"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99" name="Freeform: Shape 193">
                  <a:extLst>
                    <a:ext uri="{FF2B5EF4-FFF2-40B4-BE49-F238E27FC236}">
                      <a16:creationId xmlns:a16="http://schemas.microsoft.com/office/drawing/2014/main" id="{7535FFF3-B8CC-4654-9914-AC1030C2FD24}"/>
                    </a:ext>
                  </a:extLst>
                </p:cNvPr>
                <p:cNvSpPr/>
                <p:nvPr/>
              </p:nvSpPr>
              <p:spPr>
                <a:xfrm flipV="1">
                  <a:off x="4673017" y="2555440"/>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0" name="Freeform: Shape 194">
                  <a:extLst>
                    <a:ext uri="{FF2B5EF4-FFF2-40B4-BE49-F238E27FC236}">
                      <a16:creationId xmlns:a16="http://schemas.microsoft.com/office/drawing/2014/main" id="{0023BEB0-CBE4-4838-87F4-378DE109FFF9}"/>
                    </a:ext>
                  </a:extLst>
                </p:cNvPr>
                <p:cNvSpPr/>
                <p:nvPr/>
              </p:nvSpPr>
              <p:spPr>
                <a:xfrm flipV="1">
                  <a:off x="4673017" y="2876601"/>
                  <a:ext cx="4482" cy="35859"/>
                </a:xfrm>
                <a:custGeom>
                  <a:avLst/>
                  <a:gdLst>
                    <a:gd name="connsiteX0" fmla="*/ 0 w 0"/>
                    <a:gd name="connsiteY0" fmla="*/ 36262 h 35858"/>
                    <a:gd name="connsiteX1" fmla="*/ 0 w 0"/>
                    <a:gd name="connsiteY1" fmla="*/ 0 h 35858"/>
                  </a:gdLst>
                  <a:ahLst/>
                  <a:cxnLst>
                    <a:cxn ang="0">
                      <a:pos x="connsiteX0" y="connsiteY0"/>
                    </a:cxn>
                    <a:cxn ang="0">
                      <a:pos x="connsiteX1" y="connsiteY1"/>
                    </a:cxn>
                  </a:cxnLst>
                  <a:rect l="l" t="t" r="r" b="b"/>
                  <a:pathLst>
                    <a:path h="35858">
                      <a:moveTo>
                        <a:pt x="0" y="36262"/>
                      </a:moveTo>
                      <a:lnTo>
                        <a:pt x="0" y="0"/>
                      </a:lnTo>
                    </a:path>
                  </a:pathLst>
                </a:custGeom>
                <a:ln w="8965" cap="flat">
                  <a:solidFill>
                    <a:srgbClr val="FF9900"/>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1" name="Freeform: Shape 195">
                  <a:extLst>
                    <a:ext uri="{FF2B5EF4-FFF2-40B4-BE49-F238E27FC236}">
                      <a16:creationId xmlns:a16="http://schemas.microsoft.com/office/drawing/2014/main" id="{EEDBAE5F-EF42-4F5E-985D-3DFF91FE69AB}"/>
                    </a:ext>
                  </a:extLst>
                </p:cNvPr>
                <p:cNvSpPr/>
                <p:nvPr/>
              </p:nvSpPr>
              <p:spPr>
                <a:xfrm flipV="1">
                  <a:off x="4514252" y="2550555"/>
                  <a:ext cx="475129" cy="4482"/>
                </a:xfrm>
                <a:custGeom>
                  <a:avLst/>
                  <a:gdLst>
                    <a:gd name="connsiteX0" fmla="*/ 0 w 475129"/>
                    <a:gd name="connsiteY0" fmla="*/ 0 h 0"/>
                    <a:gd name="connsiteX1" fmla="*/ 478267 w 475129"/>
                    <a:gd name="connsiteY1" fmla="*/ 0 h 0"/>
                  </a:gdLst>
                  <a:ahLst/>
                  <a:cxnLst>
                    <a:cxn ang="0">
                      <a:pos x="connsiteX0" y="connsiteY0"/>
                    </a:cxn>
                    <a:cxn ang="0">
                      <a:pos x="connsiteX1" y="connsiteY1"/>
                    </a:cxn>
                  </a:cxnLst>
                  <a:rect l="l" t="t" r="r" b="b"/>
                  <a:pathLst>
                    <a:path w="475129">
                      <a:moveTo>
                        <a:pt x="0" y="0"/>
                      </a:moveTo>
                      <a:lnTo>
                        <a:pt x="478267"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2" name="Freeform: Shape 196">
                  <a:extLst>
                    <a:ext uri="{FF2B5EF4-FFF2-40B4-BE49-F238E27FC236}">
                      <a16:creationId xmlns:a16="http://schemas.microsoft.com/office/drawing/2014/main" id="{22DB034C-4E5F-4796-9DAF-E115E62EA25D}"/>
                    </a:ext>
                  </a:extLst>
                </p:cNvPr>
                <p:cNvSpPr/>
                <p:nvPr/>
              </p:nvSpPr>
              <p:spPr>
                <a:xfrm flipV="1">
                  <a:off x="4619588" y="2907978"/>
                  <a:ext cx="372035" cy="4482"/>
                </a:xfrm>
                <a:custGeom>
                  <a:avLst/>
                  <a:gdLst>
                    <a:gd name="connsiteX0" fmla="*/ 0 w 372035"/>
                    <a:gd name="connsiteY0" fmla="*/ 0 h 0"/>
                    <a:gd name="connsiteX1" fmla="*/ 372932 w 372035"/>
                    <a:gd name="connsiteY1" fmla="*/ 0 h 0"/>
                  </a:gdLst>
                  <a:ahLst/>
                  <a:cxnLst>
                    <a:cxn ang="0">
                      <a:pos x="connsiteX0" y="connsiteY0"/>
                    </a:cxn>
                    <a:cxn ang="0">
                      <a:pos x="connsiteX1" y="connsiteY1"/>
                    </a:cxn>
                  </a:cxnLst>
                  <a:rect l="l" t="t" r="r" b="b"/>
                  <a:pathLst>
                    <a:path w="372035">
                      <a:moveTo>
                        <a:pt x="0" y="0"/>
                      </a:moveTo>
                      <a:lnTo>
                        <a:pt x="372932" y="0"/>
                      </a:lnTo>
                    </a:path>
                  </a:pathLst>
                </a:custGeom>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3" name="Freeform: Shape 197">
                  <a:extLst>
                    <a:ext uri="{FF2B5EF4-FFF2-40B4-BE49-F238E27FC236}">
                      <a16:creationId xmlns:a16="http://schemas.microsoft.com/office/drawing/2014/main" id="{3A16F2F6-72C8-491C-82B9-F2F88476B1E4}"/>
                    </a:ext>
                  </a:extLst>
                </p:cNvPr>
                <p:cNvSpPr/>
                <p:nvPr/>
              </p:nvSpPr>
              <p:spPr>
                <a:xfrm flipV="1">
                  <a:off x="4992699" y="2534014"/>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4" name="Freeform: Shape 198">
                  <a:extLst>
                    <a:ext uri="{FF2B5EF4-FFF2-40B4-BE49-F238E27FC236}">
                      <a16:creationId xmlns:a16="http://schemas.microsoft.com/office/drawing/2014/main" id="{1162890D-B42E-47A6-9B8F-54D449DD41CC}"/>
                    </a:ext>
                  </a:extLst>
                </p:cNvPr>
                <p:cNvSpPr/>
                <p:nvPr/>
              </p:nvSpPr>
              <p:spPr>
                <a:xfrm flipV="1">
                  <a:off x="4492468" y="2915911"/>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5" name="Freeform: Shape 199">
                  <a:extLst>
                    <a:ext uri="{FF2B5EF4-FFF2-40B4-BE49-F238E27FC236}">
                      <a16:creationId xmlns:a16="http://schemas.microsoft.com/office/drawing/2014/main" id="{58AF2E8C-FE4D-4D45-9F84-3561C6955061}"/>
                    </a:ext>
                  </a:extLst>
                </p:cNvPr>
                <p:cNvSpPr/>
                <p:nvPr/>
              </p:nvSpPr>
              <p:spPr>
                <a:xfrm flipV="1">
                  <a:off x="4597355" y="2039162"/>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206" name="Freeform: Shape 200">
                  <a:extLst>
                    <a:ext uri="{FF2B5EF4-FFF2-40B4-BE49-F238E27FC236}">
                      <a16:creationId xmlns:a16="http://schemas.microsoft.com/office/drawing/2014/main" id="{5320BC5F-0CE3-42ED-943A-3F1E7C8C5347}"/>
                    </a:ext>
                  </a:extLst>
                </p:cNvPr>
                <p:cNvSpPr/>
                <p:nvPr/>
              </p:nvSpPr>
              <p:spPr>
                <a:xfrm flipV="1">
                  <a:off x="4134776" y="2499052"/>
                  <a:ext cx="44824" cy="44824"/>
                </a:xfrm>
                <a:custGeom>
                  <a:avLst/>
                  <a:gdLst>
                    <a:gd name="connsiteX0" fmla="*/ 0 w 44823"/>
                    <a:gd name="connsiteY0" fmla="*/ 0 h 44823"/>
                    <a:gd name="connsiteX1" fmla="*/ 48409 w 44823"/>
                    <a:gd name="connsiteY1" fmla="*/ 0 h 44823"/>
                    <a:gd name="connsiteX2" fmla="*/ 48409 w 44823"/>
                    <a:gd name="connsiteY2" fmla="*/ 48409 h 44823"/>
                    <a:gd name="connsiteX3" fmla="*/ 0 w 44823"/>
                    <a:gd name="connsiteY3" fmla="*/ 48409 h 44823"/>
                  </a:gdLst>
                  <a:ahLst/>
                  <a:cxnLst>
                    <a:cxn ang="0">
                      <a:pos x="connsiteX0" y="connsiteY0"/>
                    </a:cxn>
                    <a:cxn ang="0">
                      <a:pos x="connsiteX1" y="connsiteY1"/>
                    </a:cxn>
                    <a:cxn ang="0">
                      <a:pos x="connsiteX2" y="connsiteY2"/>
                    </a:cxn>
                    <a:cxn ang="0">
                      <a:pos x="connsiteX3" y="connsiteY3"/>
                    </a:cxn>
                  </a:cxnLst>
                  <a:rect l="l" t="t" r="r" b="b"/>
                  <a:pathLst>
                    <a:path w="44823" h="44823">
                      <a:moveTo>
                        <a:pt x="0" y="0"/>
                      </a:moveTo>
                      <a:lnTo>
                        <a:pt x="48409" y="0"/>
                      </a:lnTo>
                      <a:lnTo>
                        <a:pt x="48409" y="48409"/>
                      </a:lnTo>
                      <a:lnTo>
                        <a:pt x="0" y="48409"/>
                      </a:lnTo>
                      <a:close/>
                    </a:path>
                  </a:pathLst>
                </a:custGeom>
                <a:noFill/>
                <a:ln w="8965" cap="flat">
                  <a:solidFill>
                    <a:schemeClr val="tx1"/>
                  </a:solidFill>
                  <a:prstDash val="solid"/>
                  <a:miter/>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grpSp>
            <p:nvGrpSpPr>
              <p:cNvPr id="75" name="Group 74">
                <a:extLst>
                  <a:ext uri="{FF2B5EF4-FFF2-40B4-BE49-F238E27FC236}">
                    <a16:creationId xmlns:a16="http://schemas.microsoft.com/office/drawing/2014/main" id="{026B7D58-B85A-4C52-B1EE-271B9429214C}"/>
                  </a:ext>
                </a:extLst>
              </p:cNvPr>
              <p:cNvGrpSpPr/>
              <p:nvPr/>
            </p:nvGrpSpPr>
            <p:grpSpPr>
              <a:xfrm>
                <a:off x="12187815" y="3675893"/>
                <a:ext cx="1210766" cy="1276675"/>
                <a:chOff x="7725706" y="2018644"/>
                <a:chExt cx="904699" cy="953946"/>
              </a:xfrm>
            </p:grpSpPr>
            <p:sp>
              <p:nvSpPr>
                <p:cNvPr id="80" name="Freeform: Shape 255">
                  <a:extLst>
                    <a:ext uri="{FF2B5EF4-FFF2-40B4-BE49-F238E27FC236}">
                      <a16:creationId xmlns:a16="http://schemas.microsoft.com/office/drawing/2014/main" id="{9A598AC0-CBCC-43E8-92D6-38B17D8F2278}"/>
                    </a:ext>
                  </a:extLst>
                </p:cNvPr>
                <p:cNvSpPr/>
                <p:nvPr/>
              </p:nvSpPr>
              <p:spPr>
                <a:xfrm>
                  <a:off x="8533349"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1" name="Freeform: Shape 256">
                  <a:extLst>
                    <a:ext uri="{FF2B5EF4-FFF2-40B4-BE49-F238E27FC236}">
                      <a16:creationId xmlns:a16="http://schemas.microsoft.com/office/drawing/2014/main" id="{9EBBC98D-B38D-489D-892B-83337DA16BEE}"/>
                    </a:ext>
                  </a:extLst>
                </p:cNvPr>
                <p:cNvSpPr/>
                <p:nvPr/>
              </p:nvSpPr>
              <p:spPr>
                <a:xfrm>
                  <a:off x="8483080" y="2317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2" name="Freeform: Shape 257">
                  <a:extLst>
                    <a:ext uri="{FF2B5EF4-FFF2-40B4-BE49-F238E27FC236}">
                      <a16:creationId xmlns:a16="http://schemas.microsoft.com/office/drawing/2014/main" id="{EE4E4BB2-9C0A-409C-9739-69686EB64E06}"/>
                    </a:ext>
                  </a:extLst>
                </p:cNvPr>
                <p:cNvSpPr/>
                <p:nvPr/>
              </p:nvSpPr>
              <p:spPr>
                <a:xfrm>
                  <a:off x="8483080"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3" name="Freeform: Shape 258">
                  <a:extLst>
                    <a:ext uri="{FF2B5EF4-FFF2-40B4-BE49-F238E27FC236}">
                      <a16:creationId xmlns:a16="http://schemas.microsoft.com/office/drawing/2014/main" id="{C36CB95E-AEFC-40A0-A896-97E7A8E0267E}"/>
                    </a:ext>
                  </a:extLst>
                </p:cNvPr>
                <p:cNvSpPr/>
                <p:nvPr/>
              </p:nvSpPr>
              <p:spPr>
                <a:xfrm>
                  <a:off x="8533349" y="236755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4" name="Freeform: Shape 259">
                  <a:extLst>
                    <a:ext uri="{FF2B5EF4-FFF2-40B4-BE49-F238E27FC236}">
                      <a16:creationId xmlns:a16="http://schemas.microsoft.com/office/drawing/2014/main" id="{88116191-7500-4047-8078-461BD87A4AFD}"/>
                    </a:ext>
                  </a:extLst>
                </p:cNvPr>
                <p:cNvSpPr/>
                <p:nvPr/>
              </p:nvSpPr>
              <p:spPr>
                <a:xfrm>
                  <a:off x="8583989" y="236755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5" name="Freeform: Shape 260">
                  <a:extLst>
                    <a:ext uri="{FF2B5EF4-FFF2-40B4-BE49-F238E27FC236}">
                      <a16:creationId xmlns:a16="http://schemas.microsoft.com/office/drawing/2014/main" id="{0AFCBADD-6CC2-448B-8C65-DF2833FF0EE3}"/>
                    </a:ext>
                  </a:extLst>
                </p:cNvPr>
                <p:cNvSpPr/>
                <p:nvPr/>
              </p:nvSpPr>
              <p:spPr>
                <a:xfrm>
                  <a:off x="8483080"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6" name="Freeform: Shape 261">
                  <a:extLst>
                    <a:ext uri="{FF2B5EF4-FFF2-40B4-BE49-F238E27FC236}">
                      <a16:creationId xmlns:a16="http://schemas.microsoft.com/office/drawing/2014/main" id="{BF80569B-9AB4-4BC6-86F6-B22639F190F1}"/>
                    </a:ext>
                  </a:extLst>
                </p:cNvPr>
                <p:cNvSpPr/>
                <p:nvPr/>
              </p:nvSpPr>
              <p:spPr>
                <a:xfrm>
                  <a:off x="8483080"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7" name="Freeform: Shape 262">
                  <a:extLst>
                    <a:ext uri="{FF2B5EF4-FFF2-40B4-BE49-F238E27FC236}">
                      <a16:creationId xmlns:a16="http://schemas.microsoft.com/office/drawing/2014/main" id="{8105CCD6-BDF5-4F77-A730-286A2C894220}"/>
                    </a:ext>
                  </a:extLst>
                </p:cNvPr>
                <p:cNvSpPr/>
                <p:nvPr/>
              </p:nvSpPr>
              <p:spPr>
                <a:xfrm>
                  <a:off x="8533349"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8" name="Freeform: Shape 263">
                  <a:extLst>
                    <a:ext uri="{FF2B5EF4-FFF2-40B4-BE49-F238E27FC236}">
                      <a16:creationId xmlns:a16="http://schemas.microsoft.com/office/drawing/2014/main" id="{A003144C-AD78-42B3-AC84-3DB1BAB3CFF5}"/>
                    </a:ext>
                  </a:extLst>
                </p:cNvPr>
                <p:cNvSpPr/>
                <p:nvPr/>
              </p:nvSpPr>
              <p:spPr>
                <a:xfrm>
                  <a:off x="8179610"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89" name="Freeform: Shape 264">
                  <a:extLst>
                    <a:ext uri="{FF2B5EF4-FFF2-40B4-BE49-F238E27FC236}">
                      <a16:creationId xmlns:a16="http://schemas.microsoft.com/office/drawing/2014/main" id="{33483FF7-ED07-425B-A4A8-AABABA0FC5F7}"/>
                    </a:ext>
                  </a:extLst>
                </p:cNvPr>
                <p:cNvSpPr/>
                <p:nvPr/>
              </p:nvSpPr>
              <p:spPr>
                <a:xfrm>
                  <a:off x="8280427" y="2267017"/>
                  <a:ext cx="4642" cy="46416"/>
                </a:xfrm>
                <a:custGeom>
                  <a:avLst/>
                  <a:gdLst>
                    <a:gd name="connsiteX0" fmla="*/ 0 w 0"/>
                    <a:gd name="connsiteY0" fmla="*/ 0 h 46416"/>
                    <a:gd name="connsiteX1" fmla="*/ 0 w 0"/>
                    <a:gd name="connsiteY1" fmla="*/ 50594 h 46416"/>
                  </a:gdLst>
                  <a:ahLst/>
                  <a:cxnLst>
                    <a:cxn ang="0">
                      <a:pos x="connsiteX0" y="connsiteY0"/>
                    </a:cxn>
                    <a:cxn ang="0">
                      <a:pos x="connsiteX1" y="connsiteY1"/>
                    </a:cxn>
                  </a:cxnLst>
                  <a:rect l="l" t="t" r="r" b="b"/>
                  <a:pathLst>
                    <a:path h="46416">
                      <a:moveTo>
                        <a:pt x="0" y="0"/>
                      </a:moveTo>
                      <a:lnTo>
                        <a:pt x="0" y="50594"/>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0" name="Freeform: Shape 265">
                  <a:extLst>
                    <a:ext uri="{FF2B5EF4-FFF2-40B4-BE49-F238E27FC236}">
                      <a16:creationId xmlns:a16="http://schemas.microsoft.com/office/drawing/2014/main" id="{9BDE3964-F404-4F4F-BD10-6D4066DEB3DC}"/>
                    </a:ext>
                  </a:extLst>
                </p:cNvPr>
                <p:cNvSpPr/>
                <p:nvPr/>
              </p:nvSpPr>
              <p:spPr>
                <a:xfrm>
                  <a:off x="8229879" y="2267017"/>
                  <a:ext cx="4642" cy="46416"/>
                </a:xfrm>
                <a:custGeom>
                  <a:avLst/>
                  <a:gdLst>
                    <a:gd name="connsiteX0" fmla="*/ 0 w 0"/>
                    <a:gd name="connsiteY0" fmla="*/ 50594 h 46416"/>
                    <a:gd name="connsiteX1" fmla="*/ 0 w 0"/>
                    <a:gd name="connsiteY1" fmla="*/ 0 h 46416"/>
                  </a:gdLst>
                  <a:ahLst/>
                  <a:cxnLst>
                    <a:cxn ang="0">
                      <a:pos x="connsiteX0" y="connsiteY0"/>
                    </a:cxn>
                    <a:cxn ang="0">
                      <a:pos x="connsiteX1" y="connsiteY1"/>
                    </a:cxn>
                  </a:cxnLst>
                  <a:rect l="l" t="t" r="r" b="b"/>
                  <a:pathLst>
                    <a:path h="46416">
                      <a:moveTo>
                        <a:pt x="0" y="50594"/>
                      </a:moveTo>
                      <a:lnTo>
                        <a:pt x="0" y="0"/>
                      </a:lnTo>
                    </a:path>
                  </a:pathLst>
                </a:custGeom>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1" name="Freeform: Shape 266">
                  <a:extLst>
                    <a:ext uri="{FF2B5EF4-FFF2-40B4-BE49-F238E27FC236}">
                      <a16:creationId xmlns:a16="http://schemas.microsoft.com/office/drawing/2014/main" id="{511A233A-19C3-41F1-AD0F-5A4F76F45BFA}"/>
                    </a:ext>
                  </a:extLst>
                </p:cNvPr>
                <p:cNvSpPr/>
                <p:nvPr/>
              </p:nvSpPr>
              <p:spPr>
                <a:xfrm>
                  <a:off x="8280519"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effectLst/>
                    <a:uLnTx/>
                    <a:uFillTx/>
                    <a:latin typeface="Arial"/>
                  </a:endParaRPr>
                </a:p>
              </p:txBody>
            </p:sp>
            <p:sp>
              <p:nvSpPr>
                <p:cNvPr id="92" name="Freeform: Shape 267">
                  <a:extLst>
                    <a:ext uri="{FF2B5EF4-FFF2-40B4-BE49-F238E27FC236}">
                      <a16:creationId xmlns:a16="http://schemas.microsoft.com/office/drawing/2014/main" id="{81F987EE-23E6-436C-AA4E-17FE46FCDA80}"/>
                    </a:ext>
                  </a:extLst>
                </p:cNvPr>
                <p:cNvSpPr/>
                <p:nvPr/>
              </p:nvSpPr>
              <p:spPr>
                <a:xfrm>
                  <a:off x="8330788"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3" name="Freeform: Shape 268">
                  <a:extLst>
                    <a:ext uri="{FF2B5EF4-FFF2-40B4-BE49-F238E27FC236}">
                      <a16:creationId xmlns:a16="http://schemas.microsoft.com/office/drawing/2014/main" id="{AAB73FDC-CAF7-4594-859D-70EAEF90F6DA}"/>
                    </a:ext>
                  </a:extLst>
                </p:cNvPr>
                <p:cNvSpPr/>
                <p:nvPr/>
              </p:nvSpPr>
              <p:spPr>
                <a:xfrm>
                  <a:off x="8381011" y="22670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4" name="Freeform: Shape 269">
                  <a:extLst>
                    <a:ext uri="{FF2B5EF4-FFF2-40B4-BE49-F238E27FC236}">
                      <a16:creationId xmlns:a16="http://schemas.microsoft.com/office/drawing/2014/main" id="{214EF96B-870F-4E22-B1EA-192072EAADD9}"/>
                    </a:ext>
                  </a:extLst>
                </p:cNvPr>
                <p:cNvSpPr/>
                <p:nvPr/>
              </p:nvSpPr>
              <p:spPr>
                <a:xfrm>
                  <a:off x="7725706" y="2018644"/>
                  <a:ext cx="4642" cy="4642"/>
                </a:xfrm>
                <a:custGeom>
                  <a:avLst/>
                  <a:gdLst/>
                  <a:ahLst/>
                  <a:cxnLst/>
                  <a:rect l="l" t="t" r="r" b="b"/>
                  <a:pathLst>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5" name="Freeform: Shape 270">
                  <a:extLst>
                    <a:ext uri="{FF2B5EF4-FFF2-40B4-BE49-F238E27FC236}">
                      <a16:creationId xmlns:a16="http://schemas.microsoft.com/office/drawing/2014/main" id="{A14571E9-B16B-4145-BEA4-D7B8B3F211C0}"/>
                    </a:ext>
                  </a:extLst>
                </p:cNvPr>
                <p:cNvSpPr/>
                <p:nvPr/>
              </p:nvSpPr>
              <p:spPr>
                <a:xfrm>
                  <a:off x="7725706" y="2018644"/>
                  <a:ext cx="4642" cy="4642"/>
                </a:xfrm>
                <a:custGeom>
                  <a:avLst/>
                  <a:gdLst/>
                  <a:ahLst/>
                  <a:cxnLst/>
                  <a:rect l="l" t="t" r="r" b="b"/>
                  <a:pathLst>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6" name="Freeform: Shape 271">
                  <a:extLst>
                    <a:ext uri="{FF2B5EF4-FFF2-40B4-BE49-F238E27FC236}">
                      <a16:creationId xmlns:a16="http://schemas.microsoft.com/office/drawing/2014/main" id="{02245249-4117-4B39-813A-80C21E7F4AA1}"/>
                    </a:ext>
                  </a:extLst>
                </p:cNvPr>
                <p:cNvSpPr/>
                <p:nvPr/>
              </p:nvSpPr>
              <p:spPr>
                <a:xfrm>
                  <a:off x="8280519" y="2317286"/>
                  <a:ext cx="46416" cy="4642"/>
                </a:xfrm>
                <a:custGeom>
                  <a:avLst/>
                  <a:gdLst>
                    <a:gd name="connsiteX0" fmla="*/ 0 w 46416"/>
                    <a:gd name="connsiteY0" fmla="*/ 0 h 0"/>
                    <a:gd name="connsiteX1" fmla="*/ 50594 w 46416"/>
                    <a:gd name="connsiteY1" fmla="*/ 0 h 0"/>
                  </a:gdLst>
                  <a:ahLst/>
                  <a:cxnLst>
                    <a:cxn ang="0">
                      <a:pos x="connsiteX0" y="connsiteY0"/>
                    </a:cxn>
                    <a:cxn ang="0">
                      <a:pos x="connsiteX1" y="connsiteY1"/>
                    </a:cxn>
                  </a:cxnLst>
                  <a:rect l="l" t="t" r="r" b="b"/>
                  <a:pathLst>
                    <a:path w="46416">
                      <a:moveTo>
                        <a:pt x="0" y="0"/>
                      </a:moveTo>
                      <a:lnTo>
                        <a:pt x="50594" y="0"/>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7" name="Freeform: Shape 272">
                  <a:extLst>
                    <a:ext uri="{FF2B5EF4-FFF2-40B4-BE49-F238E27FC236}">
                      <a16:creationId xmlns:a16="http://schemas.microsoft.com/office/drawing/2014/main" id="{5646BBCF-4973-4675-9A0E-D6B0E047BA57}"/>
                    </a:ext>
                  </a:extLst>
                </p:cNvPr>
                <p:cNvSpPr/>
                <p:nvPr/>
              </p:nvSpPr>
              <p:spPr>
                <a:xfrm>
                  <a:off x="8280519" y="2367833"/>
                  <a:ext cx="46416" cy="4642"/>
                </a:xfrm>
                <a:custGeom>
                  <a:avLst/>
                  <a:gdLst>
                    <a:gd name="connsiteX0" fmla="*/ 50594 w 46416"/>
                    <a:gd name="connsiteY0" fmla="*/ 46 h 0"/>
                    <a:gd name="connsiteX1" fmla="*/ 0 w 46416"/>
                    <a:gd name="connsiteY1" fmla="*/ 0 h 0"/>
                  </a:gdLst>
                  <a:ahLst/>
                  <a:cxnLst>
                    <a:cxn ang="0">
                      <a:pos x="connsiteX0" y="connsiteY0"/>
                    </a:cxn>
                    <a:cxn ang="0">
                      <a:pos x="connsiteX1" y="connsiteY1"/>
                    </a:cxn>
                  </a:cxnLst>
                  <a:rect l="l" t="t" r="r" b="b"/>
                  <a:pathLst>
                    <a:path w="46416">
                      <a:moveTo>
                        <a:pt x="50594" y="46"/>
                      </a:moveTo>
                      <a:lnTo>
                        <a:pt x="0" y="0"/>
                      </a:lnTo>
                    </a:path>
                  </a:pathLst>
                </a:custGeom>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8" name="Freeform: Shape 273">
                  <a:extLst>
                    <a:ext uri="{FF2B5EF4-FFF2-40B4-BE49-F238E27FC236}">
                      <a16:creationId xmlns:a16="http://schemas.microsoft.com/office/drawing/2014/main" id="{49D7D80F-B68D-4DE4-8C90-DE74A5F130FC}"/>
                    </a:ext>
                  </a:extLst>
                </p:cNvPr>
                <p:cNvSpPr/>
                <p:nvPr/>
              </p:nvSpPr>
              <p:spPr>
                <a:xfrm>
                  <a:off x="8381011" y="2317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99" name="Freeform: Shape 274">
                  <a:extLst>
                    <a:ext uri="{FF2B5EF4-FFF2-40B4-BE49-F238E27FC236}">
                      <a16:creationId xmlns:a16="http://schemas.microsoft.com/office/drawing/2014/main" id="{BEBDD8F7-B303-41EA-9A9B-FEC3597F419F}"/>
                    </a:ext>
                  </a:extLst>
                </p:cNvPr>
                <p:cNvSpPr/>
                <p:nvPr/>
              </p:nvSpPr>
              <p:spPr>
                <a:xfrm>
                  <a:off x="8179610"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0" name="Freeform: Shape 275">
                  <a:extLst>
                    <a:ext uri="{FF2B5EF4-FFF2-40B4-BE49-F238E27FC236}">
                      <a16:creationId xmlns:a16="http://schemas.microsoft.com/office/drawing/2014/main" id="{78EECB93-D591-4450-9B6A-716A3919DF93}"/>
                    </a:ext>
                  </a:extLst>
                </p:cNvPr>
                <p:cNvSpPr/>
                <p:nvPr/>
              </p:nvSpPr>
              <p:spPr>
                <a:xfrm>
                  <a:off x="8229879" y="2367508"/>
                  <a:ext cx="46416" cy="46416"/>
                </a:xfrm>
                <a:custGeom>
                  <a:avLst/>
                  <a:gdLst>
                    <a:gd name="connsiteX0" fmla="*/ 50547 w 46416"/>
                    <a:gd name="connsiteY0" fmla="*/ 0 h 46416"/>
                    <a:gd name="connsiteX1" fmla="*/ 50547 w 46416"/>
                    <a:gd name="connsiteY1" fmla="*/ 50594 h 46416"/>
                    <a:gd name="connsiteX2" fmla="*/ 0 w 46416"/>
                    <a:gd name="connsiteY2" fmla="*/ 50594 h 46416"/>
                    <a:gd name="connsiteX3" fmla="*/ 0 w 46416"/>
                    <a:gd name="connsiteY3" fmla="*/ 0 h 46416"/>
                  </a:gdLst>
                  <a:ahLst/>
                  <a:cxnLst>
                    <a:cxn ang="0">
                      <a:pos x="connsiteX0" y="connsiteY0"/>
                    </a:cxn>
                    <a:cxn ang="0">
                      <a:pos x="connsiteX1" y="connsiteY1"/>
                    </a:cxn>
                    <a:cxn ang="0">
                      <a:pos x="connsiteX2" y="connsiteY2"/>
                    </a:cxn>
                    <a:cxn ang="0">
                      <a:pos x="connsiteX3" y="connsiteY3"/>
                    </a:cxn>
                  </a:cxnLst>
                  <a:rect l="l" t="t" r="r" b="b"/>
                  <a:pathLst>
                    <a:path w="46416" h="46416">
                      <a:moveTo>
                        <a:pt x="50547" y="0"/>
                      </a:moveTo>
                      <a:lnTo>
                        <a:pt x="50547" y="50594"/>
                      </a:lnTo>
                      <a:lnTo>
                        <a:pt x="0" y="50594"/>
                      </a:lnTo>
                      <a:lnTo>
                        <a:pt x="0" y="0"/>
                      </a:lnTo>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1" name="Freeform: Shape 276">
                  <a:extLst>
                    <a:ext uri="{FF2B5EF4-FFF2-40B4-BE49-F238E27FC236}">
                      <a16:creationId xmlns:a16="http://schemas.microsoft.com/office/drawing/2014/main" id="{D48909EC-4303-406B-8504-C03D85F068D2}"/>
                    </a:ext>
                  </a:extLst>
                </p:cNvPr>
                <p:cNvSpPr/>
                <p:nvPr/>
              </p:nvSpPr>
              <p:spPr>
                <a:xfrm>
                  <a:off x="8280519" y="236750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2" name="Freeform: Shape 277">
                  <a:extLst>
                    <a:ext uri="{FF2B5EF4-FFF2-40B4-BE49-F238E27FC236}">
                      <a16:creationId xmlns:a16="http://schemas.microsoft.com/office/drawing/2014/main" id="{7A4DCC0D-FCB0-480F-8A77-9F1F4324AC3F}"/>
                    </a:ext>
                  </a:extLst>
                </p:cNvPr>
                <p:cNvSpPr/>
                <p:nvPr/>
              </p:nvSpPr>
              <p:spPr>
                <a:xfrm>
                  <a:off x="8179610"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3" name="Freeform: Shape 278">
                  <a:extLst>
                    <a:ext uri="{FF2B5EF4-FFF2-40B4-BE49-F238E27FC236}">
                      <a16:creationId xmlns:a16="http://schemas.microsoft.com/office/drawing/2014/main" id="{93E43086-6C8D-42D4-B4C8-CADD27677E2D}"/>
                    </a:ext>
                  </a:extLst>
                </p:cNvPr>
                <p:cNvSpPr/>
                <p:nvPr/>
              </p:nvSpPr>
              <p:spPr>
                <a:xfrm>
                  <a:off x="8229879"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4" name="Freeform: Shape 279">
                  <a:extLst>
                    <a:ext uri="{FF2B5EF4-FFF2-40B4-BE49-F238E27FC236}">
                      <a16:creationId xmlns:a16="http://schemas.microsoft.com/office/drawing/2014/main" id="{D0FB08D4-AA71-4F45-897D-B1B2907EA415}"/>
                    </a:ext>
                  </a:extLst>
                </p:cNvPr>
                <p:cNvSpPr/>
                <p:nvPr/>
              </p:nvSpPr>
              <p:spPr>
                <a:xfrm>
                  <a:off x="8280519"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rgbClr val="232F3E"/>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5" name="Freeform: Shape 280">
                  <a:extLst>
                    <a:ext uri="{FF2B5EF4-FFF2-40B4-BE49-F238E27FC236}">
                      <a16:creationId xmlns:a16="http://schemas.microsoft.com/office/drawing/2014/main" id="{BDCED641-2ADB-4838-9CC8-DCCA2DACAC90}"/>
                    </a:ext>
                  </a:extLst>
                </p:cNvPr>
                <p:cNvSpPr/>
                <p:nvPr/>
              </p:nvSpPr>
              <p:spPr>
                <a:xfrm>
                  <a:off x="8381011" y="2418195"/>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6" name="Freeform: Shape 281">
                  <a:extLst>
                    <a:ext uri="{FF2B5EF4-FFF2-40B4-BE49-F238E27FC236}">
                      <a16:creationId xmlns:a16="http://schemas.microsoft.com/office/drawing/2014/main" id="{B519A8D6-E532-490B-872A-7F4FC8651F31}"/>
                    </a:ext>
                  </a:extLst>
                </p:cNvPr>
                <p:cNvSpPr/>
                <p:nvPr/>
              </p:nvSpPr>
              <p:spPr>
                <a:xfrm>
                  <a:off x="8179610"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7" name="Freeform: Shape 282">
                  <a:extLst>
                    <a:ext uri="{FF2B5EF4-FFF2-40B4-BE49-F238E27FC236}">
                      <a16:creationId xmlns:a16="http://schemas.microsoft.com/office/drawing/2014/main" id="{90F9D7C5-8E58-45BE-AAE1-C3C3161E2181}"/>
                    </a:ext>
                  </a:extLst>
                </p:cNvPr>
                <p:cNvSpPr/>
                <p:nvPr/>
              </p:nvSpPr>
              <p:spPr>
                <a:xfrm>
                  <a:off x="8280519"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8" name="Freeform: Shape 283">
                  <a:extLst>
                    <a:ext uri="{FF2B5EF4-FFF2-40B4-BE49-F238E27FC236}">
                      <a16:creationId xmlns:a16="http://schemas.microsoft.com/office/drawing/2014/main" id="{D4238603-9C25-4126-A1F7-02F7DBB82038}"/>
                    </a:ext>
                  </a:extLst>
                </p:cNvPr>
                <p:cNvSpPr/>
                <p:nvPr/>
              </p:nvSpPr>
              <p:spPr>
                <a:xfrm>
                  <a:off x="8330788"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09" name="Freeform: Shape 284">
                  <a:extLst>
                    <a:ext uri="{FF2B5EF4-FFF2-40B4-BE49-F238E27FC236}">
                      <a16:creationId xmlns:a16="http://schemas.microsoft.com/office/drawing/2014/main" id="{AB2057D3-D22D-48E8-A90F-91B21BCC8C09}"/>
                    </a:ext>
                  </a:extLst>
                </p:cNvPr>
                <p:cNvSpPr/>
                <p:nvPr/>
              </p:nvSpPr>
              <p:spPr>
                <a:xfrm>
                  <a:off x="8381011" y="2468417"/>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0" name="Freeform: Shape 285">
                  <a:extLst>
                    <a:ext uri="{FF2B5EF4-FFF2-40B4-BE49-F238E27FC236}">
                      <a16:creationId xmlns:a16="http://schemas.microsoft.com/office/drawing/2014/main" id="{D64EB7FE-2E7B-4885-98C7-8C0133BA436A}"/>
                    </a:ext>
                  </a:extLst>
                </p:cNvPr>
                <p:cNvSpPr/>
                <p:nvPr/>
              </p:nvSpPr>
              <p:spPr>
                <a:xfrm>
                  <a:off x="8380500" y="2170750"/>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1" name="Freeform: Shape 286">
                  <a:extLst>
                    <a:ext uri="{FF2B5EF4-FFF2-40B4-BE49-F238E27FC236}">
                      <a16:creationId xmlns:a16="http://schemas.microsoft.com/office/drawing/2014/main" id="{866D9941-808E-4551-9C9D-5363BF580282}"/>
                    </a:ext>
                  </a:extLst>
                </p:cNvPr>
                <p:cNvSpPr/>
                <p:nvPr/>
              </p:nvSpPr>
              <p:spPr>
                <a:xfrm>
                  <a:off x="8437592" y="2112080"/>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2" name="Freeform: Shape 287">
                  <a:extLst>
                    <a:ext uri="{FF2B5EF4-FFF2-40B4-BE49-F238E27FC236}">
                      <a16:creationId xmlns:a16="http://schemas.microsoft.com/office/drawing/2014/main" id="{3C3EF339-363D-4A11-8CEC-245A75DC29EA}"/>
                    </a:ext>
                  </a:extLst>
                </p:cNvPr>
                <p:cNvSpPr/>
                <p:nvPr/>
              </p:nvSpPr>
              <p:spPr>
                <a:xfrm>
                  <a:off x="8531167" y="202328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3" name="Freeform: Shape 288">
                  <a:extLst>
                    <a:ext uri="{FF2B5EF4-FFF2-40B4-BE49-F238E27FC236}">
                      <a16:creationId xmlns:a16="http://schemas.microsoft.com/office/drawing/2014/main" id="{ADC6C52C-3B99-4F18-809B-7772E7A288FB}"/>
                    </a:ext>
                  </a:extLst>
                </p:cNvPr>
                <p:cNvSpPr/>
                <p:nvPr/>
              </p:nvSpPr>
              <p:spPr>
                <a:xfrm>
                  <a:off x="8118063" y="2538691"/>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4" name="Freeform: Shape 289">
                  <a:extLst>
                    <a:ext uri="{FF2B5EF4-FFF2-40B4-BE49-F238E27FC236}">
                      <a16:creationId xmlns:a16="http://schemas.microsoft.com/office/drawing/2014/main" id="{5302AECF-8BC0-43BA-A56A-1773898054B0}"/>
                    </a:ext>
                  </a:extLst>
                </p:cNvPr>
                <p:cNvSpPr/>
                <p:nvPr/>
              </p:nvSpPr>
              <p:spPr>
                <a:xfrm>
                  <a:off x="8064916" y="2593788"/>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5" name="Freeform: Shape 290">
                  <a:extLst>
                    <a:ext uri="{FF2B5EF4-FFF2-40B4-BE49-F238E27FC236}">
                      <a16:creationId xmlns:a16="http://schemas.microsoft.com/office/drawing/2014/main" id="{27EC8EA1-134B-4EF0-AA45-10C859CE999E}"/>
                    </a:ext>
                  </a:extLst>
                </p:cNvPr>
                <p:cNvSpPr/>
                <p:nvPr/>
              </p:nvSpPr>
              <p:spPr>
                <a:xfrm>
                  <a:off x="8005921" y="2534746"/>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6" name="Freeform: Shape 291">
                  <a:extLst>
                    <a:ext uri="{FF2B5EF4-FFF2-40B4-BE49-F238E27FC236}">
                      <a16:creationId xmlns:a16="http://schemas.microsoft.com/office/drawing/2014/main" id="{40B202D8-7F00-4FD1-B25C-16FCB24A86B8}"/>
                    </a:ext>
                  </a:extLst>
                </p:cNvPr>
                <p:cNvSpPr/>
                <p:nvPr/>
              </p:nvSpPr>
              <p:spPr>
                <a:xfrm>
                  <a:off x="8477231" y="2208811"/>
                  <a:ext cx="46416" cy="46416"/>
                </a:xfrm>
                <a:custGeom>
                  <a:avLst/>
                  <a:gdLst>
                    <a:gd name="connsiteX0" fmla="*/ 0 w 46416"/>
                    <a:gd name="connsiteY0" fmla="*/ 0 h 46416"/>
                    <a:gd name="connsiteX1" fmla="*/ 50594 w 46416"/>
                    <a:gd name="connsiteY1" fmla="*/ 0 h 46416"/>
                    <a:gd name="connsiteX2" fmla="*/ 50594 w 46416"/>
                    <a:gd name="connsiteY2" fmla="*/ 50594 h 46416"/>
                    <a:gd name="connsiteX3" fmla="*/ 0 w 46416"/>
                    <a:gd name="connsiteY3" fmla="*/ 50594 h 46416"/>
                  </a:gdLst>
                  <a:ahLst/>
                  <a:cxnLst>
                    <a:cxn ang="0">
                      <a:pos x="connsiteX0" y="connsiteY0"/>
                    </a:cxn>
                    <a:cxn ang="0">
                      <a:pos x="connsiteX1" y="connsiteY1"/>
                    </a:cxn>
                    <a:cxn ang="0">
                      <a:pos x="connsiteX2" y="connsiteY2"/>
                    </a:cxn>
                    <a:cxn ang="0">
                      <a:pos x="connsiteX3" y="connsiteY3"/>
                    </a:cxn>
                  </a:cxnLst>
                  <a:rect l="l" t="t" r="r" b="b"/>
                  <a:pathLst>
                    <a:path w="46416" h="46416">
                      <a:moveTo>
                        <a:pt x="0" y="0"/>
                      </a:moveTo>
                      <a:lnTo>
                        <a:pt x="50594" y="0"/>
                      </a:lnTo>
                      <a:lnTo>
                        <a:pt x="50594" y="50594"/>
                      </a:lnTo>
                      <a:lnTo>
                        <a:pt x="0" y="50594"/>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7" name="Freeform: Shape 292">
                  <a:extLst>
                    <a:ext uri="{FF2B5EF4-FFF2-40B4-BE49-F238E27FC236}">
                      <a16:creationId xmlns:a16="http://schemas.microsoft.com/office/drawing/2014/main" id="{1A522A79-5CAE-45E7-935D-211A72C70AF4}"/>
                    </a:ext>
                  </a:extLst>
                </p:cNvPr>
                <p:cNvSpPr/>
                <p:nvPr/>
              </p:nvSpPr>
              <p:spPr>
                <a:xfrm>
                  <a:off x="7730348" y="2688987"/>
                  <a:ext cx="478087" cy="208873"/>
                </a:xfrm>
                <a:custGeom>
                  <a:avLst/>
                  <a:gdLst>
                    <a:gd name="connsiteX0" fmla="*/ 0 w 478087"/>
                    <a:gd name="connsiteY0" fmla="*/ 0 h 208873"/>
                    <a:gd name="connsiteX1" fmla="*/ 481476 w 478087"/>
                    <a:gd name="connsiteY1" fmla="*/ 0 h 208873"/>
                    <a:gd name="connsiteX2" fmla="*/ 481476 w 478087"/>
                    <a:gd name="connsiteY2" fmla="*/ 209709 h 208873"/>
                    <a:gd name="connsiteX3" fmla="*/ 0 w 478087"/>
                    <a:gd name="connsiteY3" fmla="*/ 209709 h 208873"/>
                  </a:gdLst>
                  <a:ahLst/>
                  <a:cxnLst>
                    <a:cxn ang="0">
                      <a:pos x="connsiteX0" y="connsiteY0"/>
                    </a:cxn>
                    <a:cxn ang="0">
                      <a:pos x="connsiteX1" y="connsiteY1"/>
                    </a:cxn>
                    <a:cxn ang="0">
                      <a:pos x="connsiteX2" y="connsiteY2"/>
                    </a:cxn>
                    <a:cxn ang="0">
                      <a:pos x="connsiteX3" y="connsiteY3"/>
                    </a:cxn>
                  </a:cxnLst>
                  <a:rect l="l" t="t" r="r" b="b"/>
                  <a:pathLst>
                    <a:path w="478087" h="208873">
                      <a:moveTo>
                        <a:pt x="0" y="0"/>
                      </a:moveTo>
                      <a:lnTo>
                        <a:pt x="481476" y="0"/>
                      </a:lnTo>
                      <a:lnTo>
                        <a:pt x="481476" y="209709"/>
                      </a:lnTo>
                      <a:lnTo>
                        <a:pt x="0" y="209709"/>
                      </a:lnTo>
                      <a:close/>
                    </a:path>
                  </a:pathLst>
                </a:custGeom>
                <a:noFill/>
                <a:ln w="9283" cap="flat">
                  <a:solidFill>
                    <a:schemeClr val="tx1"/>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8" name="Freeform: Shape 293">
                  <a:extLst>
                    <a:ext uri="{FF2B5EF4-FFF2-40B4-BE49-F238E27FC236}">
                      <a16:creationId xmlns:a16="http://schemas.microsoft.com/office/drawing/2014/main" id="{77383E04-E9F8-442E-9D99-2A3FBC6802BC}"/>
                    </a:ext>
                  </a:extLst>
                </p:cNvPr>
                <p:cNvSpPr/>
                <p:nvPr/>
              </p:nvSpPr>
              <p:spPr>
                <a:xfrm>
                  <a:off x="7947019" y="2793841"/>
                  <a:ext cx="46416" cy="4642"/>
                </a:xfrm>
                <a:custGeom>
                  <a:avLst/>
                  <a:gdLst>
                    <a:gd name="connsiteX0" fmla="*/ 0 w 46416"/>
                    <a:gd name="connsiteY0" fmla="*/ 0 h 0"/>
                    <a:gd name="connsiteX1" fmla="*/ 48134 w 46416"/>
                    <a:gd name="connsiteY1" fmla="*/ 0 h 0"/>
                  </a:gdLst>
                  <a:ahLst/>
                  <a:cxnLst>
                    <a:cxn ang="0">
                      <a:pos x="connsiteX0" y="connsiteY0"/>
                    </a:cxn>
                    <a:cxn ang="0">
                      <a:pos x="connsiteX1" y="connsiteY1"/>
                    </a:cxn>
                  </a:cxnLst>
                  <a:rect l="l" t="t" r="r" b="b"/>
                  <a:pathLst>
                    <a:path w="46416">
                      <a:moveTo>
                        <a:pt x="0" y="0"/>
                      </a:moveTo>
                      <a:lnTo>
                        <a:pt x="48134"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19" name="Freeform: Shape 294">
                  <a:extLst>
                    <a:ext uri="{FF2B5EF4-FFF2-40B4-BE49-F238E27FC236}">
                      <a16:creationId xmlns:a16="http://schemas.microsoft.com/office/drawing/2014/main" id="{35A69BEE-C508-400C-BEC8-058C57F1D157}"/>
                    </a:ext>
                  </a:extLst>
                </p:cNvPr>
                <p:cNvSpPr/>
                <p:nvPr/>
              </p:nvSpPr>
              <p:spPr>
                <a:xfrm>
                  <a:off x="7850705" y="2793841"/>
                  <a:ext cx="46416" cy="4642"/>
                </a:xfrm>
                <a:custGeom>
                  <a:avLst/>
                  <a:gdLst>
                    <a:gd name="connsiteX0" fmla="*/ 0 w 46416"/>
                    <a:gd name="connsiteY0" fmla="*/ 0 h 0"/>
                    <a:gd name="connsiteX1" fmla="*/ 48180 w 46416"/>
                    <a:gd name="connsiteY1" fmla="*/ 0 h 0"/>
                  </a:gdLst>
                  <a:ahLst/>
                  <a:cxnLst>
                    <a:cxn ang="0">
                      <a:pos x="connsiteX0" y="connsiteY0"/>
                    </a:cxn>
                    <a:cxn ang="0">
                      <a:pos x="connsiteX1" y="connsiteY1"/>
                    </a:cxn>
                  </a:cxnLst>
                  <a:rect l="l" t="t" r="r" b="b"/>
                  <a:pathLst>
                    <a:path w="46416">
                      <a:moveTo>
                        <a:pt x="0" y="0"/>
                      </a:moveTo>
                      <a:lnTo>
                        <a:pt x="48180"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0" name="Freeform: Shape 295">
                  <a:extLst>
                    <a:ext uri="{FF2B5EF4-FFF2-40B4-BE49-F238E27FC236}">
                      <a16:creationId xmlns:a16="http://schemas.microsoft.com/office/drawing/2014/main" id="{57D2A97C-2273-4792-ACD0-40A88C888514}"/>
                    </a:ext>
                  </a:extLst>
                </p:cNvPr>
                <p:cNvSpPr/>
                <p:nvPr/>
              </p:nvSpPr>
              <p:spPr>
                <a:xfrm>
                  <a:off x="8043332" y="2793841"/>
                  <a:ext cx="46416" cy="4642"/>
                </a:xfrm>
                <a:custGeom>
                  <a:avLst/>
                  <a:gdLst>
                    <a:gd name="connsiteX0" fmla="*/ 0 w 46416"/>
                    <a:gd name="connsiteY0" fmla="*/ 0 h 0"/>
                    <a:gd name="connsiteX1" fmla="*/ 48134 w 46416"/>
                    <a:gd name="connsiteY1" fmla="*/ 0 h 0"/>
                  </a:gdLst>
                  <a:ahLst/>
                  <a:cxnLst>
                    <a:cxn ang="0">
                      <a:pos x="connsiteX0" y="connsiteY0"/>
                    </a:cxn>
                    <a:cxn ang="0">
                      <a:pos x="connsiteX1" y="connsiteY1"/>
                    </a:cxn>
                  </a:cxnLst>
                  <a:rect l="l" t="t" r="r" b="b"/>
                  <a:pathLst>
                    <a:path w="46416">
                      <a:moveTo>
                        <a:pt x="0" y="0"/>
                      </a:moveTo>
                      <a:lnTo>
                        <a:pt x="48134" y="0"/>
                      </a:lnTo>
                    </a:path>
                  </a:pathLst>
                </a:custGeom>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1" name="Freeform: Shape 296">
                  <a:extLst>
                    <a:ext uri="{FF2B5EF4-FFF2-40B4-BE49-F238E27FC236}">
                      <a16:creationId xmlns:a16="http://schemas.microsoft.com/office/drawing/2014/main" id="{181ECB35-3136-4DE5-83FD-32AAB54E201E}"/>
                    </a:ext>
                  </a:extLst>
                </p:cNvPr>
                <p:cNvSpPr/>
                <p:nvPr/>
              </p:nvSpPr>
              <p:spPr>
                <a:xfrm>
                  <a:off x="8213448" y="2619827"/>
                  <a:ext cx="218156" cy="352763"/>
                </a:xfrm>
                <a:custGeom>
                  <a:avLst/>
                  <a:gdLst>
                    <a:gd name="connsiteX0" fmla="*/ 219595 w 218156"/>
                    <a:gd name="connsiteY0" fmla="*/ 0 h 352763"/>
                    <a:gd name="connsiteX1" fmla="*/ 219595 w 218156"/>
                    <a:gd name="connsiteY1" fmla="*/ 352856 h 352763"/>
                    <a:gd name="connsiteX2" fmla="*/ 0 w 218156"/>
                    <a:gd name="connsiteY2" fmla="*/ 352856 h 352763"/>
                  </a:gdLst>
                  <a:ahLst/>
                  <a:cxnLst>
                    <a:cxn ang="0">
                      <a:pos x="connsiteX0" y="connsiteY0"/>
                    </a:cxn>
                    <a:cxn ang="0">
                      <a:pos x="connsiteX1" y="connsiteY1"/>
                    </a:cxn>
                    <a:cxn ang="0">
                      <a:pos x="connsiteX2" y="connsiteY2"/>
                    </a:cxn>
                  </a:cxnLst>
                  <a:rect l="l" t="t" r="r" b="b"/>
                  <a:pathLst>
                    <a:path w="218156" h="352763">
                      <a:moveTo>
                        <a:pt x="219595" y="0"/>
                      </a:moveTo>
                      <a:lnTo>
                        <a:pt x="219595" y="352856"/>
                      </a:lnTo>
                      <a:lnTo>
                        <a:pt x="0" y="352856"/>
                      </a:lnTo>
                    </a:path>
                  </a:pathLst>
                </a:custGeom>
                <a:noFill/>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sp>
              <p:nvSpPr>
                <p:cNvPr id="122" name="Freeform: Shape 297">
                  <a:extLst>
                    <a:ext uri="{FF2B5EF4-FFF2-40B4-BE49-F238E27FC236}">
                      <a16:creationId xmlns:a16="http://schemas.microsoft.com/office/drawing/2014/main" id="{147B1374-8894-498C-9321-55EAC41BA14C}"/>
                    </a:ext>
                  </a:extLst>
                </p:cNvPr>
                <p:cNvSpPr/>
                <p:nvPr/>
              </p:nvSpPr>
              <p:spPr>
                <a:xfrm>
                  <a:off x="7956673" y="2419587"/>
                  <a:ext cx="97474" cy="116041"/>
                </a:xfrm>
                <a:custGeom>
                  <a:avLst/>
                  <a:gdLst>
                    <a:gd name="connsiteX0" fmla="*/ 100398 w 97474"/>
                    <a:gd name="connsiteY0" fmla="*/ 0 h 116040"/>
                    <a:gd name="connsiteX1" fmla="*/ 0 w 97474"/>
                    <a:gd name="connsiteY1" fmla="*/ 0 h 116040"/>
                    <a:gd name="connsiteX2" fmla="*/ 0 w 97474"/>
                    <a:gd name="connsiteY2" fmla="*/ 116458 h 116040"/>
                  </a:gdLst>
                  <a:ahLst/>
                  <a:cxnLst>
                    <a:cxn ang="0">
                      <a:pos x="connsiteX0" y="connsiteY0"/>
                    </a:cxn>
                    <a:cxn ang="0">
                      <a:pos x="connsiteX1" y="connsiteY1"/>
                    </a:cxn>
                    <a:cxn ang="0">
                      <a:pos x="connsiteX2" y="connsiteY2"/>
                    </a:cxn>
                  </a:cxnLst>
                  <a:rect l="l" t="t" r="r" b="b"/>
                  <a:pathLst>
                    <a:path w="97474" h="116040">
                      <a:moveTo>
                        <a:pt x="100398" y="0"/>
                      </a:moveTo>
                      <a:lnTo>
                        <a:pt x="0" y="0"/>
                      </a:lnTo>
                      <a:lnTo>
                        <a:pt x="0" y="116458"/>
                      </a:lnTo>
                    </a:path>
                  </a:pathLst>
                </a:custGeom>
                <a:noFill/>
                <a:ln w="9283" cap="flat">
                  <a:solidFill>
                    <a:srgbClr val="FF9900"/>
                  </a:solidFill>
                  <a:prstDash val="solid"/>
                  <a:round/>
                </a:ln>
              </p:spPr>
              <p:txBody>
                <a:bodyPr rtlCol="0" anchor="ctr"/>
                <a:lstStyle/>
                <a:p>
                  <a:pPr marL="0" marR="0" lvl="0" indent="0" defTabSz="73152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232F3E"/>
                    </a:solidFill>
                    <a:effectLst/>
                    <a:uLnTx/>
                    <a:uFillTx/>
                    <a:latin typeface="Arial"/>
                  </a:endParaRPr>
                </a:p>
              </p:txBody>
            </p:sp>
          </p:grpSp>
          <p:cxnSp>
            <p:nvCxnSpPr>
              <p:cNvPr id="76" name="Straight Arrow Connector 75">
                <a:extLst>
                  <a:ext uri="{FF2B5EF4-FFF2-40B4-BE49-F238E27FC236}">
                    <a16:creationId xmlns:a16="http://schemas.microsoft.com/office/drawing/2014/main" id="{482B27F8-CE37-4E25-9D2F-110CFD5D1C04}"/>
                  </a:ext>
                </a:extLst>
              </p:cNvPr>
              <p:cNvCxnSpPr/>
              <p:nvPr/>
            </p:nvCxnSpPr>
            <p:spPr>
              <a:xfrm>
                <a:off x="2760242" y="4457858"/>
                <a:ext cx="726696" cy="0"/>
              </a:xfrm>
              <a:prstGeom prst="straightConnector1">
                <a:avLst/>
              </a:prstGeom>
              <a:noFill/>
              <a:ln w="12700" cap="flat" cmpd="sng" algn="ctr">
                <a:solidFill>
                  <a:schemeClr val="tx1"/>
                </a:solidFill>
                <a:prstDash val="solid"/>
                <a:tailEnd type="arrow" w="lg" len="sm"/>
              </a:ln>
              <a:effectLst/>
            </p:spPr>
          </p:cxnSp>
          <p:cxnSp>
            <p:nvCxnSpPr>
              <p:cNvPr id="77" name="Straight Arrow Connector 76">
                <a:extLst>
                  <a:ext uri="{FF2B5EF4-FFF2-40B4-BE49-F238E27FC236}">
                    <a16:creationId xmlns:a16="http://schemas.microsoft.com/office/drawing/2014/main" id="{765AB9D1-3040-4FC9-A155-B5A8D9814364}"/>
                  </a:ext>
                </a:extLst>
              </p:cNvPr>
              <p:cNvCxnSpPr/>
              <p:nvPr/>
            </p:nvCxnSpPr>
            <p:spPr>
              <a:xfrm>
                <a:off x="5555999" y="4457858"/>
                <a:ext cx="726696" cy="0"/>
              </a:xfrm>
              <a:prstGeom prst="straightConnector1">
                <a:avLst/>
              </a:prstGeom>
              <a:noFill/>
              <a:ln w="12700" cap="flat" cmpd="sng" algn="ctr">
                <a:solidFill>
                  <a:schemeClr val="tx1"/>
                </a:solidFill>
                <a:prstDash val="solid"/>
                <a:tailEnd type="arrow" w="lg" len="sm"/>
              </a:ln>
              <a:effectLst/>
            </p:spPr>
          </p:cxnSp>
          <p:cxnSp>
            <p:nvCxnSpPr>
              <p:cNvPr id="78" name="Straight Arrow Connector 77">
                <a:extLst>
                  <a:ext uri="{FF2B5EF4-FFF2-40B4-BE49-F238E27FC236}">
                    <a16:creationId xmlns:a16="http://schemas.microsoft.com/office/drawing/2014/main" id="{4CFBC5F9-3624-48B3-8AA2-FEB3FEAF4DE2}"/>
                  </a:ext>
                </a:extLst>
              </p:cNvPr>
              <p:cNvCxnSpPr/>
              <p:nvPr/>
            </p:nvCxnSpPr>
            <p:spPr>
              <a:xfrm>
                <a:off x="8351756" y="4457858"/>
                <a:ext cx="726696" cy="0"/>
              </a:xfrm>
              <a:prstGeom prst="straightConnector1">
                <a:avLst/>
              </a:prstGeom>
              <a:noFill/>
              <a:ln w="12700" cap="flat" cmpd="sng" algn="ctr">
                <a:solidFill>
                  <a:schemeClr val="tx1"/>
                </a:solidFill>
                <a:prstDash val="solid"/>
                <a:tailEnd type="arrow" w="lg" len="sm"/>
              </a:ln>
              <a:effectLst/>
            </p:spPr>
          </p:cxnSp>
          <p:cxnSp>
            <p:nvCxnSpPr>
              <p:cNvPr id="79" name="Straight Arrow Connector 78">
                <a:extLst>
                  <a:ext uri="{FF2B5EF4-FFF2-40B4-BE49-F238E27FC236}">
                    <a16:creationId xmlns:a16="http://schemas.microsoft.com/office/drawing/2014/main" id="{577A8E1E-0D6E-471C-8BC8-A24AA31D2AB6}"/>
                  </a:ext>
                </a:extLst>
              </p:cNvPr>
              <p:cNvCxnSpPr/>
              <p:nvPr/>
            </p:nvCxnSpPr>
            <p:spPr>
              <a:xfrm>
                <a:off x="11147511" y="4457858"/>
                <a:ext cx="726696" cy="0"/>
              </a:xfrm>
              <a:prstGeom prst="straightConnector1">
                <a:avLst/>
              </a:prstGeom>
              <a:noFill/>
              <a:ln w="12700" cap="flat" cmpd="sng" algn="ctr">
                <a:solidFill>
                  <a:schemeClr val="tx1"/>
                </a:solidFill>
                <a:prstDash val="solid"/>
                <a:tailEnd type="arrow" w="lg" len="sm"/>
              </a:ln>
              <a:effectLst/>
            </p:spPr>
          </p:cxnSp>
        </p:grpSp>
        <p:pic>
          <p:nvPicPr>
            <p:cNvPr id="7" name="Picture 6">
              <a:extLst>
                <a:ext uri="{FF2B5EF4-FFF2-40B4-BE49-F238E27FC236}">
                  <a16:creationId xmlns:a16="http://schemas.microsoft.com/office/drawing/2014/main" id="{1A326E7F-A0F5-6442-B748-858A24BEBC01}"/>
                </a:ext>
              </a:extLst>
            </p:cNvPr>
            <p:cNvPicPr>
              <a:picLocks noChangeAspect="1"/>
            </p:cNvPicPr>
            <p:nvPr/>
          </p:nvPicPr>
          <p:blipFill>
            <a:blip r:embed="rId3"/>
            <a:stretch>
              <a:fillRect/>
            </a:stretch>
          </p:blipFill>
          <p:spPr>
            <a:xfrm>
              <a:off x="9325207" y="3551440"/>
              <a:ext cx="1333500" cy="1130300"/>
            </a:xfrm>
            <a:prstGeom prst="rect">
              <a:avLst/>
            </a:prstGeom>
          </p:spPr>
        </p:pic>
      </p:grpSp>
      <p:sp>
        <p:nvSpPr>
          <p:cNvPr id="290" name="Rectangle 289">
            <a:extLst>
              <a:ext uri="{FF2B5EF4-FFF2-40B4-BE49-F238E27FC236}">
                <a16:creationId xmlns:a16="http://schemas.microsoft.com/office/drawing/2014/main" id="{C4B7FE14-9438-E74C-A53C-C52F87504A35}"/>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291" name="Rectangle 290">
            <a:extLst>
              <a:ext uri="{FF2B5EF4-FFF2-40B4-BE49-F238E27FC236}">
                <a16:creationId xmlns:a16="http://schemas.microsoft.com/office/drawing/2014/main" id="{F5716E1C-6791-CA43-B5A3-246534D0C0CB}"/>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826424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500"/>
                                        <p:tgtEl>
                                          <p:spTgt spid="2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500"/>
                                        <p:tgtEl>
                                          <p:spTgt spid="2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7"/>
                                        </p:tgtEl>
                                        <p:attrNameLst>
                                          <p:attrName>style.visibility</p:attrName>
                                        </p:attrNameLst>
                                      </p:cBhvr>
                                      <p:to>
                                        <p:strVal val="visible"/>
                                      </p:to>
                                    </p:set>
                                    <p:animEffect transition="in" filter="fade">
                                      <p:cBhvr>
                                        <p:cTn id="20" dur="500"/>
                                        <p:tgtEl>
                                          <p:spTgt spid="2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8"/>
                                        </p:tgtEl>
                                        <p:attrNameLst>
                                          <p:attrName>style.visibility</p:attrName>
                                        </p:attrNameLst>
                                      </p:cBhvr>
                                      <p:to>
                                        <p:strVal val="visible"/>
                                      </p:to>
                                    </p:set>
                                    <p:animEffect transition="in" filter="fade">
                                      <p:cBhvr>
                                        <p:cTn id="2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285" grpId="0"/>
      <p:bldP spid="286" grpId="0"/>
      <p:bldP spid="287" grpId="0"/>
      <p:bldP spid="28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p:txBody>
          <a:bodyPr/>
          <a:lstStyle/>
          <a:p>
            <a:r>
              <a:rPr lang="en-US" dirty="0">
                <a:solidFill>
                  <a:schemeClr val="tx2"/>
                </a:solidFill>
              </a:rPr>
              <a:t>Real-time: Amazon Kinesis</a:t>
            </a:r>
          </a:p>
        </p:txBody>
      </p:sp>
      <p:sp>
        <p:nvSpPr>
          <p:cNvPr id="6" name="Content Placeholder 2"/>
          <p:cNvSpPr>
            <a:spLocks noGrp="1"/>
          </p:cNvSpPr>
          <p:nvPr>
            <p:ph sz="quarter" idx="4294967295"/>
          </p:nvPr>
        </p:nvSpPr>
        <p:spPr>
          <a:xfrm>
            <a:off x="1112521" y="1460501"/>
            <a:ext cx="13517880" cy="650050"/>
          </a:xfrm>
        </p:spPr>
        <p:txBody>
          <a:bodyPr/>
          <a:lstStyle/>
          <a:p>
            <a:r>
              <a:rPr lang="en-US" sz="2560" dirty="0"/>
              <a:t>Easily collect, process, and analyze data and video streams in real </a:t>
            </a:r>
            <a:r>
              <a:rPr lang="en-US" sz="2560" dirty="0">
                <a:solidFill>
                  <a:schemeClr val="tx1"/>
                </a:solidFill>
              </a:rPr>
              <a:t>time</a:t>
            </a:r>
            <a:endParaRPr lang="en-US" sz="2560" dirty="0">
              <a:solidFill>
                <a:schemeClr val="tx1"/>
              </a:solidFill>
              <a:latin typeface="Amazon Ember" panose="02000000000000000000" pitchFamily="2" charset="0"/>
            </a:endParaRPr>
          </a:p>
        </p:txBody>
      </p:sp>
      <p:sp>
        <p:nvSpPr>
          <p:cNvPr id="7" name="TextBox 6"/>
          <p:cNvSpPr txBox="1"/>
          <p:nvPr/>
        </p:nvSpPr>
        <p:spPr>
          <a:xfrm>
            <a:off x="11079865" y="5376470"/>
            <a:ext cx="3192998" cy="147117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Capture, process, and store media streams for playback, analytics and machine learning</a:t>
            </a:r>
          </a:p>
        </p:txBody>
      </p:sp>
      <p:sp>
        <p:nvSpPr>
          <p:cNvPr id="17" name="TextBox 16"/>
          <p:cNvSpPr txBox="1"/>
          <p:nvPr/>
        </p:nvSpPr>
        <p:spPr>
          <a:xfrm>
            <a:off x="11000353" y="4562806"/>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Video Streams</a:t>
            </a:r>
          </a:p>
        </p:txBody>
      </p:sp>
      <p:sp>
        <p:nvSpPr>
          <p:cNvPr id="12" name="TextBox 11"/>
          <p:cNvSpPr txBox="1"/>
          <p:nvPr/>
        </p:nvSpPr>
        <p:spPr>
          <a:xfrm>
            <a:off x="7490030" y="5354269"/>
            <a:ext cx="3318048" cy="112646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Get actionable insights from streaming data     in real time</a:t>
            </a:r>
          </a:p>
        </p:txBody>
      </p:sp>
      <p:sp>
        <p:nvSpPr>
          <p:cNvPr id="20" name="TextBox 19"/>
          <p:cNvSpPr txBox="1"/>
          <p:nvPr/>
        </p:nvSpPr>
        <p:spPr>
          <a:xfrm>
            <a:off x="7461952" y="4543456"/>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Analytics</a:t>
            </a:r>
            <a:endParaRPr lang="en-US" sz="2240" b="1" dirty="0">
              <a:latin typeface="Amazon Ember" panose="02000000000000000000" pitchFamily="2" charset="0"/>
              <a:ea typeface="Amazon Ember" panose="02000000000000000000" pitchFamily="2" charset="0"/>
            </a:endParaRPr>
          </a:p>
        </p:txBody>
      </p:sp>
      <p:sp>
        <p:nvSpPr>
          <p:cNvPr id="10" name="TextBox 9"/>
          <p:cNvSpPr txBox="1"/>
          <p:nvPr/>
        </p:nvSpPr>
        <p:spPr>
          <a:xfrm>
            <a:off x="4086344" y="5326515"/>
            <a:ext cx="2937307" cy="147117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Prepare and load data streams into data stores and analytics services</a:t>
            </a:r>
          </a:p>
        </p:txBody>
      </p:sp>
      <p:sp>
        <p:nvSpPr>
          <p:cNvPr id="19" name="TextBox 18"/>
          <p:cNvSpPr txBox="1"/>
          <p:nvPr/>
        </p:nvSpPr>
        <p:spPr>
          <a:xfrm>
            <a:off x="3851940" y="4540720"/>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Firehose</a:t>
            </a:r>
            <a:endParaRPr lang="en-US" sz="2240" b="1" dirty="0">
              <a:latin typeface="Amazon Ember" panose="02000000000000000000" pitchFamily="2" charset="0"/>
              <a:ea typeface="Amazon Ember" panose="02000000000000000000" pitchFamily="2" charset="0"/>
            </a:endParaRPr>
          </a:p>
        </p:txBody>
      </p:sp>
      <p:sp>
        <p:nvSpPr>
          <p:cNvPr id="32" name="Rectangle 31"/>
          <p:cNvSpPr/>
          <p:nvPr/>
        </p:nvSpPr>
        <p:spPr>
          <a:xfrm>
            <a:off x="6187599" y="2696782"/>
            <a:ext cx="164520" cy="117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42" name="Rectangle 41">
            <a:extLst>
              <a:ext uri="{FF2B5EF4-FFF2-40B4-BE49-F238E27FC236}">
                <a16:creationId xmlns:a16="http://schemas.microsoft.com/office/drawing/2014/main" id="{D112828C-90A6-4B75-A450-5C92D9E20A19}"/>
              </a:ext>
            </a:extLst>
          </p:cNvPr>
          <p:cNvSpPr/>
          <p:nvPr/>
        </p:nvSpPr>
        <p:spPr>
          <a:xfrm>
            <a:off x="5992084" y="2696782"/>
            <a:ext cx="231824" cy="125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20">
              <a:defRPr/>
            </a:pPr>
            <a:endParaRPr lang="en-US" sz="2880" dirty="0">
              <a:solidFill>
                <a:srgbClr val="FFFFFF"/>
              </a:solidFill>
              <a:latin typeface="Arial"/>
            </a:endParaRPr>
          </a:p>
        </p:txBody>
      </p:sp>
      <p:sp>
        <p:nvSpPr>
          <p:cNvPr id="16" name="TextBox 15"/>
          <p:cNvSpPr txBox="1"/>
          <p:nvPr/>
        </p:nvSpPr>
        <p:spPr>
          <a:xfrm>
            <a:off x="450004" y="5348312"/>
            <a:ext cx="3063616" cy="1126462"/>
          </a:xfrm>
          <a:prstGeom prst="rect">
            <a:avLst/>
          </a:prstGeom>
          <a:noFill/>
        </p:spPr>
        <p:txBody>
          <a:bodyPr wrap="square" rtlCol="0">
            <a:spAutoFit/>
          </a:bodyPr>
          <a:lstStyle/>
          <a:p>
            <a:pPr algn="ctr" defTabSz="731520">
              <a:defRPr/>
            </a:pPr>
            <a:r>
              <a:rPr lang="en-US" sz="2240" dirty="0">
                <a:latin typeface="Amazon Ember" panose="02000000000000000000" pitchFamily="2" charset="0"/>
                <a:ea typeface="Amazon Ember" panose="02000000000000000000" pitchFamily="2" charset="0"/>
              </a:rPr>
              <a:t>Collect streaming data, at scale, for real-time analytics</a:t>
            </a:r>
          </a:p>
        </p:txBody>
      </p:sp>
      <p:sp>
        <p:nvSpPr>
          <p:cNvPr id="18" name="TextBox 17"/>
          <p:cNvSpPr txBox="1"/>
          <p:nvPr/>
        </p:nvSpPr>
        <p:spPr>
          <a:xfrm>
            <a:off x="294710" y="4562517"/>
            <a:ext cx="3374205" cy="437043"/>
          </a:xfrm>
          <a:prstGeom prst="rect">
            <a:avLst/>
          </a:prstGeom>
          <a:noFill/>
        </p:spPr>
        <p:txBody>
          <a:bodyPr wrap="square" rtlCol="0">
            <a:spAutoFit/>
          </a:bodyPr>
          <a:lstStyle/>
          <a:p>
            <a:pPr algn="ctr" defTabSz="731520">
              <a:defRPr/>
            </a:pPr>
            <a:r>
              <a:rPr lang="en-US" sz="2240" b="1" dirty="0">
                <a:latin typeface="Amazon Ember" panose="02000000000000000000" pitchFamily="2" charset="0"/>
                <a:ea typeface="Amazon Ember" panose="02000000000000000000" pitchFamily="2" charset="0"/>
              </a:rPr>
              <a:t>Kinesis </a:t>
            </a:r>
            <a:r>
              <a:rPr lang="en-US" sz="2240" b="1">
                <a:latin typeface="Amazon Ember" panose="02000000000000000000" pitchFamily="2" charset="0"/>
                <a:ea typeface="Amazon Ember" panose="02000000000000000000" pitchFamily="2" charset="0"/>
              </a:rPr>
              <a:t>Data Streams</a:t>
            </a:r>
            <a:endParaRPr lang="en-US" sz="2240" b="1" dirty="0">
              <a:latin typeface="Amazon Ember" panose="02000000000000000000" pitchFamily="2" charset="0"/>
              <a:ea typeface="Amazon Ember" panose="02000000000000000000" pitchFamily="2" charset="0"/>
            </a:endParaRPr>
          </a:p>
        </p:txBody>
      </p:sp>
      <p:sp>
        <p:nvSpPr>
          <p:cNvPr id="31" name="Rectangle 30">
            <a:extLst>
              <a:ext uri="{FF2B5EF4-FFF2-40B4-BE49-F238E27FC236}">
                <a16:creationId xmlns:a16="http://schemas.microsoft.com/office/drawing/2014/main" id="{BDAA7F4F-3C9F-E34E-8DEA-49F55835F23F}"/>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33" name="Rectangle 32">
            <a:extLst>
              <a:ext uri="{FF2B5EF4-FFF2-40B4-BE49-F238E27FC236}">
                <a16:creationId xmlns:a16="http://schemas.microsoft.com/office/drawing/2014/main" id="{31233651-30CE-9F48-B404-FCE42D4CB272}"/>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40" name="Straight Connector 39">
            <a:extLst>
              <a:ext uri="{FF2B5EF4-FFF2-40B4-BE49-F238E27FC236}">
                <a16:creationId xmlns:a16="http://schemas.microsoft.com/office/drawing/2014/main" id="{06F32041-A022-7146-A85E-50D989881FC9}"/>
              </a:ext>
            </a:extLst>
          </p:cNvPr>
          <p:cNvCxnSpPr>
            <a:cxnSpLocks/>
          </p:cNvCxnSpPr>
          <p:nvPr/>
        </p:nvCxnSpPr>
        <p:spPr>
          <a:xfrm>
            <a:off x="-17114" y="4451332"/>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53" name="Straight Connector 52">
            <a:extLst>
              <a:ext uri="{FF2B5EF4-FFF2-40B4-BE49-F238E27FC236}">
                <a16:creationId xmlns:a16="http://schemas.microsoft.com/office/drawing/2014/main" id="{5A1CD504-B646-D941-B261-BBA04F490553}"/>
              </a:ext>
            </a:extLst>
          </p:cNvPr>
          <p:cNvCxnSpPr>
            <a:cxnSpLocks/>
          </p:cNvCxnSpPr>
          <p:nvPr/>
        </p:nvCxnSpPr>
        <p:spPr>
          <a:xfrm>
            <a:off x="0" y="7131085"/>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nvGrpSpPr>
          <p:cNvPr id="56" name="Group 55"/>
          <p:cNvGrpSpPr/>
          <p:nvPr/>
        </p:nvGrpSpPr>
        <p:grpSpPr>
          <a:xfrm>
            <a:off x="1209309" y="2696782"/>
            <a:ext cx="1545006" cy="1545005"/>
            <a:chOff x="360202" y="3522477"/>
            <a:chExt cx="1545006" cy="1545005"/>
          </a:xfrm>
        </p:grpSpPr>
        <p:sp>
          <p:nvSpPr>
            <p:cNvPr id="57" name="Oval 56">
              <a:extLst>
                <a:ext uri="{FF2B5EF4-FFF2-40B4-BE49-F238E27FC236}">
                  <a16:creationId xmlns:a16="http://schemas.microsoft.com/office/drawing/2014/main" id="{E6D1FCF6-487C-4834-9278-9F9BD5C96B94}"/>
                </a:ext>
              </a:extLst>
            </p:cNvPr>
            <p:cNvSpPr/>
            <p:nvPr/>
          </p:nvSpPr>
          <p:spPr bwMode="auto">
            <a:xfrm>
              <a:off x="360202" y="3522477"/>
              <a:ext cx="1545006" cy="1545005"/>
            </a:xfrm>
            <a:prstGeom prst="ellipse">
              <a:avLst/>
            </a:prstGeom>
            <a:solidFill>
              <a:srgbClr val="FFFFFF"/>
            </a:solidFill>
            <a:ln w="25400" cap="flat" cmpd="sng" algn="ctr">
              <a:solidFill>
                <a:srgbClr val="FF9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1" y="3844158"/>
              <a:ext cx="917085" cy="917085"/>
            </a:xfrm>
            <a:prstGeom prst="rect">
              <a:avLst/>
            </a:prstGeom>
          </p:spPr>
        </p:pic>
      </p:grpSp>
      <p:grpSp>
        <p:nvGrpSpPr>
          <p:cNvPr id="59" name="Group 58"/>
          <p:cNvGrpSpPr/>
          <p:nvPr/>
        </p:nvGrpSpPr>
        <p:grpSpPr>
          <a:xfrm>
            <a:off x="4766539" y="2696782"/>
            <a:ext cx="1545006" cy="1545005"/>
            <a:chOff x="3458962" y="3522477"/>
            <a:chExt cx="1545006" cy="1545005"/>
          </a:xfrm>
        </p:grpSpPr>
        <p:sp>
          <p:nvSpPr>
            <p:cNvPr id="60" name="Oval 59">
              <a:extLst>
                <a:ext uri="{FF2B5EF4-FFF2-40B4-BE49-F238E27FC236}">
                  <a16:creationId xmlns:a16="http://schemas.microsoft.com/office/drawing/2014/main" id="{D860B981-52F5-45AA-9D7A-E1E61B33AE45}"/>
                </a:ext>
              </a:extLst>
            </p:cNvPr>
            <p:cNvSpPr/>
            <p:nvPr/>
          </p:nvSpPr>
          <p:spPr bwMode="auto">
            <a:xfrm>
              <a:off x="3458962" y="3522477"/>
              <a:ext cx="1545006" cy="1545005"/>
            </a:xfrm>
            <a:prstGeom prst="ellipse">
              <a:avLst/>
            </a:prstGeom>
            <a:solidFill>
              <a:srgbClr val="FFFFFF"/>
            </a:solidFill>
            <a:ln w="25400" cap="flat" cmpd="sng" algn="ctr">
              <a:solidFill>
                <a:srgbClr val="C130E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819" y="3778750"/>
              <a:ext cx="1003872" cy="1003872"/>
            </a:xfrm>
            <a:prstGeom prst="rect">
              <a:avLst/>
            </a:prstGeom>
          </p:spPr>
        </p:pic>
      </p:grpSp>
      <p:grpSp>
        <p:nvGrpSpPr>
          <p:cNvPr id="62" name="Group 61"/>
          <p:cNvGrpSpPr/>
          <p:nvPr/>
        </p:nvGrpSpPr>
        <p:grpSpPr>
          <a:xfrm>
            <a:off x="8318523" y="2696782"/>
            <a:ext cx="1545006" cy="1545005"/>
            <a:chOff x="6557722" y="3522477"/>
            <a:chExt cx="1545006" cy="1545005"/>
          </a:xfrm>
        </p:grpSpPr>
        <p:sp>
          <p:nvSpPr>
            <p:cNvPr id="63" name="Oval 62">
              <a:extLst>
                <a:ext uri="{FF2B5EF4-FFF2-40B4-BE49-F238E27FC236}">
                  <a16:creationId xmlns:a16="http://schemas.microsoft.com/office/drawing/2014/main" id="{00BE051A-AFF0-4BA2-99ED-647D91A97C26}"/>
                </a:ext>
              </a:extLst>
            </p:cNvPr>
            <p:cNvSpPr/>
            <p:nvPr/>
          </p:nvSpPr>
          <p:spPr bwMode="auto">
            <a:xfrm>
              <a:off x="6557722" y="3522477"/>
              <a:ext cx="1545006" cy="1545005"/>
            </a:xfrm>
            <a:prstGeom prst="ellipse">
              <a:avLst/>
            </a:prstGeom>
            <a:solidFill>
              <a:srgbClr val="FFFFFF"/>
            </a:solidFill>
            <a:ln w="25400" cap="flat" cmpd="sng" algn="ctr">
              <a:solidFill>
                <a:srgbClr val="007DB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solidFill>
                  <a:srgbClr val="002D43"/>
                </a:solidFill>
                <a:latin typeface="Arial"/>
                <a:ea typeface="Segoe UI" pitchFamily="34" charset="0"/>
                <a:cs typeface="Segoe UI" pitchFamily="34" charset="0"/>
              </a:endParaRPr>
            </a:p>
          </p:txBody>
        </p:sp>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5992" y="3825410"/>
              <a:ext cx="875530" cy="875530"/>
            </a:xfrm>
            <a:prstGeom prst="rect">
              <a:avLst/>
            </a:prstGeom>
          </p:spPr>
        </p:pic>
      </p:grpSp>
      <p:grpSp>
        <p:nvGrpSpPr>
          <p:cNvPr id="65" name="Group 64"/>
          <p:cNvGrpSpPr/>
          <p:nvPr/>
        </p:nvGrpSpPr>
        <p:grpSpPr>
          <a:xfrm>
            <a:off x="11836619" y="2696782"/>
            <a:ext cx="1545006" cy="1545005"/>
            <a:chOff x="12755244" y="3522477"/>
            <a:chExt cx="1545006" cy="1545005"/>
          </a:xfrm>
        </p:grpSpPr>
        <p:sp>
          <p:nvSpPr>
            <p:cNvPr id="66" name="Oval 65">
              <a:extLst>
                <a:ext uri="{FF2B5EF4-FFF2-40B4-BE49-F238E27FC236}">
                  <a16:creationId xmlns:a16="http://schemas.microsoft.com/office/drawing/2014/main" id="{3A741B79-B277-4D18-80F3-D8B6BD5B7CEE}"/>
                </a:ext>
              </a:extLst>
            </p:cNvPr>
            <p:cNvSpPr/>
            <p:nvPr/>
          </p:nvSpPr>
          <p:spPr bwMode="auto">
            <a:xfrm>
              <a:off x="12755244" y="3522477"/>
              <a:ext cx="1545006" cy="1545005"/>
            </a:xfrm>
            <a:prstGeom prst="ellipse">
              <a:avLst/>
            </a:prstGeom>
            <a:solidFill>
              <a:srgbClr val="FFFFFF"/>
            </a:solidFill>
            <a:ln w="25400" cap="flat" cmpd="sng" algn="ctr">
              <a:solidFill>
                <a:srgbClr val="FF525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lumMod val="85000"/>
                  </a:schemeClr>
                </a:solidFill>
                <a:effectLst/>
                <a:uLnTx/>
                <a:uFillTx/>
                <a:latin typeface="Arial"/>
                <a:ea typeface="Segoe UI" pitchFamily="34" charset="0"/>
                <a:cs typeface="Segoe UI" pitchFamily="34" charset="0"/>
              </a:endParaRP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9205" y="3783857"/>
              <a:ext cx="917083" cy="917083"/>
            </a:xfrm>
            <a:prstGeom prst="rect">
              <a:avLst/>
            </a:prstGeom>
          </p:spPr>
        </p:pic>
      </p:grpSp>
    </p:spTree>
    <p:extLst>
      <p:ext uri="{BB962C8B-B14F-4D97-AF65-F5344CB8AC3E}">
        <p14:creationId xmlns:p14="http://schemas.microsoft.com/office/powerpoint/2010/main" val="24557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Indu</a:t>
            </a: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Narayan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of Data</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3200" dirty="0">
                <a:solidFill>
                  <a:schemeClr val="tx2"/>
                </a:solidFill>
              </a:rPr>
              <a:t>Amazon Kinesis makes it simple to scale our solution end-to-end, including the capture, processing, and delivery of actionable insights. This empowers our customers to better understand their user base.</a:t>
            </a:r>
          </a:p>
        </p:txBody>
      </p:sp>
      <p:sp>
        <p:nvSpPr>
          <p:cNvPr id="21" name="Rectangle 20">
            <a:extLst>
              <a:ext uri="{FF2B5EF4-FFF2-40B4-BE49-F238E27FC236}">
                <a16:creationId xmlns:a16="http://schemas.microsoft.com/office/drawing/2014/main" id="{7BAEE222-6668-415B-8682-32F61EED41D2}"/>
              </a:ext>
            </a:extLst>
          </p:cNvPr>
          <p:cNvSpPr/>
          <p:nvPr/>
        </p:nvSpPr>
        <p:spPr>
          <a:xfrm>
            <a:off x="4024356" y="416041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picture containing drawing&#10;&#10;Description automatically generated">
            <a:extLst>
              <a:ext uri="{FF2B5EF4-FFF2-40B4-BE49-F238E27FC236}">
                <a16:creationId xmlns:a16="http://schemas.microsoft.com/office/drawing/2014/main" id="{3F27F85B-391C-4ABE-94B4-5E9E86EEAED2}"/>
              </a:ext>
            </a:extLst>
          </p:cNvPr>
          <p:cNvPicPr>
            <a:picLocks noChangeAspect="1"/>
          </p:cNvPicPr>
          <p:nvPr/>
        </p:nvPicPr>
        <p:blipFill>
          <a:blip r:embed="rId2"/>
          <a:stretch>
            <a:fillRect/>
          </a:stretch>
        </p:blipFill>
        <p:spPr>
          <a:xfrm>
            <a:off x="660720" y="537026"/>
            <a:ext cx="2570160" cy="2570160"/>
          </a:xfrm>
          <a:prstGeom prst="rect">
            <a:avLst/>
          </a:prstGeom>
        </p:spPr>
      </p:pic>
    </p:spTree>
    <p:extLst>
      <p:ext uri="{BB962C8B-B14F-4D97-AF65-F5344CB8AC3E}">
        <p14:creationId xmlns:p14="http://schemas.microsoft.com/office/powerpoint/2010/main" val="32408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566419"/>
            <a:ext cx="14081760" cy="620477"/>
          </a:xfrm>
        </p:spPr>
        <p:txBody>
          <a:bodyPr/>
          <a:lstStyle/>
          <a:p>
            <a:r>
              <a:rPr lang="en-US" dirty="0"/>
              <a:t>Amazon Managed Streaming for Apache Kafka</a:t>
            </a:r>
            <a:br>
              <a:rPr lang="en-US" dirty="0"/>
            </a:br>
            <a:r>
              <a:rPr lang="en-US" sz="3200" dirty="0">
                <a:solidFill>
                  <a:schemeClr val="accent1"/>
                </a:solidFill>
              </a:rPr>
              <a:t>Fully managed, highly available, and secure Apache Kafka service</a:t>
            </a:r>
            <a:endParaRPr lang="en-US" sz="3200" dirty="0"/>
          </a:p>
        </p:txBody>
      </p:sp>
      <p:grpSp>
        <p:nvGrpSpPr>
          <p:cNvPr id="63" name="Group 62"/>
          <p:cNvGrpSpPr/>
          <p:nvPr/>
        </p:nvGrpSpPr>
        <p:grpSpPr>
          <a:xfrm>
            <a:off x="11358100" y="3069149"/>
            <a:ext cx="2002850" cy="3045439"/>
            <a:chOff x="7098812" y="1738339"/>
            <a:chExt cx="1251781" cy="1903399"/>
          </a:xfrm>
        </p:grpSpPr>
        <p:sp>
          <p:nvSpPr>
            <p:cNvPr id="32" name="Rectangle 31">
              <a:extLst>
                <a:ext uri="{FF2B5EF4-FFF2-40B4-BE49-F238E27FC236}">
                  <a16:creationId xmlns:a16="http://schemas.microsoft.com/office/drawing/2014/main" id="{3A444FC0-5A76-C142-ABC0-E6DB7E769A7B}"/>
                </a:ext>
              </a:extLst>
            </p:cNvPr>
            <p:cNvSpPr/>
            <p:nvPr/>
          </p:nvSpPr>
          <p:spPr>
            <a:xfrm>
              <a:off x="7098812" y="2776116"/>
              <a:ext cx="1251781" cy="865622"/>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Multiple levels of security</a:t>
              </a:r>
            </a:p>
          </p:txBody>
        </p:sp>
        <p:sp>
          <p:nvSpPr>
            <p:cNvPr id="33" name="Rounded Rectangle 50">
              <a:extLst>
                <a:ext uri="{FF2B5EF4-FFF2-40B4-BE49-F238E27FC236}">
                  <a16:creationId xmlns:a16="http://schemas.microsoft.com/office/drawing/2014/main" id="{46A936FF-A3F9-4EF5-9179-ECDE10FF7774}"/>
                </a:ext>
              </a:extLst>
            </p:cNvPr>
            <p:cNvSpPr>
              <a:spLocks/>
            </p:cNvSpPr>
            <p:nvPr/>
          </p:nvSpPr>
          <p:spPr bwMode="auto">
            <a:xfrm>
              <a:off x="7269529"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34" name="Graphic 160">
              <a:extLst>
                <a:ext uri="{FF2B5EF4-FFF2-40B4-BE49-F238E27FC236}">
                  <a16:creationId xmlns:a16="http://schemas.microsoft.com/office/drawing/2014/main" id="{38447F99-C976-4715-B1AA-623ADA91F2C1}"/>
                </a:ext>
              </a:extLst>
            </p:cNvPr>
            <p:cNvGrpSpPr/>
            <p:nvPr/>
          </p:nvGrpSpPr>
          <p:grpSpPr>
            <a:xfrm>
              <a:off x="7408593" y="1843543"/>
              <a:ext cx="678884" cy="678884"/>
              <a:chOff x="4568072" y="4893920"/>
              <a:chExt cx="643689" cy="643689"/>
            </a:xfrm>
          </p:grpSpPr>
          <p:sp>
            <p:nvSpPr>
              <p:cNvPr id="35" name="Freeform: Shape 129">
                <a:extLst>
                  <a:ext uri="{FF2B5EF4-FFF2-40B4-BE49-F238E27FC236}">
                    <a16:creationId xmlns:a16="http://schemas.microsoft.com/office/drawing/2014/main" id="{05B7DAF2-9C96-42BB-B80E-351F4ED874EA}"/>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rgbClr val="232F3E"/>
                </a:solidFill>
                <a:prstDash val="solid"/>
                <a:round/>
              </a:ln>
            </p:spPr>
            <p:txBody>
              <a:bodyPr rtlCol="0" anchor="ctr"/>
              <a:lstStyle/>
              <a:p>
                <a:endParaRPr lang="en-US" sz="5400"/>
              </a:p>
            </p:txBody>
          </p:sp>
          <p:sp>
            <p:nvSpPr>
              <p:cNvPr id="36" name="Freeform: Shape 130">
                <a:extLst>
                  <a:ext uri="{FF2B5EF4-FFF2-40B4-BE49-F238E27FC236}">
                    <a16:creationId xmlns:a16="http://schemas.microsoft.com/office/drawing/2014/main" id="{90B668CF-6ACA-49FD-A34A-84FBF081CDD8}"/>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rgbClr val="232F3E"/>
                </a:solidFill>
                <a:prstDash val="solid"/>
                <a:round/>
              </a:ln>
            </p:spPr>
            <p:txBody>
              <a:bodyPr rtlCol="0" anchor="ctr"/>
              <a:lstStyle/>
              <a:p>
                <a:endParaRPr lang="en-US" sz="5400"/>
              </a:p>
            </p:txBody>
          </p:sp>
          <p:sp>
            <p:nvSpPr>
              <p:cNvPr id="37" name="Freeform: Shape 131">
                <a:extLst>
                  <a:ext uri="{FF2B5EF4-FFF2-40B4-BE49-F238E27FC236}">
                    <a16:creationId xmlns:a16="http://schemas.microsoft.com/office/drawing/2014/main" id="{BA91119B-1FFB-4621-B190-EE13F77DA116}"/>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rgbClr val="232F3E"/>
                </a:solidFill>
                <a:prstDash val="solid"/>
                <a:round/>
              </a:ln>
            </p:spPr>
            <p:txBody>
              <a:bodyPr rtlCol="0" anchor="ctr"/>
              <a:lstStyle/>
              <a:p>
                <a:endParaRPr lang="en-US" sz="5400"/>
              </a:p>
            </p:txBody>
          </p:sp>
          <p:sp>
            <p:nvSpPr>
              <p:cNvPr id="38" name="Freeform: Shape 132">
                <a:extLst>
                  <a:ext uri="{FF2B5EF4-FFF2-40B4-BE49-F238E27FC236}">
                    <a16:creationId xmlns:a16="http://schemas.microsoft.com/office/drawing/2014/main" id="{E4CCAC37-B960-4E3A-94C8-457C3055C30C}"/>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accent1"/>
                </a:solidFill>
                <a:prstDash val="solid"/>
                <a:round/>
              </a:ln>
            </p:spPr>
            <p:txBody>
              <a:bodyPr rtlCol="0" anchor="ctr"/>
              <a:lstStyle/>
              <a:p>
                <a:endParaRPr lang="en-US" sz="5400"/>
              </a:p>
            </p:txBody>
          </p:sp>
          <p:sp>
            <p:nvSpPr>
              <p:cNvPr id="39" name="Freeform: Shape 133">
                <a:extLst>
                  <a:ext uri="{FF2B5EF4-FFF2-40B4-BE49-F238E27FC236}">
                    <a16:creationId xmlns:a16="http://schemas.microsoft.com/office/drawing/2014/main" id="{14578A1A-BAE7-4ECD-A022-F9D60A3B831F}"/>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accent1"/>
                </a:solidFill>
                <a:prstDash val="solid"/>
                <a:round/>
              </a:ln>
            </p:spPr>
            <p:txBody>
              <a:bodyPr rtlCol="0" anchor="ctr"/>
              <a:lstStyle/>
              <a:p>
                <a:endParaRPr lang="en-US" sz="5400" dirty="0"/>
              </a:p>
            </p:txBody>
          </p:sp>
        </p:grpSp>
      </p:grpSp>
      <p:grpSp>
        <p:nvGrpSpPr>
          <p:cNvPr id="64" name="Group 63"/>
          <p:cNvGrpSpPr/>
          <p:nvPr/>
        </p:nvGrpSpPr>
        <p:grpSpPr>
          <a:xfrm>
            <a:off x="7661062" y="3069150"/>
            <a:ext cx="2400333" cy="2614551"/>
            <a:chOff x="4788164" y="1738339"/>
            <a:chExt cx="1500208" cy="1634094"/>
          </a:xfrm>
        </p:grpSpPr>
        <p:sp>
          <p:nvSpPr>
            <p:cNvPr id="40" name="Rectangle 39">
              <a:extLst>
                <a:ext uri="{FF2B5EF4-FFF2-40B4-BE49-F238E27FC236}">
                  <a16:creationId xmlns:a16="http://schemas.microsoft.com/office/drawing/2014/main" id="{3A444FC0-5A76-C142-ABC0-E6DB7E769A7B}"/>
                </a:ext>
              </a:extLst>
            </p:cNvPr>
            <p:cNvSpPr/>
            <p:nvPr/>
          </p:nvSpPr>
          <p:spPr>
            <a:xfrm>
              <a:off x="4788164" y="2776116"/>
              <a:ext cx="1500208" cy="596317"/>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Highly available</a:t>
              </a:r>
            </a:p>
          </p:txBody>
        </p:sp>
        <p:sp>
          <p:nvSpPr>
            <p:cNvPr id="41" name="Rounded Rectangle 50">
              <a:extLst>
                <a:ext uri="{FF2B5EF4-FFF2-40B4-BE49-F238E27FC236}">
                  <a16:creationId xmlns:a16="http://schemas.microsoft.com/office/drawing/2014/main" id="{46A936FF-A3F9-4EF5-9179-ECDE10FF7774}"/>
                </a:ext>
              </a:extLst>
            </p:cNvPr>
            <p:cNvSpPr>
              <a:spLocks/>
            </p:cNvSpPr>
            <p:nvPr/>
          </p:nvSpPr>
          <p:spPr bwMode="auto">
            <a:xfrm>
              <a:off x="5090695"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53" name="Group 12">
              <a:extLst>
                <a:ext uri="{FF2B5EF4-FFF2-40B4-BE49-F238E27FC236}">
                  <a16:creationId xmlns:a16="http://schemas.microsoft.com/office/drawing/2014/main" id="{10507226-746A-40C6-ABA4-43B67360BAB5}"/>
                </a:ext>
              </a:extLst>
            </p:cNvPr>
            <p:cNvGrpSpPr>
              <a:grpSpLocks noChangeAspect="1"/>
            </p:cNvGrpSpPr>
            <p:nvPr/>
          </p:nvGrpSpPr>
          <p:grpSpPr bwMode="auto">
            <a:xfrm>
              <a:off x="5295023" y="2001397"/>
              <a:ext cx="566131" cy="340145"/>
              <a:chOff x="2637" y="1473"/>
              <a:chExt cx="486" cy="292"/>
            </a:xfrm>
          </p:grpSpPr>
          <p:sp>
            <p:nvSpPr>
              <p:cNvPr id="54" name="Freeform 13">
                <a:extLst>
                  <a:ext uri="{FF2B5EF4-FFF2-40B4-BE49-F238E27FC236}">
                    <a16:creationId xmlns:a16="http://schemas.microsoft.com/office/drawing/2014/main" id="{72F2B9A5-97DC-4A13-AFE4-A28D3B9860CB}"/>
                  </a:ext>
                </a:extLst>
              </p:cNvPr>
              <p:cNvSpPr>
                <a:spLocks/>
              </p:cNvSpPr>
              <p:nvPr/>
            </p:nvSpPr>
            <p:spPr bwMode="auto">
              <a:xfrm>
                <a:off x="2637" y="1473"/>
                <a:ext cx="407" cy="292"/>
              </a:xfrm>
              <a:custGeom>
                <a:avLst/>
                <a:gdLst>
                  <a:gd name="T0" fmla="*/ 407 w 407"/>
                  <a:gd name="T1" fmla="*/ 266 h 292"/>
                  <a:gd name="T2" fmla="*/ 407 w 407"/>
                  <a:gd name="T3" fmla="*/ 292 h 292"/>
                  <a:gd name="T4" fmla="*/ 0 w 407"/>
                  <a:gd name="T5" fmla="*/ 292 h 292"/>
                  <a:gd name="T6" fmla="*/ 0 w 407"/>
                  <a:gd name="T7" fmla="*/ 0 h 292"/>
                  <a:gd name="T8" fmla="*/ 407 w 407"/>
                  <a:gd name="T9" fmla="*/ 0 h 292"/>
                  <a:gd name="T10" fmla="*/ 407 w 407"/>
                  <a:gd name="T11" fmla="*/ 153 h 292"/>
                </a:gdLst>
                <a:ahLst/>
                <a:cxnLst>
                  <a:cxn ang="0">
                    <a:pos x="T0" y="T1"/>
                  </a:cxn>
                  <a:cxn ang="0">
                    <a:pos x="T2" y="T3"/>
                  </a:cxn>
                  <a:cxn ang="0">
                    <a:pos x="T4" y="T5"/>
                  </a:cxn>
                  <a:cxn ang="0">
                    <a:pos x="T6" y="T7"/>
                  </a:cxn>
                  <a:cxn ang="0">
                    <a:pos x="T8" y="T9"/>
                  </a:cxn>
                  <a:cxn ang="0">
                    <a:pos x="T10" y="T11"/>
                  </a:cxn>
                </a:cxnLst>
                <a:rect l="0" t="0" r="r" b="b"/>
                <a:pathLst>
                  <a:path w="407" h="292">
                    <a:moveTo>
                      <a:pt x="407" y="266"/>
                    </a:moveTo>
                    <a:lnTo>
                      <a:pt x="407" y="292"/>
                    </a:lnTo>
                    <a:lnTo>
                      <a:pt x="0" y="292"/>
                    </a:lnTo>
                    <a:lnTo>
                      <a:pt x="0" y="0"/>
                    </a:lnTo>
                    <a:lnTo>
                      <a:pt x="407" y="0"/>
                    </a:lnTo>
                    <a:lnTo>
                      <a:pt x="407" y="15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5" name="Oval 14">
                <a:extLst>
                  <a:ext uri="{FF2B5EF4-FFF2-40B4-BE49-F238E27FC236}">
                    <a16:creationId xmlns:a16="http://schemas.microsoft.com/office/drawing/2014/main" id="{B4BFF4FD-32CD-4FE5-BBC2-2E46E853071E}"/>
                  </a:ext>
                </a:extLst>
              </p:cNvPr>
              <p:cNvSpPr>
                <a:spLocks noChangeArrowheads="1"/>
              </p:cNvSpPr>
              <p:nvPr/>
            </p:nvSpPr>
            <p:spPr bwMode="auto">
              <a:xfrm>
                <a:off x="2743" y="1521"/>
                <a:ext cx="195" cy="195"/>
              </a:xfrm>
              <a:prstGeom prst="ellipse">
                <a:avLst/>
              </a:pr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6" name="Freeform 15">
                <a:extLst>
                  <a:ext uri="{FF2B5EF4-FFF2-40B4-BE49-F238E27FC236}">
                    <a16:creationId xmlns:a16="http://schemas.microsoft.com/office/drawing/2014/main" id="{58C6EFFC-9D37-4A75-938B-326239570A7D}"/>
                  </a:ext>
                </a:extLst>
              </p:cNvPr>
              <p:cNvSpPr>
                <a:spLocks/>
              </p:cNvSpPr>
              <p:nvPr/>
            </p:nvSpPr>
            <p:spPr bwMode="auto">
              <a:xfrm>
                <a:off x="2841" y="1561"/>
                <a:ext cx="33" cy="92"/>
              </a:xfrm>
              <a:custGeom>
                <a:avLst/>
                <a:gdLst>
                  <a:gd name="T0" fmla="*/ 0 w 33"/>
                  <a:gd name="T1" fmla="*/ 0 h 92"/>
                  <a:gd name="T2" fmla="*/ 0 w 33"/>
                  <a:gd name="T3" fmla="*/ 57 h 92"/>
                  <a:gd name="T4" fmla="*/ 33 w 33"/>
                  <a:gd name="T5" fmla="*/ 92 h 92"/>
                </a:gdLst>
                <a:ahLst/>
                <a:cxnLst>
                  <a:cxn ang="0">
                    <a:pos x="T0" y="T1"/>
                  </a:cxn>
                  <a:cxn ang="0">
                    <a:pos x="T2" y="T3"/>
                  </a:cxn>
                  <a:cxn ang="0">
                    <a:pos x="T4" y="T5"/>
                  </a:cxn>
                </a:cxnLst>
                <a:rect l="0" t="0" r="r" b="b"/>
                <a:pathLst>
                  <a:path w="33" h="92">
                    <a:moveTo>
                      <a:pt x="0" y="0"/>
                    </a:moveTo>
                    <a:lnTo>
                      <a:pt x="0" y="57"/>
                    </a:lnTo>
                    <a:lnTo>
                      <a:pt x="33" y="92"/>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7" name="Freeform 16">
                <a:extLst>
                  <a:ext uri="{FF2B5EF4-FFF2-40B4-BE49-F238E27FC236}">
                    <a16:creationId xmlns:a16="http://schemas.microsoft.com/office/drawing/2014/main" id="{C4A34D04-4DEA-40DA-B308-A7D34F977513}"/>
                  </a:ext>
                </a:extLst>
              </p:cNvPr>
              <p:cNvSpPr>
                <a:spLocks/>
              </p:cNvSpPr>
              <p:nvPr/>
            </p:nvSpPr>
            <p:spPr bwMode="auto">
              <a:xfrm>
                <a:off x="2963" y="1626"/>
                <a:ext cx="160" cy="113"/>
              </a:xfrm>
              <a:custGeom>
                <a:avLst/>
                <a:gdLst>
                  <a:gd name="T0" fmla="*/ 160 w 160"/>
                  <a:gd name="T1" fmla="*/ 32 h 113"/>
                  <a:gd name="T2" fmla="*/ 81 w 160"/>
                  <a:gd name="T3" fmla="*/ 113 h 113"/>
                  <a:gd name="T4" fmla="*/ 0 w 160"/>
                  <a:gd name="T5" fmla="*/ 32 h 113"/>
                  <a:gd name="T6" fmla="*/ 21 w 160"/>
                  <a:gd name="T7" fmla="*/ 0 h 113"/>
                  <a:gd name="T8" fmla="*/ 139 w 160"/>
                  <a:gd name="T9" fmla="*/ 0 h 113"/>
                  <a:gd name="T10" fmla="*/ 160 w 160"/>
                  <a:gd name="T11" fmla="*/ 32 h 113"/>
                </a:gdLst>
                <a:ahLst/>
                <a:cxnLst>
                  <a:cxn ang="0">
                    <a:pos x="T0" y="T1"/>
                  </a:cxn>
                  <a:cxn ang="0">
                    <a:pos x="T2" y="T3"/>
                  </a:cxn>
                  <a:cxn ang="0">
                    <a:pos x="T4" y="T5"/>
                  </a:cxn>
                  <a:cxn ang="0">
                    <a:pos x="T6" y="T7"/>
                  </a:cxn>
                  <a:cxn ang="0">
                    <a:pos x="T8" y="T9"/>
                  </a:cxn>
                  <a:cxn ang="0">
                    <a:pos x="T10" y="T11"/>
                  </a:cxn>
                </a:cxnLst>
                <a:rect l="0" t="0" r="r" b="b"/>
                <a:pathLst>
                  <a:path w="160" h="113">
                    <a:moveTo>
                      <a:pt x="160" y="32"/>
                    </a:moveTo>
                    <a:lnTo>
                      <a:pt x="81" y="113"/>
                    </a:lnTo>
                    <a:lnTo>
                      <a:pt x="0" y="32"/>
                    </a:lnTo>
                    <a:lnTo>
                      <a:pt x="21" y="0"/>
                    </a:lnTo>
                    <a:lnTo>
                      <a:pt x="139" y="0"/>
                    </a:lnTo>
                    <a:lnTo>
                      <a:pt x="160" y="32"/>
                    </a:lnTo>
                    <a:close/>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8" name="Line 17">
                <a:extLst>
                  <a:ext uri="{FF2B5EF4-FFF2-40B4-BE49-F238E27FC236}">
                    <a16:creationId xmlns:a16="http://schemas.microsoft.com/office/drawing/2014/main" id="{AFF1C29D-8B61-43BC-BCBD-3EF001351FF7}"/>
                  </a:ext>
                </a:extLst>
              </p:cNvPr>
              <p:cNvSpPr>
                <a:spLocks noChangeShapeType="1"/>
              </p:cNvSpPr>
              <p:nvPr/>
            </p:nvSpPr>
            <p:spPr bwMode="auto">
              <a:xfrm>
                <a:off x="2963" y="1658"/>
                <a:ext cx="160" cy="0"/>
              </a:xfrm>
              <a:prstGeom prst="line">
                <a:avLst/>
              </a:pr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59" name="Freeform 18">
                <a:extLst>
                  <a:ext uri="{FF2B5EF4-FFF2-40B4-BE49-F238E27FC236}">
                    <a16:creationId xmlns:a16="http://schemas.microsoft.com/office/drawing/2014/main" id="{0EE5047D-203A-4247-8C40-9528AB2D2F43}"/>
                  </a:ext>
                </a:extLst>
              </p:cNvPr>
              <p:cNvSpPr>
                <a:spLocks/>
              </p:cNvSpPr>
              <p:nvPr/>
            </p:nvSpPr>
            <p:spPr bwMode="auto">
              <a:xfrm>
                <a:off x="3044" y="1626"/>
                <a:ext cx="48" cy="113"/>
              </a:xfrm>
              <a:custGeom>
                <a:avLst/>
                <a:gdLst>
                  <a:gd name="T0" fmla="*/ 33 w 48"/>
                  <a:gd name="T1" fmla="*/ 0 h 113"/>
                  <a:gd name="T2" fmla="*/ 48 w 48"/>
                  <a:gd name="T3" fmla="*/ 32 h 113"/>
                  <a:gd name="T4" fmla="*/ 0 w 48"/>
                  <a:gd name="T5" fmla="*/ 113 h 113"/>
                </a:gdLst>
                <a:ahLst/>
                <a:cxnLst>
                  <a:cxn ang="0">
                    <a:pos x="T0" y="T1"/>
                  </a:cxn>
                  <a:cxn ang="0">
                    <a:pos x="T2" y="T3"/>
                  </a:cxn>
                  <a:cxn ang="0">
                    <a:pos x="T4" y="T5"/>
                  </a:cxn>
                </a:cxnLst>
                <a:rect l="0" t="0" r="r" b="b"/>
                <a:pathLst>
                  <a:path w="48" h="113">
                    <a:moveTo>
                      <a:pt x="33" y="0"/>
                    </a:moveTo>
                    <a:lnTo>
                      <a:pt x="48" y="32"/>
                    </a:lnTo>
                    <a:lnTo>
                      <a:pt x="0" y="11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sp>
            <p:nvSpPr>
              <p:cNvPr id="60" name="Freeform 19">
                <a:extLst>
                  <a:ext uri="{FF2B5EF4-FFF2-40B4-BE49-F238E27FC236}">
                    <a16:creationId xmlns:a16="http://schemas.microsoft.com/office/drawing/2014/main" id="{80FEA1D8-B5F8-45E6-AA36-5E2EEA51CD3A}"/>
                  </a:ext>
                </a:extLst>
              </p:cNvPr>
              <p:cNvSpPr>
                <a:spLocks/>
              </p:cNvSpPr>
              <p:nvPr/>
            </p:nvSpPr>
            <p:spPr bwMode="auto">
              <a:xfrm>
                <a:off x="2996" y="1626"/>
                <a:ext cx="48" cy="113"/>
              </a:xfrm>
              <a:custGeom>
                <a:avLst/>
                <a:gdLst>
                  <a:gd name="T0" fmla="*/ 15 w 48"/>
                  <a:gd name="T1" fmla="*/ 0 h 113"/>
                  <a:gd name="T2" fmla="*/ 0 w 48"/>
                  <a:gd name="T3" fmla="*/ 32 h 113"/>
                  <a:gd name="T4" fmla="*/ 48 w 48"/>
                  <a:gd name="T5" fmla="*/ 113 h 113"/>
                </a:gdLst>
                <a:ahLst/>
                <a:cxnLst>
                  <a:cxn ang="0">
                    <a:pos x="T0" y="T1"/>
                  </a:cxn>
                  <a:cxn ang="0">
                    <a:pos x="T2" y="T3"/>
                  </a:cxn>
                  <a:cxn ang="0">
                    <a:pos x="T4" y="T5"/>
                  </a:cxn>
                </a:cxnLst>
                <a:rect l="0" t="0" r="r" b="b"/>
                <a:pathLst>
                  <a:path w="48" h="113">
                    <a:moveTo>
                      <a:pt x="15" y="0"/>
                    </a:moveTo>
                    <a:lnTo>
                      <a:pt x="0" y="32"/>
                    </a:lnTo>
                    <a:lnTo>
                      <a:pt x="48" y="113"/>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5400"/>
              </a:p>
            </p:txBody>
          </p:sp>
        </p:grpSp>
      </p:grpSp>
      <p:grpSp>
        <p:nvGrpSpPr>
          <p:cNvPr id="65" name="Group 64"/>
          <p:cNvGrpSpPr/>
          <p:nvPr/>
        </p:nvGrpSpPr>
        <p:grpSpPr>
          <a:xfrm>
            <a:off x="363323" y="3069149"/>
            <a:ext cx="3010846" cy="3045439"/>
            <a:chOff x="2423512" y="1738339"/>
            <a:chExt cx="1881779" cy="1903399"/>
          </a:xfrm>
        </p:grpSpPr>
        <p:sp>
          <p:nvSpPr>
            <p:cNvPr id="6" name="Rectangle 5">
              <a:extLst>
                <a:ext uri="{FF2B5EF4-FFF2-40B4-BE49-F238E27FC236}">
                  <a16:creationId xmlns:a16="http://schemas.microsoft.com/office/drawing/2014/main" id="{AEFC5ED1-6306-594A-8A21-0C03FA6C4A55}"/>
                </a:ext>
              </a:extLst>
            </p:cNvPr>
            <p:cNvSpPr/>
            <p:nvPr/>
          </p:nvSpPr>
          <p:spPr>
            <a:xfrm>
              <a:off x="2423512" y="2776116"/>
              <a:ext cx="1881779" cy="865622"/>
            </a:xfrm>
            <a:prstGeom prst="rect">
              <a:avLst/>
            </a:prstGeom>
          </p:spPr>
          <p:txBody>
            <a:bodyPr wrap="square">
              <a:spAutoFit/>
            </a:bodyPr>
            <a:lstStyle/>
            <a:p>
              <a:pPr algn="ctr" defTabSz="548574">
                <a:defRPr/>
              </a:pPr>
              <a:r>
                <a:rPr lang="en-US" sz="2800" dirty="0">
                  <a:latin typeface="Amazon Ember" panose="020B0603020204020204" pitchFamily="34" charset="0"/>
                  <a:ea typeface="Amazon Ember" panose="020B0603020204020204" pitchFamily="34" charset="0"/>
                  <a:cs typeface="Amazon Ember" panose="020B0603020204020204" pitchFamily="34" charset="0"/>
                </a:rPr>
                <a:t>Runs and manages Apache Kafka for you</a:t>
              </a:r>
              <a:endParaRPr lang="en-US" sz="2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50">
              <a:extLst>
                <a:ext uri="{FF2B5EF4-FFF2-40B4-BE49-F238E27FC236}">
                  <a16:creationId xmlns:a16="http://schemas.microsoft.com/office/drawing/2014/main" id="{AF5EB2BF-FABD-4DFA-8256-784DCEDF0AC1}"/>
                </a:ext>
              </a:extLst>
            </p:cNvPr>
            <p:cNvSpPr>
              <a:spLocks/>
            </p:cNvSpPr>
            <p:nvPr/>
          </p:nvSpPr>
          <p:spPr bwMode="auto">
            <a:xfrm>
              <a:off x="2950982"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pic>
          <p:nvPicPr>
            <p:cNvPr id="61" name="Picture 8" descr="Image result for apache kafka">
              <a:extLst>
                <a:ext uri="{FF2B5EF4-FFF2-40B4-BE49-F238E27FC236}">
                  <a16:creationId xmlns:a16="http://schemas.microsoft.com/office/drawing/2014/main" id="{06DC1350-315F-4F48-8BCA-6E7633189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934" y="1909290"/>
              <a:ext cx="555657" cy="555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324748" y="3069150"/>
            <a:ext cx="2385736" cy="2614551"/>
            <a:chOff x="412663" y="1738339"/>
            <a:chExt cx="1491085" cy="1634094"/>
          </a:xfrm>
        </p:grpSpPr>
        <p:sp>
          <p:nvSpPr>
            <p:cNvPr id="48" name="Rectangle 47">
              <a:extLst>
                <a:ext uri="{FF2B5EF4-FFF2-40B4-BE49-F238E27FC236}">
                  <a16:creationId xmlns:a16="http://schemas.microsoft.com/office/drawing/2014/main" id="{3A444FC0-5A76-C142-ABC0-E6DB7E769A7B}"/>
                </a:ext>
              </a:extLst>
            </p:cNvPr>
            <p:cNvSpPr/>
            <p:nvPr/>
          </p:nvSpPr>
          <p:spPr>
            <a:xfrm>
              <a:off x="412663" y="2776116"/>
              <a:ext cx="1491085" cy="596317"/>
            </a:xfrm>
            <a:prstGeom prst="rect">
              <a:avLst/>
            </a:prstGeom>
          </p:spPr>
          <p:txBody>
            <a:bodyPr wrap="square">
              <a:spAutoFit/>
            </a:bodyPr>
            <a:lstStyle/>
            <a:p>
              <a:pPr algn="ctr" defTabSz="457165">
                <a:spcBef>
                  <a:spcPts val="600"/>
                </a:spcBef>
                <a:spcAft>
                  <a:spcPts val="301"/>
                </a:spcAft>
              </a:pPr>
              <a:r>
                <a:rPr lang="en-US" sz="2800" dirty="0">
                  <a:latin typeface="Amazon Ember" panose="020B0603020204020204" pitchFamily="34" charset="0"/>
                  <a:ea typeface="Amazon Ember" panose="020B0603020204020204" pitchFamily="34" charset="0"/>
                  <a:cs typeface="Amazon Ember" panose="020B0603020204020204" pitchFamily="34" charset="0"/>
                </a:rPr>
                <a:t>Fully managed</a:t>
              </a:r>
            </a:p>
          </p:txBody>
        </p:sp>
        <p:sp>
          <p:nvSpPr>
            <p:cNvPr id="49" name="Rounded Rectangle 50">
              <a:extLst>
                <a:ext uri="{FF2B5EF4-FFF2-40B4-BE49-F238E27FC236}">
                  <a16:creationId xmlns:a16="http://schemas.microsoft.com/office/drawing/2014/main" id="{46A936FF-A3F9-4EF5-9179-ECDE10FF7774}"/>
                </a:ext>
              </a:extLst>
            </p:cNvPr>
            <p:cNvSpPr>
              <a:spLocks/>
            </p:cNvSpPr>
            <p:nvPr/>
          </p:nvSpPr>
          <p:spPr bwMode="auto">
            <a:xfrm>
              <a:off x="745175" y="1738339"/>
              <a:ext cx="868680" cy="868680"/>
            </a:xfrm>
            <a:prstGeom prst="ellipse">
              <a:avLst/>
            </a:prstGeom>
            <a:solidFill>
              <a:schemeClr val="bg1"/>
            </a:solidFill>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3200" dirty="0">
                <a:gradFill>
                  <a:gsLst>
                    <a:gs pos="0">
                      <a:srgbClr val="FFFFFF"/>
                    </a:gs>
                    <a:gs pos="100000">
                      <a:srgbClr val="FFFFFF"/>
                    </a:gs>
                  </a:gsLst>
                  <a:lin ang="5400000" scaled="0"/>
                </a:gradFill>
                <a:cs typeface="Segoe UI" pitchFamily="34" charset="0"/>
              </a:endParaRPr>
            </a:p>
          </p:txBody>
        </p:sp>
        <p:grpSp>
          <p:nvGrpSpPr>
            <p:cNvPr id="69" name="Group 68">
              <a:extLst>
                <a:ext uri="{FF2B5EF4-FFF2-40B4-BE49-F238E27FC236}">
                  <a16:creationId xmlns:a16="http://schemas.microsoft.com/office/drawing/2014/main" id="{C1281706-92A9-E345-AC91-D9F1556081DC}"/>
                </a:ext>
              </a:extLst>
            </p:cNvPr>
            <p:cNvGrpSpPr/>
            <p:nvPr/>
          </p:nvGrpSpPr>
          <p:grpSpPr>
            <a:xfrm>
              <a:off x="811876" y="1969504"/>
              <a:ext cx="647686" cy="417008"/>
              <a:chOff x="6015517" y="1550016"/>
              <a:chExt cx="765258" cy="492706"/>
            </a:xfrm>
          </p:grpSpPr>
          <p:pic>
            <p:nvPicPr>
              <p:cNvPr id="70" name="Picture 69">
                <a:extLst>
                  <a:ext uri="{FF2B5EF4-FFF2-40B4-BE49-F238E27FC236}">
                    <a16:creationId xmlns:a16="http://schemas.microsoft.com/office/drawing/2014/main" id="{5996DC86-FE59-4E42-9494-7D5A5BD0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17" y="1738761"/>
                <a:ext cx="306633" cy="183980"/>
              </a:xfrm>
              <a:prstGeom prst="rect">
                <a:avLst/>
              </a:prstGeom>
            </p:spPr>
          </p:pic>
          <p:cxnSp>
            <p:nvCxnSpPr>
              <p:cNvPr id="71" name="Straight Connector 70">
                <a:extLst>
                  <a:ext uri="{FF2B5EF4-FFF2-40B4-BE49-F238E27FC236}">
                    <a16:creationId xmlns:a16="http://schemas.microsoft.com/office/drawing/2014/main" id="{6A0ADBCD-A36C-8D47-B6D5-E6179BFC35A6}"/>
                  </a:ext>
                </a:extLst>
              </p:cNvPr>
              <p:cNvCxnSpPr>
                <a:cxnSpLocks/>
              </p:cNvCxnSpPr>
              <p:nvPr/>
            </p:nvCxnSpPr>
            <p:spPr>
              <a:xfrm>
                <a:off x="6438096" y="1622976"/>
                <a:ext cx="0" cy="356635"/>
              </a:xfrm>
              <a:prstGeom prst="line">
                <a:avLst/>
              </a:prstGeom>
              <a:noFill/>
              <a:ln w="19050" cap="rnd">
                <a:solidFill>
                  <a:schemeClr val="tx1"/>
                </a:solidFill>
                <a:prstDash val="solid"/>
                <a:round/>
                <a:headEnd/>
                <a:tailEnd/>
              </a:ln>
            </p:spPr>
          </p:cxnSp>
          <p:cxnSp>
            <p:nvCxnSpPr>
              <p:cNvPr id="72" name="Straight Connector 71">
                <a:extLst>
                  <a:ext uri="{FF2B5EF4-FFF2-40B4-BE49-F238E27FC236}">
                    <a16:creationId xmlns:a16="http://schemas.microsoft.com/office/drawing/2014/main" id="{5BA35037-90FC-6041-B9CC-835BA6B123D5}"/>
                  </a:ext>
                </a:extLst>
              </p:cNvPr>
              <p:cNvCxnSpPr>
                <a:cxnSpLocks/>
              </p:cNvCxnSpPr>
              <p:nvPr/>
            </p:nvCxnSpPr>
            <p:spPr>
              <a:xfrm flipH="1">
                <a:off x="6351079" y="1812289"/>
                <a:ext cx="191743" cy="0"/>
              </a:xfrm>
              <a:prstGeom prst="line">
                <a:avLst/>
              </a:prstGeom>
              <a:noFill/>
              <a:ln w="19050" cap="rnd">
                <a:solidFill>
                  <a:schemeClr val="tx1"/>
                </a:solidFill>
                <a:prstDash val="solid"/>
                <a:round/>
                <a:headEnd/>
                <a:tailEnd/>
              </a:ln>
            </p:spPr>
          </p:cxnSp>
          <p:cxnSp>
            <p:nvCxnSpPr>
              <p:cNvPr id="73" name="Straight Connector 72">
                <a:extLst>
                  <a:ext uri="{FF2B5EF4-FFF2-40B4-BE49-F238E27FC236}">
                    <a16:creationId xmlns:a16="http://schemas.microsoft.com/office/drawing/2014/main" id="{98F903B7-06FA-E742-A0AF-FF5A56307F43}"/>
                  </a:ext>
                </a:extLst>
              </p:cNvPr>
              <p:cNvCxnSpPr>
                <a:cxnSpLocks/>
              </p:cNvCxnSpPr>
              <p:nvPr/>
            </p:nvCxnSpPr>
            <p:spPr>
              <a:xfrm flipH="1">
                <a:off x="6438099" y="1616897"/>
                <a:ext cx="106452" cy="0"/>
              </a:xfrm>
              <a:prstGeom prst="line">
                <a:avLst/>
              </a:prstGeom>
              <a:noFill/>
              <a:ln w="19050" cap="rnd">
                <a:solidFill>
                  <a:schemeClr val="tx1"/>
                </a:solidFill>
                <a:prstDash val="solid"/>
                <a:round/>
                <a:headEnd/>
                <a:tailEnd/>
              </a:ln>
            </p:spPr>
          </p:cxnSp>
          <p:cxnSp>
            <p:nvCxnSpPr>
              <p:cNvPr id="74" name="Straight Connector 73">
                <a:extLst>
                  <a:ext uri="{FF2B5EF4-FFF2-40B4-BE49-F238E27FC236}">
                    <a16:creationId xmlns:a16="http://schemas.microsoft.com/office/drawing/2014/main" id="{D22DCB24-9D19-E648-9E6D-303EF6724175}"/>
                  </a:ext>
                </a:extLst>
              </p:cNvPr>
              <p:cNvCxnSpPr>
                <a:cxnSpLocks/>
              </p:cNvCxnSpPr>
              <p:nvPr/>
            </p:nvCxnSpPr>
            <p:spPr>
              <a:xfrm flipH="1">
                <a:off x="6438099" y="1978501"/>
                <a:ext cx="106452" cy="0"/>
              </a:xfrm>
              <a:prstGeom prst="line">
                <a:avLst/>
              </a:prstGeom>
              <a:noFill/>
              <a:ln w="19050" cap="rnd">
                <a:solidFill>
                  <a:schemeClr val="tx1"/>
                </a:solidFill>
                <a:prstDash val="solid"/>
                <a:round/>
                <a:headEnd/>
                <a:tailEnd/>
              </a:ln>
            </p:spPr>
          </p:cxnSp>
          <p:sp>
            <p:nvSpPr>
              <p:cNvPr id="75" name="Rectangle 74">
                <a:extLst>
                  <a:ext uri="{FF2B5EF4-FFF2-40B4-BE49-F238E27FC236}">
                    <a16:creationId xmlns:a16="http://schemas.microsoft.com/office/drawing/2014/main" id="{8DD669D1-FDED-9A43-B92D-399CC4C122BB}"/>
                  </a:ext>
                </a:extLst>
              </p:cNvPr>
              <p:cNvSpPr/>
              <p:nvPr/>
            </p:nvSpPr>
            <p:spPr>
              <a:xfrm>
                <a:off x="6544550" y="1550016"/>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sp>
            <p:nvSpPr>
              <p:cNvPr id="76" name="Rectangle 75">
                <a:extLst>
                  <a:ext uri="{FF2B5EF4-FFF2-40B4-BE49-F238E27FC236}">
                    <a16:creationId xmlns:a16="http://schemas.microsoft.com/office/drawing/2014/main" id="{5E38B6B3-9339-734C-9835-8A672C2D57B1}"/>
                  </a:ext>
                </a:extLst>
              </p:cNvPr>
              <p:cNvSpPr/>
              <p:nvPr/>
            </p:nvSpPr>
            <p:spPr>
              <a:xfrm>
                <a:off x="6545416" y="1739663"/>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sp>
            <p:nvSpPr>
              <p:cNvPr id="77" name="Rectangle 76">
                <a:extLst>
                  <a:ext uri="{FF2B5EF4-FFF2-40B4-BE49-F238E27FC236}">
                    <a16:creationId xmlns:a16="http://schemas.microsoft.com/office/drawing/2014/main" id="{7FC3834C-9DC5-6740-8CFF-275DCBCCF18A}"/>
                  </a:ext>
                </a:extLst>
              </p:cNvPr>
              <p:cNvSpPr/>
              <p:nvPr/>
            </p:nvSpPr>
            <p:spPr>
              <a:xfrm>
                <a:off x="6544550" y="1922741"/>
                <a:ext cx="235359" cy="119981"/>
              </a:xfrm>
              <a:prstGeom prst="rect">
                <a:avLst/>
              </a:prstGeom>
              <a:noFill/>
              <a:ln w="19050" cap="rnd">
                <a:solidFill>
                  <a:schemeClr val="tx1"/>
                </a:solidFill>
                <a:prstDash val="solid"/>
                <a:round/>
                <a:headEnd/>
                <a:tailEnd/>
              </a:ln>
            </p:spPr>
            <p:txBody>
              <a:bodyPr rtlCol="0" anchor="ctr"/>
              <a:lstStyle/>
              <a:p>
                <a:pPr algn="ctr"/>
                <a:endParaRPr lang="en-US" sz="5400" dirty="0"/>
              </a:p>
            </p:txBody>
          </p:sp>
        </p:grpSp>
      </p:grpSp>
      <p:sp>
        <p:nvSpPr>
          <p:cNvPr id="43" name="Rectangle 42">
            <a:extLst>
              <a:ext uri="{FF2B5EF4-FFF2-40B4-BE49-F238E27FC236}">
                <a16:creationId xmlns:a16="http://schemas.microsoft.com/office/drawing/2014/main" id="{CBA354A7-0F23-D347-A779-2F51D1AACD5B}"/>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44" name="Rectangle 43">
            <a:extLst>
              <a:ext uri="{FF2B5EF4-FFF2-40B4-BE49-F238E27FC236}">
                <a16:creationId xmlns:a16="http://schemas.microsoft.com/office/drawing/2014/main" id="{8A81E191-567B-E942-9CE1-F053D02F517F}"/>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07348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D7F8D4-3224-4250-B6CE-C3CD27DC1679}"/>
              </a:ext>
            </a:extLst>
          </p:cNvPr>
          <p:cNvSpPr/>
          <p:nvPr/>
        </p:nvSpPr>
        <p:spPr>
          <a:xfrm>
            <a:off x="1190271" y="1714713"/>
            <a:ext cx="12237461" cy="541450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 name="Rectangle 5">
            <a:extLst>
              <a:ext uri="{FF2B5EF4-FFF2-40B4-BE49-F238E27FC236}">
                <a16:creationId xmlns:a16="http://schemas.microsoft.com/office/drawing/2014/main" id="{1E6CE3DB-8941-4457-9ACA-4B8256E44AD4}"/>
              </a:ext>
            </a:extLst>
          </p:cNvPr>
          <p:cNvSpPr/>
          <p:nvPr/>
        </p:nvSpPr>
        <p:spPr>
          <a:xfrm>
            <a:off x="644730" y="1323556"/>
            <a:ext cx="1686678" cy="16769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 name="Title 1">
            <a:extLst>
              <a:ext uri="{FF2B5EF4-FFF2-40B4-BE49-F238E27FC236}">
                <a16:creationId xmlns:a16="http://schemas.microsoft.com/office/drawing/2014/main" id="{23E83F6E-17C4-3748-B266-4C44D2B64377}"/>
              </a:ext>
            </a:extLst>
          </p:cNvPr>
          <p:cNvSpPr>
            <a:spLocks noGrp="1"/>
          </p:cNvSpPr>
          <p:nvPr>
            <p:ph type="title"/>
          </p:nvPr>
        </p:nvSpPr>
        <p:spPr/>
        <p:txBody>
          <a:bodyPr/>
          <a:lstStyle/>
          <a:p>
            <a:r>
              <a:rPr lang="en-US" dirty="0"/>
              <a:t>Types of analytics users—which are you?</a:t>
            </a:r>
          </a:p>
        </p:txBody>
      </p:sp>
      <p:sp>
        <p:nvSpPr>
          <p:cNvPr id="4" name="Content Placeholder 3">
            <a:extLst>
              <a:ext uri="{FF2B5EF4-FFF2-40B4-BE49-F238E27FC236}">
                <a16:creationId xmlns:a16="http://schemas.microsoft.com/office/drawing/2014/main" id="{198EC0B8-4F8A-4A47-B6F5-97BA4C0FEBA0}"/>
              </a:ext>
            </a:extLst>
          </p:cNvPr>
          <p:cNvSpPr>
            <a:spLocks noGrp="1"/>
          </p:cNvSpPr>
          <p:nvPr>
            <p:ph sz="half" idx="4294967295"/>
          </p:nvPr>
        </p:nvSpPr>
        <p:spPr>
          <a:xfrm>
            <a:off x="8128794" y="2433638"/>
            <a:ext cx="4173537" cy="3605212"/>
          </a:xfrm>
        </p:spPr>
        <p:txBody>
          <a:bodyPr/>
          <a:lstStyle/>
          <a:p>
            <a:pPr>
              <a:lnSpc>
                <a:spcPct val="120000"/>
              </a:lnSpc>
            </a:pPr>
            <a:r>
              <a:rPr lang="en-US" sz="2240" dirty="0"/>
              <a:t>Database admins (DBAs)</a:t>
            </a:r>
          </a:p>
          <a:p>
            <a:pPr>
              <a:lnSpc>
                <a:spcPct val="120000"/>
              </a:lnSpc>
            </a:pPr>
            <a:r>
              <a:rPr lang="en-US" sz="2240" dirty="0"/>
              <a:t>DevOps engineers</a:t>
            </a:r>
          </a:p>
          <a:p>
            <a:pPr>
              <a:lnSpc>
                <a:spcPct val="120000"/>
              </a:lnSpc>
            </a:pPr>
            <a:r>
              <a:rPr lang="en-US" sz="2240" dirty="0"/>
              <a:t>LOB knowledge workers</a:t>
            </a:r>
          </a:p>
          <a:p>
            <a:pPr>
              <a:lnSpc>
                <a:spcPct val="120000"/>
              </a:lnSpc>
            </a:pPr>
            <a:r>
              <a:rPr lang="en-US" sz="2240" dirty="0"/>
              <a:t>Product managers</a:t>
            </a:r>
          </a:p>
          <a:p>
            <a:pPr>
              <a:lnSpc>
                <a:spcPct val="120000"/>
              </a:lnSpc>
            </a:pPr>
            <a:r>
              <a:rPr lang="en-US" sz="2240" dirty="0"/>
              <a:t>IT operations</a:t>
            </a:r>
          </a:p>
          <a:p>
            <a:pPr>
              <a:lnSpc>
                <a:spcPct val="120000"/>
              </a:lnSpc>
            </a:pPr>
            <a:r>
              <a:rPr lang="en-US" sz="2240" dirty="0"/>
              <a:t>IT security and governance</a:t>
            </a:r>
          </a:p>
          <a:p>
            <a:pPr>
              <a:lnSpc>
                <a:spcPct val="120000"/>
              </a:lnSpc>
            </a:pPr>
            <a:r>
              <a:rPr lang="en-US" sz="2240" dirty="0"/>
              <a:t>VP/director analytics</a:t>
            </a:r>
          </a:p>
          <a:p>
            <a:endParaRPr lang="en-US" sz="2880" dirty="0"/>
          </a:p>
        </p:txBody>
      </p:sp>
      <p:sp>
        <p:nvSpPr>
          <p:cNvPr id="3" name="Content Placeholder 2">
            <a:extLst>
              <a:ext uri="{FF2B5EF4-FFF2-40B4-BE49-F238E27FC236}">
                <a16:creationId xmlns:a16="http://schemas.microsoft.com/office/drawing/2014/main" id="{38D79E8A-A7E4-224D-82AC-CE0BF94BFFBA}"/>
              </a:ext>
            </a:extLst>
          </p:cNvPr>
          <p:cNvSpPr>
            <a:spLocks noGrp="1"/>
          </p:cNvSpPr>
          <p:nvPr>
            <p:ph sz="half" idx="4294967295"/>
          </p:nvPr>
        </p:nvSpPr>
        <p:spPr>
          <a:xfrm>
            <a:off x="2506663" y="2433638"/>
            <a:ext cx="5053013" cy="4162425"/>
          </a:xfrm>
        </p:spPr>
        <p:txBody>
          <a:bodyPr/>
          <a:lstStyle/>
          <a:p>
            <a:pPr>
              <a:lnSpc>
                <a:spcPct val="120000"/>
              </a:lnSpc>
            </a:pPr>
            <a:r>
              <a:rPr lang="en-US" sz="2240" dirty="0"/>
              <a:t>Architects</a:t>
            </a:r>
          </a:p>
          <a:p>
            <a:pPr>
              <a:lnSpc>
                <a:spcPct val="120000"/>
              </a:lnSpc>
            </a:pPr>
            <a:r>
              <a:rPr lang="en-US" sz="2240" dirty="0"/>
              <a:t>Application developers</a:t>
            </a:r>
          </a:p>
          <a:p>
            <a:pPr>
              <a:lnSpc>
                <a:spcPct val="120000"/>
              </a:lnSpc>
            </a:pPr>
            <a:r>
              <a:rPr lang="en-US" sz="2240" dirty="0"/>
              <a:t>Business intelligence (BI) analysts</a:t>
            </a:r>
          </a:p>
          <a:p>
            <a:pPr>
              <a:lnSpc>
                <a:spcPct val="120000"/>
              </a:lnSpc>
            </a:pPr>
            <a:r>
              <a:rPr lang="en-US" sz="2240" dirty="0" err="1"/>
              <a:t>CxO</a:t>
            </a:r>
            <a:endParaRPr lang="en-US" sz="2240" dirty="0"/>
          </a:p>
          <a:p>
            <a:pPr>
              <a:lnSpc>
                <a:spcPct val="120000"/>
              </a:lnSpc>
            </a:pPr>
            <a:r>
              <a:rPr lang="en-US" sz="2240" dirty="0"/>
              <a:t>Data engineers, operations</a:t>
            </a:r>
          </a:p>
          <a:p>
            <a:pPr>
              <a:lnSpc>
                <a:spcPct val="120000"/>
              </a:lnSpc>
            </a:pPr>
            <a:r>
              <a:rPr lang="en-US" sz="2240" dirty="0"/>
              <a:t>Data modelers</a:t>
            </a:r>
          </a:p>
          <a:p>
            <a:pPr>
              <a:lnSpc>
                <a:spcPct val="120000"/>
              </a:lnSpc>
            </a:pPr>
            <a:r>
              <a:rPr lang="en-US" sz="2240" dirty="0"/>
              <a:t>Data scientists</a:t>
            </a:r>
          </a:p>
          <a:p>
            <a:pPr>
              <a:lnSpc>
                <a:spcPct val="120000"/>
              </a:lnSpc>
            </a:pPr>
            <a:r>
              <a:rPr lang="en-US" sz="2240" dirty="0"/>
              <a:t>Data warehouse admins</a:t>
            </a:r>
            <a:endParaRPr lang="en-US" sz="2880" dirty="0"/>
          </a:p>
        </p:txBody>
      </p:sp>
      <p:grpSp>
        <p:nvGrpSpPr>
          <p:cNvPr id="8" name="Graphic 172">
            <a:extLst>
              <a:ext uri="{FF2B5EF4-FFF2-40B4-BE49-F238E27FC236}">
                <a16:creationId xmlns:a16="http://schemas.microsoft.com/office/drawing/2014/main" id="{753C2B6F-632B-4421-B3FF-AB2F28C6F289}"/>
              </a:ext>
            </a:extLst>
          </p:cNvPr>
          <p:cNvGrpSpPr/>
          <p:nvPr/>
        </p:nvGrpSpPr>
        <p:grpSpPr>
          <a:xfrm>
            <a:off x="575567" y="1164978"/>
            <a:ext cx="1994069" cy="1994069"/>
            <a:chOff x="1584916" y="4250234"/>
            <a:chExt cx="643689" cy="643689"/>
          </a:xfrm>
        </p:grpSpPr>
        <p:sp>
          <p:nvSpPr>
            <p:cNvPr id="9" name="Freeform: Shape 8">
              <a:extLst>
                <a:ext uri="{FF2B5EF4-FFF2-40B4-BE49-F238E27FC236}">
                  <a16:creationId xmlns:a16="http://schemas.microsoft.com/office/drawing/2014/main" id="{DA2FCD97-6426-424A-8428-E774F63BC96A}"/>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2700" cap="flat">
              <a:solidFill>
                <a:schemeClr val="tx1"/>
              </a:solidFill>
              <a:prstDash val="solid"/>
              <a:round/>
            </a:ln>
          </p:spPr>
          <p:txBody>
            <a:bodyPr rtlCol="0" anchor="ctr"/>
            <a:lstStyle/>
            <a:p>
              <a:endParaRPr lang="en-US" sz="4608"/>
            </a:p>
          </p:txBody>
        </p:sp>
        <p:sp>
          <p:nvSpPr>
            <p:cNvPr id="10" name="Freeform: Shape 9">
              <a:extLst>
                <a:ext uri="{FF2B5EF4-FFF2-40B4-BE49-F238E27FC236}">
                  <a16:creationId xmlns:a16="http://schemas.microsoft.com/office/drawing/2014/main" id="{CD6A66CE-52D2-4060-B553-82BBA27D5DBD}"/>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2700" cap="flat">
              <a:solidFill>
                <a:schemeClr val="tx1"/>
              </a:solidFill>
              <a:prstDash val="solid"/>
              <a:round/>
            </a:ln>
          </p:spPr>
          <p:txBody>
            <a:bodyPr rtlCol="0" anchor="ctr"/>
            <a:lstStyle/>
            <a:p>
              <a:endParaRPr lang="en-US" sz="4608" dirty="0"/>
            </a:p>
          </p:txBody>
        </p:sp>
        <p:sp>
          <p:nvSpPr>
            <p:cNvPr id="11" name="Freeform: Shape 10">
              <a:extLst>
                <a:ext uri="{FF2B5EF4-FFF2-40B4-BE49-F238E27FC236}">
                  <a16:creationId xmlns:a16="http://schemas.microsoft.com/office/drawing/2014/main" id="{865A663F-C381-4DBB-8209-F1A15E5E10BF}"/>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2700" cap="flat">
              <a:solidFill>
                <a:schemeClr val="accent2"/>
              </a:solidFill>
              <a:prstDash val="solid"/>
              <a:round/>
            </a:ln>
          </p:spPr>
          <p:txBody>
            <a:bodyPr rtlCol="0" anchor="ctr"/>
            <a:lstStyle/>
            <a:p>
              <a:endParaRPr lang="en-US" sz="4608" dirty="0"/>
            </a:p>
          </p:txBody>
        </p:sp>
        <p:sp>
          <p:nvSpPr>
            <p:cNvPr id="12" name="Freeform: Shape 11">
              <a:extLst>
                <a:ext uri="{FF2B5EF4-FFF2-40B4-BE49-F238E27FC236}">
                  <a16:creationId xmlns:a16="http://schemas.microsoft.com/office/drawing/2014/main" id="{8FFCA83A-9B5B-4510-AE9B-2568F8514FD2}"/>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2700" cap="flat">
              <a:solidFill>
                <a:schemeClr val="tx1"/>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AE7E59E0-2FFB-4DD5-98CB-AF176BAC8F7F}"/>
                </a:ext>
              </a:extLst>
            </p:cNvPr>
            <p:cNvSpPr/>
            <p:nvPr/>
          </p:nvSpPr>
          <p:spPr>
            <a:xfrm>
              <a:off x="1789931" y="4535710"/>
              <a:ext cx="122301" cy="77243"/>
            </a:xfrm>
            <a:custGeom>
              <a:avLst/>
              <a:gdLst>
                <a:gd name="connsiteX0" fmla="*/ 4828 w 122300"/>
                <a:gd name="connsiteY0" fmla="*/ 4828 h 77242"/>
                <a:gd name="connsiteX1" fmla="*/ 58254 w 122300"/>
                <a:gd name="connsiteY1" fmla="*/ 74024 h 77242"/>
                <a:gd name="connsiteX2" fmla="*/ 118439 w 122300"/>
                <a:gd name="connsiteY2" fmla="*/ 6759 h 77242"/>
              </a:gdLst>
              <a:ahLst/>
              <a:cxnLst>
                <a:cxn ang="0">
                  <a:pos x="connsiteX0" y="connsiteY0"/>
                </a:cxn>
                <a:cxn ang="0">
                  <a:pos x="connsiteX1" y="connsiteY1"/>
                </a:cxn>
                <a:cxn ang="0">
                  <a:pos x="connsiteX2" y="connsiteY2"/>
                </a:cxn>
              </a:cxnLst>
              <a:rect l="l" t="t" r="r" b="b"/>
              <a:pathLst>
                <a:path w="122300" h="77242">
                  <a:moveTo>
                    <a:pt x="4828" y="4828"/>
                  </a:moveTo>
                  <a:cubicBezTo>
                    <a:pt x="5150" y="38300"/>
                    <a:pt x="13196" y="72093"/>
                    <a:pt x="58254" y="74024"/>
                  </a:cubicBezTo>
                  <a:cubicBezTo>
                    <a:pt x="105887" y="75955"/>
                    <a:pt x="116508" y="40552"/>
                    <a:pt x="118439" y="6759"/>
                  </a:cubicBezTo>
                </a:path>
              </a:pathLst>
            </a:custGeom>
            <a:noFill/>
            <a:ln w="12700" cap="flat">
              <a:solidFill>
                <a:schemeClr val="tx1"/>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F9BE3461-336E-4AAD-BB29-4217598DA0CD}"/>
                </a:ext>
              </a:extLst>
            </p:cNvPr>
            <p:cNvSpPr/>
            <p:nvPr/>
          </p:nvSpPr>
          <p:spPr>
            <a:xfrm>
              <a:off x="1776531" y="4411156"/>
              <a:ext cx="151267" cy="135175"/>
            </a:xfrm>
            <a:custGeom>
              <a:avLst/>
              <a:gdLst>
                <a:gd name="connsiteX0" fmla="*/ 47194 w 151266"/>
                <a:gd name="connsiteY0" fmla="*/ 77886 h 135174"/>
                <a:gd name="connsiteX1" fmla="*/ 115425 w 151266"/>
                <a:gd name="connsiteY1" fmla="*/ 93013 h 135174"/>
                <a:gd name="connsiteX2" fmla="*/ 135701 w 151266"/>
                <a:gd name="connsiteY2" fmla="*/ 131956 h 135174"/>
                <a:gd name="connsiteX3" fmla="*/ 146322 w 151266"/>
                <a:gd name="connsiteY3" fmla="*/ 86576 h 135174"/>
                <a:gd name="connsiteX4" fmla="*/ 77447 w 151266"/>
                <a:gd name="connsiteY4" fmla="*/ 17380 h 135174"/>
                <a:gd name="connsiteX5" fmla="*/ 55562 w 151266"/>
                <a:gd name="connsiteY5" fmla="*/ 4828 h 135174"/>
                <a:gd name="connsiteX6" fmla="*/ 50734 w 151266"/>
                <a:gd name="connsiteY6" fmla="*/ 22529 h 135174"/>
                <a:gd name="connsiteX7" fmla="*/ 36573 w 151266"/>
                <a:gd name="connsiteY7" fmla="*/ 18023 h 135174"/>
                <a:gd name="connsiteX8" fmla="*/ 33355 w 151266"/>
                <a:gd name="connsiteY8" fmla="*/ 32506 h 135174"/>
                <a:gd name="connsiteX9" fmla="*/ 5676 w 151266"/>
                <a:gd name="connsiteY9" fmla="*/ 83036 h 135174"/>
                <a:gd name="connsiteX10" fmla="*/ 18228 w 151266"/>
                <a:gd name="connsiteY10" fmla="*/ 128738 h 135174"/>
                <a:gd name="connsiteX11" fmla="*/ 29171 w 151266"/>
                <a:gd name="connsiteY11" fmla="*/ 104278 h 135174"/>
                <a:gd name="connsiteX12" fmla="*/ 47194 w 151266"/>
                <a:gd name="connsiteY12" fmla="*/ 77886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66" h="135174">
                  <a:moveTo>
                    <a:pt x="47194" y="77886"/>
                  </a:moveTo>
                  <a:cubicBezTo>
                    <a:pt x="47194" y="77886"/>
                    <a:pt x="83562" y="99450"/>
                    <a:pt x="115425" y="93013"/>
                  </a:cubicBezTo>
                  <a:cubicBezTo>
                    <a:pt x="115425" y="93013"/>
                    <a:pt x="127011" y="135175"/>
                    <a:pt x="135701" y="131956"/>
                  </a:cubicBezTo>
                  <a:cubicBezTo>
                    <a:pt x="140851" y="130025"/>
                    <a:pt x="149540" y="112967"/>
                    <a:pt x="146322" y="86576"/>
                  </a:cubicBezTo>
                  <a:cubicBezTo>
                    <a:pt x="143425" y="60829"/>
                    <a:pt x="126689" y="19954"/>
                    <a:pt x="77447" y="17380"/>
                  </a:cubicBezTo>
                  <a:cubicBezTo>
                    <a:pt x="60068" y="16414"/>
                    <a:pt x="61033" y="5150"/>
                    <a:pt x="55562" y="4828"/>
                  </a:cubicBezTo>
                  <a:cubicBezTo>
                    <a:pt x="49769" y="4828"/>
                    <a:pt x="54596" y="20920"/>
                    <a:pt x="50734" y="22529"/>
                  </a:cubicBezTo>
                  <a:cubicBezTo>
                    <a:pt x="47838" y="23816"/>
                    <a:pt x="39470" y="16414"/>
                    <a:pt x="36573" y="18023"/>
                  </a:cubicBezTo>
                  <a:cubicBezTo>
                    <a:pt x="33676" y="19633"/>
                    <a:pt x="36251" y="30253"/>
                    <a:pt x="33355" y="32506"/>
                  </a:cubicBezTo>
                  <a:cubicBezTo>
                    <a:pt x="20803" y="42805"/>
                    <a:pt x="10182" y="58576"/>
                    <a:pt x="5676" y="83036"/>
                  </a:cubicBezTo>
                  <a:cubicBezTo>
                    <a:pt x="3423" y="95910"/>
                    <a:pt x="5032" y="127772"/>
                    <a:pt x="18228" y="128738"/>
                  </a:cubicBezTo>
                  <a:cubicBezTo>
                    <a:pt x="20159" y="129060"/>
                    <a:pt x="15975" y="115220"/>
                    <a:pt x="29171" y="104278"/>
                  </a:cubicBezTo>
                  <a:cubicBezTo>
                    <a:pt x="43975" y="92691"/>
                    <a:pt x="33355" y="64691"/>
                    <a:pt x="47194" y="77886"/>
                  </a:cubicBezTo>
                  <a:close/>
                </a:path>
              </a:pathLst>
            </a:custGeom>
            <a:noFill/>
            <a:ln w="12700" cap="flat">
              <a:solidFill>
                <a:schemeClr val="tx1"/>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3FA2C0BA-8624-46FD-841D-59816B454F92}"/>
                </a:ext>
              </a:extLst>
            </p:cNvPr>
            <p:cNvSpPr/>
            <p:nvPr/>
          </p:nvSpPr>
          <p:spPr>
            <a:xfrm>
              <a:off x="1874576" y="4599435"/>
              <a:ext cx="9655" cy="32184"/>
            </a:xfrm>
            <a:custGeom>
              <a:avLst/>
              <a:gdLst>
                <a:gd name="connsiteX0" fmla="*/ 4828 w 9655"/>
                <a:gd name="connsiteY0" fmla="*/ 27679 h 32184"/>
                <a:gd name="connsiteX1" fmla="*/ 4828 w 9655"/>
                <a:gd name="connsiteY1" fmla="*/ 4828 h 32184"/>
              </a:gdLst>
              <a:ahLst/>
              <a:cxnLst>
                <a:cxn ang="0">
                  <a:pos x="connsiteX0" y="connsiteY0"/>
                </a:cxn>
                <a:cxn ang="0">
                  <a:pos x="connsiteX1" y="connsiteY1"/>
                </a:cxn>
              </a:cxnLst>
              <a:rect l="l" t="t" r="r" b="b"/>
              <a:pathLst>
                <a:path w="9655" h="32184">
                  <a:moveTo>
                    <a:pt x="4828" y="27679"/>
                  </a:moveTo>
                  <a:lnTo>
                    <a:pt x="4828" y="4828"/>
                  </a:lnTo>
                </a:path>
              </a:pathLst>
            </a:custGeom>
            <a:ln w="12700" cap="flat">
              <a:solidFill>
                <a:schemeClr val="tx1"/>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A2F8A500-E1A5-4D39-B32E-9F825DD78BC2}"/>
                </a:ext>
              </a:extLst>
            </p:cNvPr>
            <p:cNvSpPr/>
            <p:nvPr/>
          </p:nvSpPr>
          <p:spPr>
            <a:xfrm>
              <a:off x="1815679" y="4597826"/>
              <a:ext cx="9655" cy="32184"/>
            </a:xfrm>
            <a:custGeom>
              <a:avLst/>
              <a:gdLst>
                <a:gd name="connsiteX0" fmla="*/ 5150 w 9655"/>
                <a:gd name="connsiteY0" fmla="*/ 4828 h 32184"/>
                <a:gd name="connsiteX1" fmla="*/ 4828 w 9655"/>
                <a:gd name="connsiteY1" fmla="*/ 29288 h 32184"/>
              </a:gdLst>
              <a:ahLst/>
              <a:cxnLst>
                <a:cxn ang="0">
                  <a:pos x="connsiteX0" y="connsiteY0"/>
                </a:cxn>
                <a:cxn ang="0">
                  <a:pos x="connsiteX1" y="connsiteY1"/>
                </a:cxn>
              </a:cxnLst>
              <a:rect l="l" t="t" r="r" b="b"/>
              <a:pathLst>
                <a:path w="9655" h="32184">
                  <a:moveTo>
                    <a:pt x="5150" y="4828"/>
                  </a:moveTo>
                  <a:lnTo>
                    <a:pt x="4828" y="29288"/>
                  </a:lnTo>
                </a:path>
              </a:pathLst>
            </a:custGeom>
            <a:ln w="12700" cap="flat">
              <a:solidFill>
                <a:schemeClr val="tx1"/>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ADAF6E4F-4533-4A1D-87FC-476C839B0028}"/>
                </a:ext>
              </a:extLst>
            </p:cNvPr>
            <p:cNvSpPr/>
            <p:nvPr/>
          </p:nvSpPr>
          <p:spPr>
            <a:xfrm>
              <a:off x="1829518" y="4435295"/>
              <a:ext cx="35403" cy="16092"/>
            </a:xfrm>
            <a:custGeom>
              <a:avLst/>
              <a:gdLst>
                <a:gd name="connsiteX0" fmla="*/ 4828 w 35402"/>
                <a:gd name="connsiteY0" fmla="*/ 4828 h 16092"/>
                <a:gd name="connsiteX1" fmla="*/ 31863 w 35402"/>
                <a:gd name="connsiteY1" fmla="*/ 12874 h 16092"/>
              </a:gdLst>
              <a:ahLst/>
              <a:cxnLst>
                <a:cxn ang="0">
                  <a:pos x="connsiteX0" y="connsiteY0"/>
                </a:cxn>
                <a:cxn ang="0">
                  <a:pos x="connsiteX1" y="connsiteY1"/>
                </a:cxn>
              </a:cxnLst>
              <a:rect l="l" t="t" r="r" b="b"/>
              <a:pathLst>
                <a:path w="35402" h="16092">
                  <a:moveTo>
                    <a:pt x="4828" y="4828"/>
                  </a:moveTo>
                  <a:cubicBezTo>
                    <a:pt x="11586" y="8690"/>
                    <a:pt x="21242" y="12874"/>
                    <a:pt x="31863" y="12874"/>
                  </a:cubicBezTo>
                </a:path>
              </a:pathLst>
            </a:custGeom>
            <a:noFill/>
            <a:ln w="12700" cap="flat">
              <a:solidFill>
                <a:schemeClr val="tx1"/>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B6B65397-97F3-4ACB-AB44-301F91B0E8A4}"/>
                </a:ext>
              </a:extLst>
            </p:cNvPr>
            <p:cNvSpPr/>
            <p:nvPr/>
          </p:nvSpPr>
          <p:spPr>
            <a:xfrm>
              <a:off x="1853334"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41CA0031-BF73-48A5-8D12-05E7C0E1A29E}"/>
                </a:ext>
              </a:extLst>
            </p:cNvPr>
            <p:cNvSpPr/>
            <p:nvPr/>
          </p:nvSpPr>
          <p:spPr>
            <a:xfrm>
              <a:off x="1808920" y="45131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tx1"/>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867AF402-7CCA-46D4-9E6F-30EB1A483916}"/>
                </a:ext>
              </a:extLst>
            </p:cNvPr>
            <p:cNvSpPr/>
            <p:nvPr/>
          </p:nvSpPr>
          <p:spPr>
            <a:xfrm>
              <a:off x="1838529" y="4528308"/>
              <a:ext cx="22529" cy="9655"/>
            </a:xfrm>
            <a:custGeom>
              <a:avLst/>
              <a:gdLst>
                <a:gd name="connsiteX0" fmla="*/ 4828 w 22529"/>
                <a:gd name="connsiteY0" fmla="*/ 4828 h 9655"/>
                <a:gd name="connsiteX1" fmla="*/ 18023 w 22529"/>
                <a:gd name="connsiteY1" fmla="*/ 4828 h 9655"/>
              </a:gdLst>
              <a:ahLst/>
              <a:cxnLst>
                <a:cxn ang="0">
                  <a:pos x="connsiteX0" y="connsiteY0"/>
                </a:cxn>
                <a:cxn ang="0">
                  <a:pos x="connsiteX1" y="connsiteY1"/>
                </a:cxn>
              </a:cxnLst>
              <a:rect l="l" t="t" r="r" b="b"/>
              <a:pathLst>
                <a:path w="22529" h="9655">
                  <a:moveTo>
                    <a:pt x="4828" y="4828"/>
                  </a:moveTo>
                  <a:lnTo>
                    <a:pt x="18023" y="4828"/>
                  </a:lnTo>
                </a:path>
              </a:pathLst>
            </a:custGeom>
            <a:ln w="12700" cap="flat">
              <a:solidFill>
                <a:schemeClr val="tx1"/>
              </a:solidFill>
              <a:prstDash val="solid"/>
              <a:round/>
            </a:ln>
          </p:spPr>
          <p:txBody>
            <a:bodyPr rtlCol="0" anchor="ctr"/>
            <a:lstStyle/>
            <a:p>
              <a:endParaRPr lang="en-US" sz="4608"/>
            </a:p>
          </p:txBody>
        </p:sp>
        <p:sp>
          <p:nvSpPr>
            <p:cNvPr id="22" name="Freeform: Shape 21">
              <a:extLst>
                <a:ext uri="{FF2B5EF4-FFF2-40B4-BE49-F238E27FC236}">
                  <a16:creationId xmlns:a16="http://schemas.microsoft.com/office/drawing/2014/main" id="{B76CF265-5D58-4A58-A896-1694B4B397E7}"/>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chemeClr val="tx1"/>
              </a:solidFill>
              <a:prstDash val="solid"/>
              <a:round/>
            </a:ln>
          </p:spPr>
          <p:txBody>
            <a:bodyPr rtlCol="0" anchor="ctr"/>
            <a:lstStyle/>
            <a:p>
              <a:endParaRPr lang="en-US" sz="4608"/>
            </a:p>
          </p:txBody>
        </p:sp>
        <p:sp>
          <p:nvSpPr>
            <p:cNvPr id="23" name="Freeform: Shape 22">
              <a:extLst>
                <a:ext uri="{FF2B5EF4-FFF2-40B4-BE49-F238E27FC236}">
                  <a16:creationId xmlns:a16="http://schemas.microsoft.com/office/drawing/2014/main" id="{9FDC5225-9CAA-49FC-9B1A-6204D5AE1B6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2700" cap="flat">
              <a:solidFill>
                <a:schemeClr val="tx1"/>
              </a:solidFill>
              <a:prstDash val="solid"/>
              <a:round/>
            </a:ln>
          </p:spPr>
          <p:txBody>
            <a:bodyPr rtlCol="0" anchor="ctr"/>
            <a:lstStyle/>
            <a:p>
              <a:endParaRPr lang="en-US" sz="4608"/>
            </a:p>
          </p:txBody>
        </p:sp>
      </p:grpSp>
    </p:spTree>
    <p:extLst>
      <p:ext uri="{BB962C8B-B14F-4D97-AF65-F5344CB8AC3E}">
        <p14:creationId xmlns:p14="http://schemas.microsoft.com/office/powerpoint/2010/main" val="3221044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MSK Customers</a:t>
            </a:r>
          </a:p>
        </p:txBody>
      </p:sp>
      <p:pic>
        <p:nvPicPr>
          <p:cNvPr id="1026" name="Picture 2" descr="Nutm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22" y="2383045"/>
            <a:ext cx="3048000" cy="990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hm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810" y="2142253"/>
            <a:ext cx="3048000" cy="1325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on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285" y="2520207"/>
            <a:ext cx="3048000" cy="716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curewor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322" y="4530173"/>
            <a:ext cx="304800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mpa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9810" y="4545413"/>
            <a:ext cx="3048000" cy="10668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ipRecrui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5485" y="4431112"/>
            <a:ext cx="3657600" cy="129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5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Analytics</a:t>
            </a:r>
            <a:br>
              <a:rPr lang="en-US" dirty="0">
                <a:solidFill>
                  <a:srgbClr val="F0F0F0"/>
                </a:solidFill>
              </a:rPr>
            </a:br>
            <a:r>
              <a:rPr lang="en-US" sz="3600" dirty="0">
                <a:solidFill>
                  <a:srgbClr val="F0F0F0"/>
                </a:solidFill>
              </a:rPr>
              <a:t>Fully managed, scalable, secure, Elasticsearch service</a:t>
            </a:r>
          </a:p>
        </p:txBody>
      </p:sp>
      <p:grpSp>
        <p:nvGrpSpPr>
          <p:cNvPr id="34" name="Group 33">
            <a:extLst>
              <a:ext uri="{FF2B5EF4-FFF2-40B4-BE49-F238E27FC236}">
                <a16:creationId xmlns:a16="http://schemas.microsoft.com/office/drawing/2014/main" id="{392CF3FB-7EF0-4A89-8FFB-77B568CA99D5}"/>
              </a:ext>
            </a:extLst>
          </p:cNvPr>
          <p:cNvGrpSpPr/>
          <p:nvPr/>
        </p:nvGrpSpPr>
        <p:grpSpPr>
          <a:xfrm>
            <a:off x="-17113" y="4252418"/>
            <a:ext cx="14664626" cy="3414298"/>
            <a:chOff x="-17113" y="4252418"/>
            <a:chExt cx="14664626" cy="3414298"/>
          </a:xfrm>
        </p:grpSpPr>
        <p:sp>
          <p:nvSpPr>
            <p:cNvPr id="42" name="Rectangle 41">
              <a:extLst>
                <a:ext uri="{FF2B5EF4-FFF2-40B4-BE49-F238E27FC236}">
                  <a16:creationId xmlns:a16="http://schemas.microsoft.com/office/drawing/2014/main" id="{ECDAC7BE-4484-4A42-837D-6E5D2C4712B2}"/>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92027CA-36FA-472A-A96A-B72FE8C1A715}"/>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44" name="Straight Connector 43">
              <a:extLst>
                <a:ext uri="{FF2B5EF4-FFF2-40B4-BE49-F238E27FC236}">
                  <a16:creationId xmlns:a16="http://schemas.microsoft.com/office/drawing/2014/main" id="{5EC747C6-23CB-4D7F-810F-7E277157B7B2}"/>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31" name="Group 30">
            <a:extLst>
              <a:ext uri="{FF2B5EF4-FFF2-40B4-BE49-F238E27FC236}">
                <a16:creationId xmlns:a16="http://schemas.microsoft.com/office/drawing/2014/main" id="{8DA818AB-F24C-4AFC-925A-47AA22041BC1}"/>
              </a:ext>
            </a:extLst>
          </p:cNvPr>
          <p:cNvGrpSpPr/>
          <p:nvPr/>
        </p:nvGrpSpPr>
        <p:grpSpPr>
          <a:xfrm>
            <a:off x="541322" y="2527734"/>
            <a:ext cx="3364079" cy="3644805"/>
            <a:chOff x="541322" y="2527734"/>
            <a:chExt cx="3364079" cy="3644805"/>
          </a:xfrm>
        </p:grpSpPr>
        <p:sp>
          <p:nvSpPr>
            <p:cNvPr id="65" name="TextBox 64">
              <a:extLst>
                <a:ext uri="{FF2B5EF4-FFF2-40B4-BE49-F238E27FC236}">
                  <a16:creationId xmlns:a16="http://schemas.microsoft.com/office/drawing/2014/main" id="{D72B30D9-8218-4900-A374-67AF86621F62}"/>
                </a:ext>
              </a:extLst>
            </p:cNvPr>
            <p:cNvSpPr txBox="1"/>
            <p:nvPr/>
          </p:nvSpPr>
          <p:spPr>
            <a:xfrm>
              <a:off x="541322" y="2527734"/>
              <a:ext cx="3344878" cy="1015663"/>
            </a:xfrm>
            <a:prstGeom prst="rect">
              <a:avLst/>
            </a:prstGeom>
            <a:noFill/>
          </p:spPr>
          <p:txBody>
            <a:bodyPr wrap="square" rtlCol="0" anchor="ctr" anchorCtr="0">
              <a:spAutoFit/>
            </a:bodyPr>
            <a:lstStyle/>
            <a:p>
              <a:pPr lvl="0" algn="ctr">
                <a:defRPr/>
              </a:pPr>
              <a:r>
                <a:rPr lang="en-US" sz="2000" b="1" dirty="0">
                  <a:solidFill>
                    <a:srgbClr val="FFFFFF"/>
                  </a:solidFill>
                  <a:ea typeface="Amazon Ember" panose="02000000000000000000" pitchFamily="2" charset="0"/>
                </a:rPr>
                <a:t>Open source Elasticsearch APIs, Kibana, and Logstash</a:t>
              </a:r>
            </a:p>
          </p:txBody>
        </p:sp>
        <p:sp>
          <p:nvSpPr>
            <p:cNvPr id="66" name="TextBox 65">
              <a:extLst>
                <a:ext uri="{FF2B5EF4-FFF2-40B4-BE49-F238E27FC236}">
                  <a16:creationId xmlns:a16="http://schemas.microsoft.com/office/drawing/2014/main" id="{43E52E5E-9013-422E-81F3-142B108D5925}"/>
                </a:ext>
              </a:extLst>
            </p:cNvPr>
            <p:cNvSpPr txBox="1"/>
            <p:nvPr/>
          </p:nvSpPr>
          <p:spPr>
            <a:xfrm>
              <a:off x="557530" y="5079932"/>
              <a:ext cx="3347871" cy="1092607"/>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Open-source Elasticsearch </a:t>
              </a:r>
              <a:r>
                <a:rPr lang="en-US" sz="1600" dirty="0">
                  <a:solidFill>
                    <a:srgbClr val="FFFFFF"/>
                  </a:solidFill>
                  <a:ea typeface="Amazon Ember" panose="02000000000000000000" pitchFamily="2" charset="0"/>
                </a:rPr>
                <a:t>APIs</a:t>
              </a:r>
            </a:p>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 Managed Kibana</a:t>
              </a:r>
            </a:p>
            <a:p>
              <a:pPr marR="0" lvl="0" indent="0" algn="ctr" defTabSz="457189" fontAlgn="auto">
                <a:lnSpc>
                  <a:spcPct val="100000"/>
                </a:lnSpc>
                <a:spcBef>
                  <a:spcPts val="1200"/>
                </a:spcBef>
                <a:spcAft>
                  <a:spcPts val="0"/>
                </a:spcAft>
                <a:buClrTx/>
                <a:buSzTx/>
                <a:buFontTx/>
                <a:buNone/>
                <a:tabLst/>
                <a:defRPr/>
              </a:pPr>
              <a:r>
                <a:rPr lang="en-US" sz="1600" dirty="0">
                  <a:ea typeface="Amazon Ember" panose="02000000000000000000" pitchFamily="2" charset="0"/>
                </a:rPr>
                <a:t>Integration with Logstash</a:t>
              </a:r>
            </a:p>
          </p:txBody>
        </p:sp>
        <p:grpSp>
          <p:nvGrpSpPr>
            <p:cNvPr id="26" name="Group 25">
              <a:extLst>
                <a:ext uri="{FF2B5EF4-FFF2-40B4-BE49-F238E27FC236}">
                  <a16:creationId xmlns:a16="http://schemas.microsoft.com/office/drawing/2014/main" id="{1F4D3DA6-5FB9-465F-998C-6ED6A9EDBC53}"/>
                </a:ext>
              </a:extLst>
            </p:cNvPr>
            <p:cNvGrpSpPr/>
            <p:nvPr/>
          </p:nvGrpSpPr>
          <p:grpSpPr>
            <a:xfrm>
              <a:off x="1540043" y="3578701"/>
              <a:ext cx="1347436" cy="1347434"/>
              <a:chOff x="1540043" y="3578701"/>
              <a:chExt cx="1347436" cy="1347434"/>
            </a:xfrm>
          </p:grpSpPr>
          <p:sp>
            <p:nvSpPr>
              <p:cNvPr id="68" name="Oval 67">
                <a:extLst>
                  <a:ext uri="{FF2B5EF4-FFF2-40B4-BE49-F238E27FC236}">
                    <a16:creationId xmlns:a16="http://schemas.microsoft.com/office/drawing/2014/main" id="{EAF5AA4A-6BAF-4914-9B31-E18F0B39F46E}"/>
                  </a:ext>
                </a:extLst>
              </p:cNvPr>
              <p:cNvSpPr/>
              <p:nvPr/>
            </p:nvSpPr>
            <p:spPr bwMode="auto">
              <a:xfrm>
                <a:off x="1540043" y="3578701"/>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 name="Group 23">
                <a:extLst>
                  <a:ext uri="{FF2B5EF4-FFF2-40B4-BE49-F238E27FC236}">
                    <a16:creationId xmlns:a16="http://schemas.microsoft.com/office/drawing/2014/main" id="{EFCFA5F3-9DD1-4D1D-AE77-47A97D37D544}"/>
                  </a:ext>
                </a:extLst>
              </p:cNvPr>
              <p:cNvGrpSpPr/>
              <p:nvPr/>
            </p:nvGrpSpPr>
            <p:grpSpPr>
              <a:xfrm>
                <a:off x="1741472" y="4108669"/>
                <a:ext cx="944578" cy="287498"/>
                <a:chOff x="-1674511" y="7206570"/>
                <a:chExt cx="1233000" cy="375285"/>
              </a:xfrm>
            </p:grpSpPr>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18320" r="65695" b="36172"/>
                <a:stretch/>
              </p:blipFill>
              <p:spPr>
                <a:xfrm>
                  <a:off x="-1674511" y="7206570"/>
                  <a:ext cx="410816" cy="375285"/>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5985" t="18320" r="30531" b="39161"/>
                <a:stretch/>
              </p:blipFill>
              <p:spPr>
                <a:xfrm>
                  <a:off x="-1237297" y="7218898"/>
                  <a:ext cx="400988" cy="350628"/>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67874" t="18320" b="37025"/>
                <a:stretch/>
              </p:blipFill>
              <p:spPr>
                <a:xfrm>
                  <a:off x="-826235" y="7210087"/>
                  <a:ext cx="384724" cy="368250"/>
                </a:xfrm>
                <a:prstGeom prst="rect">
                  <a:avLst/>
                </a:prstGeom>
              </p:spPr>
            </p:pic>
          </p:grpSp>
        </p:grpSp>
      </p:grpSp>
      <p:grpSp>
        <p:nvGrpSpPr>
          <p:cNvPr id="117" name="Group 116">
            <a:extLst>
              <a:ext uri="{FF2B5EF4-FFF2-40B4-BE49-F238E27FC236}">
                <a16:creationId xmlns:a16="http://schemas.microsoft.com/office/drawing/2014/main" id="{95CC256F-03D8-45CC-ADB8-AAC03EFDE488}"/>
              </a:ext>
            </a:extLst>
          </p:cNvPr>
          <p:cNvGrpSpPr/>
          <p:nvPr/>
        </p:nvGrpSpPr>
        <p:grpSpPr>
          <a:xfrm>
            <a:off x="7313345" y="2681622"/>
            <a:ext cx="3383280" cy="4521968"/>
            <a:chOff x="7313345" y="2681622"/>
            <a:chExt cx="3383280" cy="4521968"/>
          </a:xfrm>
        </p:grpSpPr>
        <p:sp>
          <p:nvSpPr>
            <p:cNvPr id="79" name="TextBox 78">
              <a:extLst>
                <a:ext uri="{FF2B5EF4-FFF2-40B4-BE49-F238E27FC236}">
                  <a16:creationId xmlns:a16="http://schemas.microsoft.com/office/drawing/2014/main" id="{0ECF17AE-19A8-4EB5-B309-E6DE669E0B11}"/>
                </a:ext>
              </a:extLst>
            </p:cNvPr>
            <p:cNvSpPr txBox="1"/>
            <p:nvPr/>
          </p:nvSpPr>
          <p:spPr>
            <a:xfrm>
              <a:off x="7313345" y="5079932"/>
              <a:ext cx="3383280" cy="2123658"/>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Scale clusters up/down via a single API call or a few clicks</a:t>
              </a:r>
            </a:p>
            <a:p>
              <a:pPr algn="ctr" defTabSz="457189">
                <a:spcBef>
                  <a:spcPts val="1200"/>
                </a:spcBef>
                <a:defRPr/>
              </a:pPr>
              <a:r>
                <a:rPr lang="en-US" sz="1600" dirty="0">
                  <a:ea typeface="Amazon Ember" panose="02000000000000000000" pitchFamily="2" charset="0"/>
                </a:rPr>
                <a:t>Secured network isolation </a:t>
              </a:r>
              <a:br>
                <a:rPr lang="en-US" sz="1600" dirty="0">
                  <a:ea typeface="Amazon Ember" panose="02000000000000000000" pitchFamily="2" charset="0"/>
                </a:rPr>
              </a:br>
              <a:r>
                <a:rPr lang="en-US" sz="1600" dirty="0">
                  <a:ea typeface="Amazon Ember" panose="02000000000000000000" pitchFamily="2" charset="0"/>
                </a:rPr>
                <a:t>with VPC, encrypt data </a:t>
              </a:r>
              <a:br>
                <a:rPr lang="en-US" sz="1600" dirty="0">
                  <a:ea typeface="Amazon Ember" panose="02000000000000000000" pitchFamily="2" charset="0"/>
                </a:rPr>
              </a:br>
              <a:r>
                <a:rPr lang="en-US" sz="1600" dirty="0">
                  <a:ea typeface="Amazon Ember" panose="02000000000000000000" pitchFamily="2" charset="0"/>
                </a:rPr>
                <a:t>at-rest and in-transit</a:t>
              </a:r>
            </a:p>
            <a:p>
              <a:pPr algn="ctr" defTabSz="457189">
                <a:spcBef>
                  <a:spcPts val="1200"/>
                </a:spcBef>
                <a:defRPr/>
              </a:pPr>
              <a:r>
                <a:rPr lang="en-US" sz="1600" dirty="0">
                  <a:ea typeface="Amazon Ember" panose="02000000000000000000" pitchFamily="2" charset="0"/>
                </a:rPr>
                <a:t>Compliant: HIPPA, PCI DSS, </a:t>
              </a:r>
              <a:br>
                <a:rPr lang="en-US" sz="1600" dirty="0">
                  <a:ea typeface="Amazon Ember" panose="02000000000000000000" pitchFamily="2" charset="0"/>
                </a:rPr>
              </a:br>
              <a:r>
                <a:rPr lang="en-US" sz="1600" dirty="0">
                  <a:ea typeface="Amazon Ember" panose="02000000000000000000" pitchFamily="2" charset="0"/>
                </a:rPr>
                <a:t>and ISO</a:t>
              </a:r>
            </a:p>
          </p:txBody>
        </p:sp>
        <p:grpSp>
          <p:nvGrpSpPr>
            <p:cNvPr id="116" name="Group 115">
              <a:extLst>
                <a:ext uri="{FF2B5EF4-FFF2-40B4-BE49-F238E27FC236}">
                  <a16:creationId xmlns:a16="http://schemas.microsoft.com/office/drawing/2014/main" id="{64FE86F4-2F0F-4050-8AC0-57FF39A2454A}"/>
                </a:ext>
              </a:extLst>
            </p:cNvPr>
            <p:cNvGrpSpPr/>
            <p:nvPr/>
          </p:nvGrpSpPr>
          <p:grpSpPr>
            <a:xfrm>
              <a:off x="7816265" y="2681622"/>
              <a:ext cx="2377440" cy="2244513"/>
              <a:chOff x="7816265" y="2681622"/>
              <a:chExt cx="2377440" cy="2244513"/>
            </a:xfrm>
          </p:grpSpPr>
          <p:sp>
            <p:nvSpPr>
              <p:cNvPr id="78" name="TextBox 77">
                <a:extLst>
                  <a:ext uri="{FF2B5EF4-FFF2-40B4-BE49-F238E27FC236}">
                    <a16:creationId xmlns:a16="http://schemas.microsoft.com/office/drawing/2014/main" id="{BFDF486A-6933-4928-A727-A38D9B5F85FB}"/>
                  </a:ext>
                </a:extLst>
              </p:cNvPr>
              <p:cNvSpPr txBox="1"/>
              <p:nvPr/>
            </p:nvSpPr>
            <p:spPr>
              <a:xfrm>
                <a:off x="7816265" y="2681622"/>
                <a:ext cx="2377440" cy="707886"/>
              </a:xfrm>
              <a:prstGeom prst="rect">
                <a:avLst/>
              </a:prstGeom>
              <a:noFill/>
            </p:spPr>
            <p:txBody>
              <a:bodyPr wrap="square" rtlCol="0" anchor="ctr" anchorCtr="0">
                <a:spAutoFit/>
              </a:bodyPr>
              <a:lstStyle/>
              <a:p>
                <a:pPr lvl="0" algn="ctr">
                  <a:defRPr/>
                </a:pPr>
                <a:r>
                  <a:rPr lang="en-US" sz="2000" b="1" dirty="0">
                    <a:ea typeface="Amazon Ember" panose="02000000000000000000" pitchFamily="2" charset="0"/>
                  </a:rPr>
                  <a:t>Scalable, secure, and compliant</a:t>
                </a:r>
              </a:p>
            </p:txBody>
          </p:sp>
          <p:grpSp>
            <p:nvGrpSpPr>
              <p:cNvPr id="27" name="Group 26">
                <a:extLst>
                  <a:ext uri="{FF2B5EF4-FFF2-40B4-BE49-F238E27FC236}">
                    <a16:creationId xmlns:a16="http://schemas.microsoft.com/office/drawing/2014/main" id="{566E352B-07A3-4091-BA4D-47814EFAAB81}"/>
                  </a:ext>
                </a:extLst>
              </p:cNvPr>
              <p:cNvGrpSpPr/>
              <p:nvPr/>
            </p:nvGrpSpPr>
            <p:grpSpPr>
              <a:xfrm>
                <a:off x="8331267" y="3578701"/>
                <a:ext cx="1347436" cy="1347434"/>
                <a:chOff x="8331267" y="3578701"/>
                <a:chExt cx="1347436" cy="1347434"/>
              </a:xfrm>
            </p:grpSpPr>
            <p:sp>
              <p:nvSpPr>
                <p:cNvPr id="81" name="Oval 80">
                  <a:extLst>
                    <a:ext uri="{FF2B5EF4-FFF2-40B4-BE49-F238E27FC236}">
                      <a16:creationId xmlns:a16="http://schemas.microsoft.com/office/drawing/2014/main" id="{3B78F12D-069C-4678-900F-746E9EED0D73}"/>
                    </a:ext>
                  </a:extLst>
                </p:cNvPr>
                <p:cNvSpPr/>
                <p:nvPr/>
              </p:nvSpPr>
              <p:spPr bwMode="auto">
                <a:xfrm>
                  <a:off x="8331267" y="3578701"/>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87" name="Group 32">
                  <a:extLst>
                    <a:ext uri="{FF2B5EF4-FFF2-40B4-BE49-F238E27FC236}">
                      <a16:creationId xmlns:a16="http://schemas.microsoft.com/office/drawing/2014/main" id="{F3B835C5-CDFE-47CC-833B-4434E644159C}"/>
                    </a:ext>
                  </a:extLst>
                </p:cNvPr>
                <p:cNvGrpSpPr>
                  <a:grpSpLocks noChangeAspect="1"/>
                </p:cNvGrpSpPr>
                <p:nvPr/>
              </p:nvGrpSpPr>
              <p:grpSpPr bwMode="auto">
                <a:xfrm>
                  <a:off x="8656421" y="3902592"/>
                  <a:ext cx="697130" cy="699654"/>
                  <a:chOff x="2743" y="1481"/>
                  <a:chExt cx="276" cy="277"/>
                </a:xfrm>
              </p:grpSpPr>
              <p:sp>
                <p:nvSpPr>
                  <p:cNvPr id="88" name="Freeform 33">
                    <a:extLst>
                      <a:ext uri="{FF2B5EF4-FFF2-40B4-BE49-F238E27FC236}">
                        <a16:creationId xmlns:a16="http://schemas.microsoft.com/office/drawing/2014/main" id="{C9CCB9E3-020D-4A2F-8101-D11D7382E449}"/>
                      </a:ext>
                    </a:extLst>
                  </p:cNvPr>
                  <p:cNvSpPr>
                    <a:spLocks/>
                  </p:cNvSpPr>
                  <p:nvPr/>
                </p:nvSpPr>
                <p:spPr bwMode="auto">
                  <a:xfrm>
                    <a:off x="2969" y="1680"/>
                    <a:ext cx="44" cy="44"/>
                  </a:xfrm>
                  <a:custGeom>
                    <a:avLst/>
                    <a:gdLst>
                      <a:gd name="T0" fmla="*/ 0 w 44"/>
                      <a:gd name="T1" fmla="*/ 0 h 44"/>
                      <a:gd name="T2" fmla="*/ 0 w 44"/>
                      <a:gd name="T3" fmla="*/ 44 h 44"/>
                      <a:gd name="T4" fmla="*/ 44 w 44"/>
                      <a:gd name="T5" fmla="*/ 44 h 44"/>
                    </a:gdLst>
                    <a:ahLst/>
                    <a:cxnLst>
                      <a:cxn ang="0">
                        <a:pos x="T0" y="T1"/>
                      </a:cxn>
                      <a:cxn ang="0">
                        <a:pos x="T2" y="T3"/>
                      </a:cxn>
                      <a:cxn ang="0">
                        <a:pos x="T4" y="T5"/>
                      </a:cxn>
                    </a:cxnLst>
                    <a:rect l="0" t="0" r="r" b="b"/>
                    <a:pathLst>
                      <a:path w="44" h="44">
                        <a:moveTo>
                          <a:pt x="0" y="0"/>
                        </a:moveTo>
                        <a:lnTo>
                          <a:pt x="0" y="44"/>
                        </a:lnTo>
                        <a:lnTo>
                          <a:pt x="44" y="44"/>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4">
                    <a:extLst>
                      <a:ext uri="{FF2B5EF4-FFF2-40B4-BE49-F238E27FC236}">
                        <a16:creationId xmlns:a16="http://schemas.microsoft.com/office/drawing/2014/main" id="{7BA52697-24DC-4A4E-89E6-EDB33AB06532}"/>
                      </a:ext>
                    </a:extLst>
                  </p:cNvPr>
                  <p:cNvSpPr>
                    <a:spLocks/>
                  </p:cNvSpPr>
                  <p:nvPr/>
                </p:nvSpPr>
                <p:spPr bwMode="auto">
                  <a:xfrm>
                    <a:off x="2748" y="1514"/>
                    <a:ext cx="44" cy="45"/>
                  </a:xfrm>
                  <a:custGeom>
                    <a:avLst/>
                    <a:gdLst>
                      <a:gd name="T0" fmla="*/ 0 w 44"/>
                      <a:gd name="T1" fmla="*/ 0 h 45"/>
                      <a:gd name="T2" fmla="*/ 44 w 44"/>
                      <a:gd name="T3" fmla="*/ 0 h 45"/>
                      <a:gd name="T4" fmla="*/ 44 w 44"/>
                      <a:gd name="T5" fmla="*/ 45 h 45"/>
                    </a:gdLst>
                    <a:ahLst/>
                    <a:cxnLst>
                      <a:cxn ang="0">
                        <a:pos x="T0" y="T1"/>
                      </a:cxn>
                      <a:cxn ang="0">
                        <a:pos x="T2" y="T3"/>
                      </a:cxn>
                      <a:cxn ang="0">
                        <a:pos x="T4" y="T5"/>
                      </a:cxn>
                    </a:cxnLst>
                    <a:rect l="0" t="0" r="r" b="b"/>
                    <a:pathLst>
                      <a:path w="44" h="45">
                        <a:moveTo>
                          <a:pt x="0" y="0"/>
                        </a:moveTo>
                        <a:lnTo>
                          <a:pt x="44" y="0"/>
                        </a:lnTo>
                        <a:lnTo>
                          <a:pt x="44" y="45"/>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5">
                    <a:extLst>
                      <a:ext uri="{FF2B5EF4-FFF2-40B4-BE49-F238E27FC236}">
                        <a16:creationId xmlns:a16="http://schemas.microsoft.com/office/drawing/2014/main" id="{EBA82364-2EA6-4348-AFBA-0BEF33BA5A76}"/>
                      </a:ext>
                    </a:extLst>
                  </p:cNvPr>
                  <p:cNvSpPr>
                    <a:spLocks/>
                  </p:cNvSpPr>
                  <p:nvPr/>
                </p:nvSpPr>
                <p:spPr bwMode="auto">
                  <a:xfrm>
                    <a:off x="2827" y="1481"/>
                    <a:ext cx="192" cy="243"/>
                  </a:xfrm>
                  <a:custGeom>
                    <a:avLst/>
                    <a:gdLst>
                      <a:gd name="T0" fmla="*/ 104 w 139"/>
                      <a:gd name="T1" fmla="*/ 176 h 176"/>
                      <a:gd name="T2" fmla="*/ 139 w 139"/>
                      <a:gd name="T3" fmla="*/ 100 h 176"/>
                      <a:gd name="T4" fmla="*/ 39 w 139"/>
                      <a:gd name="T5" fmla="*/ 0 h 176"/>
                      <a:gd name="T6" fmla="*/ 0 w 139"/>
                      <a:gd name="T7" fmla="*/ 8 h 176"/>
                    </a:gdLst>
                    <a:ahLst/>
                    <a:cxnLst>
                      <a:cxn ang="0">
                        <a:pos x="T0" y="T1"/>
                      </a:cxn>
                      <a:cxn ang="0">
                        <a:pos x="T2" y="T3"/>
                      </a:cxn>
                      <a:cxn ang="0">
                        <a:pos x="T4" y="T5"/>
                      </a:cxn>
                      <a:cxn ang="0">
                        <a:pos x="T6" y="T7"/>
                      </a:cxn>
                    </a:cxnLst>
                    <a:rect l="0" t="0" r="r" b="b"/>
                    <a:pathLst>
                      <a:path w="139" h="176">
                        <a:moveTo>
                          <a:pt x="104" y="176"/>
                        </a:moveTo>
                        <a:cubicBezTo>
                          <a:pt x="125" y="158"/>
                          <a:pt x="139" y="130"/>
                          <a:pt x="139" y="100"/>
                        </a:cubicBezTo>
                        <a:cubicBezTo>
                          <a:pt x="139" y="45"/>
                          <a:pt x="94" y="0"/>
                          <a:pt x="39" y="0"/>
                        </a:cubicBezTo>
                        <a:cubicBezTo>
                          <a:pt x="25" y="0"/>
                          <a:pt x="12" y="3"/>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6">
                    <a:extLst>
                      <a:ext uri="{FF2B5EF4-FFF2-40B4-BE49-F238E27FC236}">
                        <a16:creationId xmlns:a16="http://schemas.microsoft.com/office/drawing/2014/main" id="{120FF736-924A-4A3B-908B-A7B0BB12280C}"/>
                      </a:ext>
                    </a:extLst>
                  </p:cNvPr>
                  <p:cNvSpPr>
                    <a:spLocks/>
                  </p:cNvSpPr>
                  <p:nvPr/>
                </p:nvSpPr>
                <p:spPr bwMode="auto">
                  <a:xfrm>
                    <a:off x="2743" y="1514"/>
                    <a:ext cx="192" cy="244"/>
                  </a:xfrm>
                  <a:custGeom>
                    <a:avLst/>
                    <a:gdLst>
                      <a:gd name="T0" fmla="*/ 35 w 139"/>
                      <a:gd name="T1" fmla="*/ 0 h 176"/>
                      <a:gd name="T2" fmla="*/ 0 w 139"/>
                      <a:gd name="T3" fmla="*/ 76 h 176"/>
                      <a:gd name="T4" fmla="*/ 100 w 139"/>
                      <a:gd name="T5" fmla="*/ 176 h 176"/>
                      <a:gd name="T6" fmla="*/ 139 w 139"/>
                      <a:gd name="T7" fmla="*/ 168 h 176"/>
                    </a:gdLst>
                    <a:ahLst/>
                    <a:cxnLst>
                      <a:cxn ang="0">
                        <a:pos x="T0" y="T1"/>
                      </a:cxn>
                      <a:cxn ang="0">
                        <a:pos x="T2" y="T3"/>
                      </a:cxn>
                      <a:cxn ang="0">
                        <a:pos x="T4" y="T5"/>
                      </a:cxn>
                      <a:cxn ang="0">
                        <a:pos x="T6" y="T7"/>
                      </a:cxn>
                    </a:cxnLst>
                    <a:rect l="0" t="0" r="r" b="b"/>
                    <a:pathLst>
                      <a:path w="139" h="176">
                        <a:moveTo>
                          <a:pt x="35" y="0"/>
                        </a:moveTo>
                        <a:cubicBezTo>
                          <a:pt x="14" y="18"/>
                          <a:pt x="0" y="46"/>
                          <a:pt x="0" y="76"/>
                        </a:cubicBezTo>
                        <a:cubicBezTo>
                          <a:pt x="0" y="131"/>
                          <a:pt x="45" y="176"/>
                          <a:pt x="100" y="176"/>
                        </a:cubicBezTo>
                        <a:cubicBezTo>
                          <a:pt x="114" y="176"/>
                          <a:pt x="127" y="173"/>
                          <a:pt x="139" y="16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7">
                    <a:extLst>
                      <a:ext uri="{FF2B5EF4-FFF2-40B4-BE49-F238E27FC236}">
                        <a16:creationId xmlns:a16="http://schemas.microsoft.com/office/drawing/2014/main" id="{631690CC-7409-4751-9614-3B15832430B9}"/>
                      </a:ext>
                    </a:extLst>
                  </p:cNvPr>
                  <p:cNvSpPr>
                    <a:spLocks/>
                  </p:cNvSpPr>
                  <p:nvPr/>
                </p:nvSpPr>
                <p:spPr bwMode="auto">
                  <a:xfrm>
                    <a:off x="2820" y="1547"/>
                    <a:ext cx="122" cy="155"/>
                  </a:xfrm>
                  <a:custGeom>
                    <a:avLst/>
                    <a:gdLst>
                      <a:gd name="T0" fmla="*/ 44 w 88"/>
                      <a:gd name="T1" fmla="*/ 112 h 112"/>
                      <a:gd name="T2" fmla="*/ 88 w 88"/>
                      <a:gd name="T3" fmla="*/ 56 h 112"/>
                      <a:gd name="T4" fmla="*/ 88 w 88"/>
                      <a:gd name="T5" fmla="*/ 12 h 112"/>
                      <a:gd name="T6" fmla="*/ 44 w 88"/>
                      <a:gd name="T7" fmla="*/ 0 h 112"/>
                      <a:gd name="T8" fmla="*/ 0 w 88"/>
                      <a:gd name="T9" fmla="*/ 12 h 112"/>
                      <a:gd name="T10" fmla="*/ 0 w 88"/>
                      <a:gd name="T11" fmla="*/ 56 h 112"/>
                      <a:gd name="T12" fmla="*/ 44 w 8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8" h="112">
                        <a:moveTo>
                          <a:pt x="44" y="112"/>
                        </a:moveTo>
                        <a:cubicBezTo>
                          <a:pt x="44" y="112"/>
                          <a:pt x="88" y="93"/>
                          <a:pt x="88" y="56"/>
                        </a:cubicBezTo>
                        <a:cubicBezTo>
                          <a:pt x="88" y="12"/>
                          <a:pt x="88" y="12"/>
                          <a:pt x="88" y="12"/>
                        </a:cubicBezTo>
                        <a:cubicBezTo>
                          <a:pt x="88" y="12"/>
                          <a:pt x="68" y="0"/>
                          <a:pt x="44" y="0"/>
                        </a:cubicBezTo>
                        <a:cubicBezTo>
                          <a:pt x="20" y="0"/>
                          <a:pt x="0" y="12"/>
                          <a:pt x="0" y="12"/>
                        </a:cubicBezTo>
                        <a:cubicBezTo>
                          <a:pt x="0" y="56"/>
                          <a:pt x="0" y="56"/>
                          <a:pt x="0" y="56"/>
                        </a:cubicBezTo>
                        <a:cubicBezTo>
                          <a:pt x="0" y="93"/>
                          <a:pt x="44" y="112"/>
                          <a:pt x="44" y="112"/>
                        </a:cubicBezTo>
                        <a:close/>
                      </a:path>
                    </a:pathLst>
                  </a:custGeom>
                  <a:noFill/>
                  <a:ln w="19050" cap="rnd">
                    <a:solidFill>
                      <a:schemeClr val="accent6"/>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grpSp>
        <p:nvGrpSpPr>
          <p:cNvPr id="118" name="Group 117">
            <a:extLst>
              <a:ext uri="{FF2B5EF4-FFF2-40B4-BE49-F238E27FC236}">
                <a16:creationId xmlns:a16="http://schemas.microsoft.com/office/drawing/2014/main" id="{47D68DA6-D2A3-4D8B-A7B3-1798A1916407}"/>
              </a:ext>
            </a:extLst>
          </p:cNvPr>
          <p:cNvGrpSpPr/>
          <p:nvPr/>
        </p:nvGrpSpPr>
        <p:grpSpPr>
          <a:xfrm>
            <a:off x="10844564" y="2681622"/>
            <a:ext cx="3112068" cy="4294521"/>
            <a:chOff x="10844564" y="2681622"/>
            <a:chExt cx="3112068" cy="4294521"/>
          </a:xfrm>
        </p:grpSpPr>
        <p:sp>
          <p:nvSpPr>
            <p:cNvPr id="56" name="TextBox 55">
              <a:extLst>
                <a:ext uri="{FF2B5EF4-FFF2-40B4-BE49-F238E27FC236}">
                  <a16:creationId xmlns:a16="http://schemas.microsoft.com/office/drawing/2014/main" id="{80411242-8AEF-42D6-A807-45AF61EE516C}"/>
                </a:ext>
              </a:extLst>
            </p:cNvPr>
            <p:cNvSpPr txBox="1"/>
            <p:nvPr/>
          </p:nvSpPr>
          <p:spPr>
            <a:xfrm>
              <a:off x="11211878" y="2681622"/>
              <a:ext cx="2377440" cy="707886"/>
            </a:xfrm>
            <a:prstGeom prst="rect">
              <a:avLst/>
            </a:prstGeom>
            <a:noFill/>
          </p:spPr>
          <p:txBody>
            <a:bodyPr wrap="square" rtlCol="0" anchor="ctr" anchorCtr="0">
              <a:spAutoFit/>
            </a:bodyPr>
            <a:lstStyle/>
            <a:p>
              <a:pPr lvl="0" algn="ctr">
                <a:defRPr/>
              </a:pPr>
              <a:r>
                <a:rPr lang="en-US" sz="2000" b="1" dirty="0">
                  <a:ea typeface="Amazon Ember" panose="02000000000000000000" pitchFamily="2" charset="0"/>
                </a:rPr>
                <a:t>Pay only for </a:t>
              </a:r>
              <a:br>
                <a:rPr lang="en-US" sz="2000" b="1" dirty="0">
                  <a:ea typeface="Amazon Ember" panose="02000000000000000000" pitchFamily="2" charset="0"/>
                </a:rPr>
              </a:br>
              <a:r>
                <a:rPr lang="en-US" sz="2000" b="1" dirty="0">
                  <a:ea typeface="Amazon Ember" panose="02000000000000000000" pitchFamily="2" charset="0"/>
                </a:rPr>
                <a:t>what you use</a:t>
              </a:r>
            </a:p>
          </p:txBody>
        </p:sp>
        <p:sp>
          <p:nvSpPr>
            <p:cNvPr id="57" name="TextBox 56">
              <a:extLst>
                <a:ext uri="{FF2B5EF4-FFF2-40B4-BE49-F238E27FC236}">
                  <a16:creationId xmlns:a16="http://schemas.microsoft.com/office/drawing/2014/main" id="{60421D28-4CBE-4325-892C-85983663C3FC}"/>
                </a:ext>
              </a:extLst>
            </p:cNvPr>
            <p:cNvSpPr txBox="1"/>
            <p:nvPr/>
          </p:nvSpPr>
          <p:spPr>
            <a:xfrm>
              <a:off x="10844564" y="5067928"/>
              <a:ext cx="3112068" cy="1908215"/>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Cost-optimized workloads </a:t>
              </a:r>
              <a:br>
                <a:rPr lang="en-US" sz="1600" dirty="0">
                  <a:ea typeface="Amazon Ember" panose="02000000000000000000" pitchFamily="2" charset="0"/>
                </a:rPr>
              </a:br>
              <a:r>
                <a:rPr lang="en-US" sz="1600" dirty="0">
                  <a:ea typeface="Amazon Ember" panose="02000000000000000000" pitchFamily="2" charset="0"/>
                </a:rPr>
                <a:t>No upfront fee or </a:t>
              </a:r>
              <a:br>
                <a:rPr lang="en-US" sz="1600" dirty="0">
                  <a:ea typeface="Amazon Ember" panose="02000000000000000000" pitchFamily="2" charset="0"/>
                </a:rPr>
              </a:br>
              <a:r>
                <a:rPr lang="en-US" sz="1600" dirty="0">
                  <a:ea typeface="Amazon Ember" panose="02000000000000000000" pitchFamily="2" charset="0"/>
                </a:rPr>
                <a:t>usage requirement</a:t>
              </a:r>
            </a:p>
            <a:p>
              <a:pPr algn="ctr" defTabSz="457189">
                <a:spcBef>
                  <a:spcPts val="1200"/>
                </a:spcBef>
                <a:defRPr/>
              </a:pPr>
              <a:r>
                <a:rPr lang="en-US" sz="1600" dirty="0">
                  <a:ea typeface="Amazon Ember" panose="02000000000000000000" pitchFamily="2" charset="0"/>
                </a:rPr>
                <a:t>Critical features built-in: encryption, VPC support, </a:t>
              </a:r>
              <a:br>
                <a:rPr lang="en-US" sz="1600" dirty="0">
                  <a:ea typeface="Amazon Ember" panose="02000000000000000000" pitchFamily="2" charset="0"/>
                </a:rPr>
              </a:br>
              <a:r>
                <a:rPr lang="en-US" sz="1600" dirty="0">
                  <a:ea typeface="Amazon Ember" panose="02000000000000000000" pitchFamily="2" charset="0"/>
                </a:rPr>
                <a:t>24x7 monitoring</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a typeface="Amazon Ember" panose="02000000000000000000" pitchFamily="2" charset="0"/>
              </a:endParaRPr>
            </a:p>
          </p:txBody>
        </p:sp>
        <p:sp>
          <p:nvSpPr>
            <p:cNvPr id="59" name="Oval 58">
              <a:extLst>
                <a:ext uri="{FF2B5EF4-FFF2-40B4-BE49-F238E27FC236}">
                  <a16:creationId xmlns:a16="http://schemas.microsoft.com/office/drawing/2014/main" id="{423134F7-F75A-421D-A970-DC3DC81D3756}"/>
                </a:ext>
              </a:extLst>
            </p:cNvPr>
            <p:cNvSpPr/>
            <p:nvPr/>
          </p:nvSpPr>
          <p:spPr bwMode="auto">
            <a:xfrm>
              <a:off x="11726880" y="3578701"/>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93" name="Graphic 25">
              <a:extLst>
                <a:ext uri="{FF2B5EF4-FFF2-40B4-BE49-F238E27FC236}">
                  <a16:creationId xmlns:a16="http://schemas.microsoft.com/office/drawing/2014/main" id="{55920CCC-D93E-471F-A1F4-7B86952E0467}"/>
                </a:ext>
              </a:extLst>
            </p:cNvPr>
            <p:cNvGrpSpPr/>
            <p:nvPr/>
          </p:nvGrpSpPr>
          <p:grpSpPr>
            <a:xfrm>
              <a:off x="12075796" y="3915586"/>
              <a:ext cx="649604" cy="673664"/>
              <a:chOff x="4314825" y="2305050"/>
              <a:chExt cx="514350" cy="533400"/>
            </a:xfrm>
          </p:grpSpPr>
          <p:sp>
            <p:nvSpPr>
              <p:cNvPr id="94" name="Freeform: Shape 93">
                <a:extLst>
                  <a:ext uri="{FF2B5EF4-FFF2-40B4-BE49-F238E27FC236}">
                    <a16:creationId xmlns:a16="http://schemas.microsoft.com/office/drawing/2014/main" id="{BEDBF811-A34E-4132-B91C-6F343204B9B2}"/>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5" name="Freeform: Shape 94">
                <a:extLst>
                  <a:ext uri="{FF2B5EF4-FFF2-40B4-BE49-F238E27FC236}">
                    <a16:creationId xmlns:a16="http://schemas.microsoft.com/office/drawing/2014/main" id="{2FFBA60C-CE40-4567-B351-95DEF6E5150A}"/>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6" name="Freeform: Shape 95">
                <a:extLst>
                  <a:ext uri="{FF2B5EF4-FFF2-40B4-BE49-F238E27FC236}">
                    <a16:creationId xmlns:a16="http://schemas.microsoft.com/office/drawing/2014/main" id="{9DEF1528-9E8E-4070-9C63-72C313B8F983}"/>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accent3"/>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7" name="Freeform: Shape 96">
                <a:extLst>
                  <a:ext uri="{FF2B5EF4-FFF2-40B4-BE49-F238E27FC236}">
                    <a16:creationId xmlns:a16="http://schemas.microsoft.com/office/drawing/2014/main" id="{7ED5AF4C-DF46-4522-977A-CDC428823481}"/>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accent3"/>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8" name="Freeform: Shape 97">
                <a:extLst>
                  <a:ext uri="{FF2B5EF4-FFF2-40B4-BE49-F238E27FC236}">
                    <a16:creationId xmlns:a16="http://schemas.microsoft.com/office/drawing/2014/main" id="{4D1AD2C7-78C3-4052-99B1-5128F49ACAFF}"/>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9" name="Freeform: Shape 98">
                <a:extLst>
                  <a:ext uri="{FF2B5EF4-FFF2-40B4-BE49-F238E27FC236}">
                    <a16:creationId xmlns:a16="http://schemas.microsoft.com/office/drawing/2014/main" id="{77F4810F-FF79-42EF-968E-40BAC8F21BB6}"/>
                  </a:ext>
                </a:extLst>
              </p:cNvPr>
              <p:cNvSpPr/>
              <p:nvPr/>
            </p:nvSpPr>
            <p:spPr>
              <a:xfrm>
                <a:off x="4629626" y="2590324"/>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0" name="Freeform: Shape 99">
                <a:extLst>
                  <a:ext uri="{FF2B5EF4-FFF2-40B4-BE49-F238E27FC236}">
                    <a16:creationId xmlns:a16="http://schemas.microsoft.com/office/drawing/2014/main" id="{C34C64B2-648F-457F-8A4C-CB71120EF484}"/>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grpSp>
        <p:nvGrpSpPr>
          <p:cNvPr id="33" name="Group 32">
            <a:extLst>
              <a:ext uri="{FF2B5EF4-FFF2-40B4-BE49-F238E27FC236}">
                <a16:creationId xmlns:a16="http://schemas.microsoft.com/office/drawing/2014/main" id="{CEE41F1B-036B-45B1-8AE4-330942CDD088}"/>
              </a:ext>
            </a:extLst>
          </p:cNvPr>
          <p:cNvGrpSpPr/>
          <p:nvPr/>
        </p:nvGrpSpPr>
        <p:grpSpPr>
          <a:xfrm>
            <a:off x="3917733" y="2835510"/>
            <a:ext cx="3383280" cy="3567861"/>
            <a:chOff x="3917733" y="2835510"/>
            <a:chExt cx="3383280" cy="3567861"/>
          </a:xfrm>
        </p:grpSpPr>
        <p:sp>
          <p:nvSpPr>
            <p:cNvPr id="46" name="TextBox 45">
              <a:extLst>
                <a:ext uri="{FF2B5EF4-FFF2-40B4-BE49-F238E27FC236}">
                  <a16:creationId xmlns:a16="http://schemas.microsoft.com/office/drawing/2014/main" id="{A4CD791B-112F-43F1-B1FA-95D3B60C6882}"/>
                </a:ext>
              </a:extLst>
            </p:cNvPr>
            <p:cNvSpPr txBox="1"/>
            <p:nvPr/>
          </p:nvSpPr>
          <p:spPr>
            <a:xfrm>
              <a:off x="4420653" y="2835510"/>
              <a:ext cx="2377440" cy="400110"/>
            </a:xfrm>
            <a:prstGeom prst="rect">
              <a:avLst/>
            </a:prstGeom>
            <a:noFill/>
          </p:spPr>
          <p:txBody>
            <a:bodyPr wrap="square" rtlCol="0" anchor="ctr" anchorCtr="0">
              <a:spAutoFit/>
            </a:bodyPr>
            <a:lstStyle/>
            <a:p>
              <a:pPr lvl="0" algn="ctr" defTabSz="731520">
                <a:defRPr/>
              </a:pPr>
              <a:r>
                <a:rPr lang="en-US" sz="2000" b="1" dirty="0">
                  <a:ea typeface="Amazon Ember" panose="02000000000000000000" pitchFamily="2" charset="0"/>
                </a:rPr>
                <a:t>Fully managed</a:t>
              </a:r>
            </a:p>
          </p:txBody>
        </p:sp>
        <p:sp>
          <p:nvSpPr>
            <p:cNvPr id="47" name="TextBox 46">
              <a:extLst>
                <a:ext uri="{FF2B5EF4-FFF2-40B4-BE49-F238E27FC236}">
                  <a16:creationId xmlns:a16="http://schemas.microsoft.com/office/drawing/2014/main" id="{13BBA610-03E6-4A41-B64A-AEB1E5612D30}"/>
                </a:ext>
              </a:extLst>
            </p:cNvPr>
            <p:cNvSpPr txBox="1"/>
            <p:nvPr/>
          </p:nvSpPr>
          <p:spPr>
            <a:xfrm>
              <a:off x="3917733" y="5079932"/>
              <a:ext cx="3383280" cy="1323439"/>
            </a:xfrm>
            <a:prstGeom prst="rect">
              <a:avLst/>
            </a:prstGeom>
            <a:noFill/>
          </p:spPr>
          <p:txBody>
            <a:bodyPr wrap="square" rtlCol="0">
              <a:spAutoFit/>
            </a:bodyPr>
            <a:lstStyle/>
            <a:p>
              <a:pPr algn="ctr" defTabSz="457189">
                <a:spcBef>
                  <a:spcPts val="1200"/>
                </a:spcBef>
                <a:defRPr/>
              </a:pPr>
              <a:r>
                <a:rPr lang="en-US" sz="1600" dirty="0">
                  <a:ea typeface="Amazon Ember" panose="02000000000000000000" pitchFamily="2" charset="0"/>
                </a:rPr>
                <a:t>Deploy Elasticsearch clusters </a:t>
              </a:r>
              <a:br>
                <a:rPr lang="en-US" sz="1600" dirty="0">
                  <a:ea typeface="Amazon Ember" panose="02000000000000000000" pitchFamily="2" charset="0"/>
                </a:rPr>
              </a:br>
              <a:r>
                <a:rPr lang="en-US" sz="1600" dirty="0">
                  <a:ea typeface="Amazon Ember" panose="02000000000000000000" pitchFamily="2" charset="0"/>
                </a:rPr>
                <a:t>in minutes: simplified hardware provisioning, software installation/patching, failure recovery, backups, and monitoring</a:t>
              </a:r>
            </a:p>
          </p:txBody>
        </p:sp>
        <p:sp>
          <p:nvSpPr>
            <p:cNvPr id="49" name="Oval 48">
              <a:extLst>
                <a:ext uri="{FF2B5EF4-FFF2-40B4-BE49-F238E27FC236}">
                  <a16:creationId xmlns:a16="http://schemas.microsoft.com/office/drawing/2014/main" id="{CAD616D2-2839-4D03-A342-693707F97561}"/>
                </a:ext>
              </a:extLst>
            </p:cNvPr>
            <p:cNvSpPr/>
            <p:nvPr/>
          </p:nvSpPr>
          <p:spPr bwMode="auto">
            <a:xfrm>
              <a:off x="4935655" y="3578701"/>
              <a:ext cx="1347436" cy="134743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101" name="Group 100">
              <a:extLst>
                <a:ext uri="{FF2B5EF4-FFF2-40B4-BE49-F238E27FC236}">
                  <a16:creationId xmlns:a16="http://schemas.microsoft.com/office/drawing/2014/main" id="{8B7B185E-6626-4D0D-A9EC-CA23B3EF3DA5}"/>
                </a:ext>
              </a:extLst>
            </p:cNvPr>
            <p:cNvGrpSpPr/>
            <p:nvPr/>
          </p:nvGrpSpPr>
          <p:grpSpPr>
            <a:xfrm>
              <a:off x="5232799" y="4013767"/>
              <a:ext cx="753148" cy="477302"/>
              <a:chOff x="346447" y="1155697"/>
              <a:chExt cx="844177" cy="534992"/>
            </a:xfrm>
            <a:solidFill>
              <a:srgbClr val="282828"/>
            </a:solidFill>
          </p:grpSpPr>
          <p:sp>
            <p:nvSpPr>
              <p:cNvPr id="107" name="Line 8">
                <a:extLst>
                  <a:ext uri="{FF2B5EF4-FFF2-40B4-BE49-F238E27FC236}">
                    <a16:creationId xmlns:a16="http://schemas.microsoft.com/office/drawing/2014/main" id="{78239B83-5F37-4582-A403-FE8718B63753}"/>
                  </a:ext>
                </a:extLst>
              </p:cNvPr>
              <p:cNvSpPr>
                <a:spLocks noChangeShapeType="1"/>
              </p:cNvSpPr>
              <p:nvPr/>
            </p:nvSpPr>
            <p:spPr bwMode="auto">
              <a:xfrm rot="5400000" flipH="1">
                <a:off x="571785" y="1620740"/>
                <a:ext cx="79181"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Line 8">
                <a:extLst>
                  <a:ext uri="{FF2B5EF4-FFF2-40B4-BE49-F238E27FC236}">
                    <a16:creationId xmlns:a16="http://schemas.microsoft.com/office/drawing/2014/main" id="{EB0E26E0-B039-4522-A907-AFBD82ABE562}"/>
                  </a:ext>
                </a:extLst>
              </p:cNvPr>
              <p:cNvSpPr>
                <a:spLocks noChangeShapeType="1"/>
              </p:cNvSpPr>
              <p:nvPr/>
            </p:nvSpPr>
            <p:spPr bwMode="auto">
              <a:xfrm rot="10800000" flipH="1">
                <a:off x="614648" y="1661221"/>
                <a:ext cx="573596"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Rectangle 101">
                <a:extLst>
                  <a:ext uri="{FF2B5EF4-FFF2-40B4-BE49-F238E27FC236}">
                    <a16:creationId xmlns:a16="http://schemas.microsoft.com/office/drawing/2014/main" id="{D7FA251B-4068-4219-9080-136CD6F665BA}"/>
                  </a:ext>
                </a:extLst>
              </p:cNvPr>
              <p:cNvSpPr/>
              <p:nvPr/>
            </p:nvSpPr>
            <p:spPr>
              <a:xfrm>
                <a:off x="748229" y="1179066"/>
                <a:ext cx="238585"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a:extLst>
                  <a:ext uri="{FF2B5EF4-FFF2-40B4-BE49-F238E27FC236}">
                    <a16:creationId xmlns:a16="http://schemas.microsoft.com/office/drawing/2014/main" id="{31965172-368C-4F4A-AC7F-629A90818E97}"/>
                  </a:ext>
                </a:extLst>
              </p:cNvPr>
              <p:cNvSpPr/>
              <p:nvPr/>
            </p:nvSpPr>
            <p:spPr>
              <a:xfrm>
                <a:off x="748229" y="1287950"/>
                <a:ext cx="387628"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a:extLst>
                  <a:ext uri="{FF2B5EF4-FFF2-40B4-BE49-F238E27FC236}">
                    <a16:creationId xmlns:a16="http://schemas.microsoft.com/office/drawing/2014/main" id="{E8060228-FAA1-43B4-9F51-0406C3D67B46}"/>
                  </a:ext>
                </a:extLst>
              </p:cNvPr>
              <p:cNvSpPr/>
              <p:nvPr/>
            </p:nvSpPr>
            <p:spPr>
              <a:xfrm>
                <a:off x="748230" y="1505718"/>
                <a:ext cx="347146"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a:extLst>
                  <a:ext uri="{FF2B5EF4-FFF2-40B4-BE49-F238E27FC236}">
                    <a16:creationId xmlns:a16="http://schemas.microsoft.com/office/drawing/2014/main" id="{C67169B5-E6AB-4D91-AEC8-543CD6607461}"/>
                  </a:ext>
                </a:extLst>
              </p:cNvPr>
              <p:cNvSpPr/>
              <p:nvPr/>
            </p:nvSpPr>
            <p:spPr>
              <a:xfrm>
                <a:off x="748229" y="1396835"/>
                <a:ext cx="442395" cy="59099"/>
              </a:xfrm>
              <a:prstGeom prst="rect">
                <a:avLst/>
              </a:prstGeom>
              <a:grp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106" name="Group 105">
                <a:extLst>
                  <a:ext uri="{FF2B5EF4-FFF2-40B4-BE49-F238E27FC236}">
                    <a16:creationId xmlns:a16="http://schemas.microsoft.com/office/drawing/2014/main" id="{5C46F9B4-D9D8-4399-A788-2AFC66C7F889}"/>
                  </a:ext>
                </a:extLst>
              </p:cNvPr>
              <p:cNvGrpSpPr/>
              <p:nvPr/>
            </p:nvGrpSpPr>
            <p:grpSpPr>
              <a:xfrm flipH="1">
                <a:off x="346447" y="1155697"/>
                <a:ext cx="537380" cy="534992"/>
                <a:chOff x="2310050" y="1189033"/>
                <a:chExt cx="583556" cy="580963"/>
              </a:xfrm>
              <a:grpFill/>
            </p:grpSpPr>
            <p:sp>
              <p:nvSpPr>
                <p:cNvPr id="109" name="Oval 108">
                  <a:extLst>
                    <a:ext uri="{FF2B5EF4-FFF2-40B4-BE49-F238E27FC236}">
                      <a16:creationId xmlns:a16="http://schemas.microsoft.com/office/drawing/2014/main" id="{21D892CD-B7A8-4B41-A44B-B1042004EE25}"/>
                    </a:ext>
                  </a:extLst>
                </p:cNvPr>
                <p:cNvSpPr/>
                <p:nvPr/>
              </p:nvSpPr>
              <p:spPr>
                <a:xfrm>
                  <a:off x="2310050" y="1189033"/>
                  <a:ext cx="462011" cy="462011"/>
                </a:xfrm>
                <a:prstGeom prst="ellipse">
                  <a:avLst/>
                </a:prstGeom>
                <a:grp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0" name="Line 8">
                  <a:extLst>
                    <a:ext uri="{FF2B5EF4-FFF2-40B4-BE49-F238E27FC236}">
                      <a16:creationId xmlns:a16="http://schemas.microsoft.com/office/drawing/2014/main" id="{C7CB567E-9790-407B-986E-2BDF2CD6E952}"/>
                    </a:ext>
                  </a:extLst>
                </p:cNvPr>
                <p:cNvSpPr>
                  <a:spLocks noChangeShapeType="1"/>
                </p:cNvSpPr>
                <p:nvPr/>
              </p:nvSpPr>
              <p:spPr bwMode="auto">
                <a:xfrm>
                  <a:off x="2708705" y="1581226"/>
                  <a:ext cx="184901" cy="18877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Line 8">
                  <a:extLst>
                    <a:ext uri="{FF2B5EF4-FFF2-40B4-BE49-F238E27FC236}">
                      <a16:creationId xmlns:a16="http://schemas.microsoft.com/office/drawing/2014/main" id="{AD9DBEA8-759E-4C89-841D-71C7EE0D5FDE}"/>
                    </a:ext>
                  </a:extLst>
                </p:cNvPr>
                <p:cNvSpPr>
                  <a:spLocks noChangeShapeType="1"/>
                </p:cNvSpPr>
                <p:nvPr/>
              </p:nvSpPr>
              <p:spPr bwMode="auto">
                <a:xfrm>
                  <a:off x="2491493" y="1312296"/>
                  <a:ext cx="184901"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Line 8">
                  <a:extLst>
                    <a:ext uri="{FF2B5EF4-FFF2-40B4-BE49-F238E27FC236}">
                      <a16:creationId xmlns:a16="http://schemas.microsoft.com/office/drawing/2014/main" id="{63725CED-1DC4-4F4E-BA09-44F1F0B5EA15}"/>
                    </a:ext>
                  </a:extLst>
                </p:cNvPr>
                <p:cNvSpPr>
                  <a:spLocks noChangeShapeType="1"/>
                </p:cNvSpPr>
                <p:nvPr/>
              </p:nvSpPr>
              <p:spPr bwMode="auto">
                <a:xfrm>
                  <a:off x="2400971" y="1364013"/>
                  <a:ext cx="275423"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Line 8">
                  <a:extLst>
                    <a:ext uri="{FF2B5EF4-FFF2-40B4-BE49-F238E27FC236}">
                      <a16:creationId xmlns:a16="http://schemas.microsoft.com/office/drawing/2014/main" id="{B3D455E0-CF52-4277-96EF-32B1DFEF1574}"/>
                    </a:ext>
                  </a:extLst>
                </p:cNvPr>
                <p:cNvSpPr>
                  <a:spLocks noChangeShapeType="1"/>
                </p:cNvSpPr>
                <p:nvPr/>
              </p:nvSpPr>
              <p:spPr bwMode="auto">
                <a:xfrm>
                  <a:off x="2452689" y="1418317"/>
                  <a:ext cx="223706"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Line 8">
                  <a:extLst>
                    <a:ext uri="{FF2B5EF4-FFF2-40B4-BE49-F238E27FC236}">
                      <a16:creationId xmlns:a16="http://schemas.microsoft.com/office/drawing/2014/main" id="{DD6FA0B6-0845-4939-95BA-264E3C4ED686}"/>
                    </a:ext>
                  </a:extLst>
                </p:cNvPr>
                <p:cNvSpPr>
                  <a:spLocks noChangeShapeType="1"/>
                </p:cNvSpPr>
                <p:nvPr/>
              </p:nvSpPr>
              <p:spPr bwMode="auto">
                <a:xfrm>
                  <a:off x="2512164" y="1477792"/>
                  <a:ext cx="164232"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Line 8">
                  <a:extLst>
                    <a:ext uri="{FF2B5EF4-FFF2-40B4-BE49-F238E27FC236}">
                      <a16:creationId xmlns:a16="http://schemas.microsoft.com/office/drawing/2014/main" id="{CBDACEC2-9553-4DD1-AF77-53D8F4F01EEE}"/>
                    </a:ext>
                  </a:extLst>
                </p:cNvPr>
                <p:cNvSpPr>
                  <a:spLocks noChangeShapeType="1"/>
                </p:cNvSpPr>
                <p:nvPr/>
              </p:nvSpPr>
              <p:spPr bwMode="auto">
                <a:xfrm>
                  <a:off x="2393215" y="1532096"/>
                  <a:ext cx="283183" cy="0"/>
                </a:xfrm>
                <a:prstGeom prst="line">
                  <a:avLst/>
                </a:prstGeom>
                <a:grp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60" name="Rectangle 59">
            <a:extLst>
              <a:ext uri="{FF2B5EF4-FFF2-40B4-BE49-F238E27FC236}">
                <a16:creationId xmlns:a16="http://schemas.microsoft.com/office/drawing/2014/main" id="{63937FA8-F816-3C42-9CA2-20DD962632B0}"/>
              </a:ext>
            </a:extLst>
          </p:cNvPr>
          <p:cNvSpPr/>
          <p:nvPr/>
        </p:nvSpPr>
        <p:spPr>
          <a:xfrm>
            <a:off x="12392810" y="206679"/>
            <a:ext cx="2237589"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61" name="Rectangle 60">
            <a:extLst>
              <a:ext uri="{FF2B5EF4-FFF2-40B4-BE49-F238E27FC236}">
                <a16:creationId xmlns:a16="http://schemas.microsoft.com/office/drawing/2014/main" id="{B66D51B2-A11A-864E-B149-58789A447552}"/>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5861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31"/>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nodeType="withEffect">
                                  <p:stCondLst>
                                    <p:cond delay="250"/>
                                  </p:stCondLst>
                                  <p:childTnLst>
                                    <p:animMotion origin="layout" path="M 4.96528E-6 -2.59259E-6 L 4.96528E-6 0.04186 " pathEditMode="relative" rAng="0" ptsTypes="AA">
                                      <p:cBhvr>
                                        <p:cTn id="14" dur="500" spd="-100000" fill="hold"/>
                                        <p:tgtEl>
                                          <p:spTgt spid="33"/>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17"/>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18"/>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542314"/>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—Tommy Li</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Senior Solutions Architect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Ultimately, we are improving our software products and offering better service to our customers because of the real-time visibility we’re getting into log data. Amazon Elasticsearch Service enables data forensic activities to take place and help find and fix application problems faster.</a:t>
            </a:r>
          </a:p>
        </p:txBody>
      </p:sp>
      <p:sp>
        <p:nvSpPr>
          <p:cNvPr id="21" name="Rectangle 20">
            <a:extLst>
              <a:ext uri="{FF2B5EF4-FFF2-40B4-BE49-F238E27FC236}">
                <a16:creationId xmlns:a16="http://schemas.microsoft.com/office/drawing/2014/main" id="{7BAEE222-6668-415B-8682-32F61EED41D2}"/>
              </a:ext>
            </a:extLst>
          </p:cNvPr>
          <p:cNvSpPr/>
          <p:nvPr/>
        </p:nvSpPr>
        <p:spPr>
          <a:xfrm>
            <a:off x="13168356" y="3985485"/>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grpSp>
        <p:nvGrpSpPr>
          <p:cNvPr id="2" name="Group 1">
            <a:extLst>
              <a:ext uri="{FF2B5EF4-FFF2-40B4-BE49-F238E27FC236}">
                <a16:creationId xmlns:a16="http://schemas.microsoft.com/office/drawing/2014/main" id="{13B536B7-299D-4AF4-B77B-E8504D37BBE1}"/>
              </a:ext>
            </a:extLst>
          </p:cNvPr>
          <p:cNvGrpSpPr/>
          <p:nvPr/>
        </p:nvGrpSpPr>
        <p:grpSpPr>
          <a:xfrm>
            <a:off x="722377" y="948977"/>
            <a:ext cx="1643822" cy="1643822"/>
            <a:chOff x="722377" y="948977"/>
            <a:chExt cx="1643822" cy="1643822"/>
          </a:xfrm>
        </p:grpSpPr>
        <p:pic>
          <p:nvPicPr>
            <p:cNvPr id="3" name="Picture 2" descr="A close up of a logo&#10;&#10;Description automatically generated">
              <a:extLst>
                <a:ext uri="{FF2B5EF4-FFF2-40B4-BE49-F238E27FC236}">
                  <a16:creationId xmlns:a16="http://schemas.microsoft.com/office/drawing/2014/main" id="{4D57EAF0-FCD0-4DD5-B8FA-FED003E9F05F}"/>
                </a:ext>
              </a:extLst>
            </p:cNvPr>
            <p:cNvPicPr>
              <a:picLocks noChangeAspect="1"/>
            </p:cNvPicPr>
            <p:nvPr/>
          </p:nvPicPr>
          <p:blipFill>
            <a:blip r:embed="rId3"/>
            <a:stretch>
              <a:fillRect/>
            </a:stretch>
          </p:blipFill>
          <p:spPr>
            <a:xfrm>
              <a:off x="722377" y="948977"/>
              <a:ext cx="1643822" cy="1643822"/>
            </a:xfrm>
            <a:prstGeom prst="rect">
              <a:avLst/>
            </a:prstGeom>
          </p:spPr>
        </p:pic>
        <p:pic>
          <p:nvPicPr>
            <p:cNvPr id="8" name="Picture 7" descr="A close up of a logo&#10;&#10;Description automatically generated">
              <a:extLst>
                <a:ext uri="{FF2B5EF4-FFF2-40B4-BE49-F238E27FC236}">
                  <a16:creationId xmlns:a16="http://schemas.microsoft.com/office/drawing/2014/main" id="{17BE230A-0888-4121-9470-C7694EE143D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65761" b="16925"/>
            <a:stretch/>
          </p:blipFill>
          <p:spPr>
            <a:xfrm>
              <a:off x="722377" y="2029968"/>
              <a:ext cx="1643822" cy="284608"/>
            </a:xfrm>
            <a:prstGeom prst="rect">
              <a:avLst/>
            </a:prstGeom>
          </p:spPr>
        </p:pic>
      </p:grpSp>
    </p:spTree>
    <p:extLst>
      <p:ext uri="{BB962C8B-B14F-4D97-AF65-F5344CB8AC3E}">
        <p14:creationId xmlns:p14="http://schemas.microsoft.com/office/powerpoint/2010/main" val="395316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erson sitting at a desk&#10;&#10;Description automatically generated">
            <a:extLst>
              <a:ext uri="{FF2B5EF4-FFF2-40B4-BE49-F238E27FC236}">
                <a16:creationId xmlns:a16="http://schemas.microsoft.com/office/drawing/2014/main" id="{4F45472F-4697-4E42-927C-84F596F59499}"/>
              </a:ext>
            </a:extLst>
          </p:cNvPr>
          <p:cNvPicPr>
            <a:picLocks noChangeAspect="1"/>
          </p:cNvPicPr>
          <p:nvPr/>
        </p:nvPicPr>
        <p:blipFill rotWithShape="1">
          <a:blip r:embed="rId3"/>
          <a:srcRect l="11512" r="24819"/>
          <a:stretch/>
        </p:blipFill>
        <p:spPr>
          <a:xfrm>
            <a:off x="7238998" y="0"/>
            <a:ext cx="7391403" cy="7319642"/>
          </a:xfrm>
          <a:prstGeom prst="rect">
            <a:avLst/>
          </a:prstGeom>
        </p:spPr>
      </p:pic>
      <p:sp>
        <p:nvSpPr>
          <p:cNvPr id="34" name="Rectangle 33">
            <a:extLst>
              <a:ext uri="{FF2B5EF4-FFF2-40B4-BE49-F238E27FC236}">
                <a16:creationId xmlns:a16="http://schemas.microsoft.com/office/drawing/2014/main" id="{73E6F34A-29FB-4950-A018-8922B6772C27}"/>
              </a:ext>
            </a:extLst>
          </p:cNvPr>
          <p:cNvSpPr/>
          <p:nvPr/>
        </p:nvSpPr>
        <p:spPr>
          <a:xfrm>
            <a:off x="7242048" y="4813995"/>
            <a:ext cx="7388352" cy="2509168"/>
          </a:xfrm>
          <a:prstGeom prst="rect">
            <a:avLst/>
          </a:prstGeom>
          <a:gradFill>
            <a:gsLst>
              <a:gs pos="0">
                <a:srgbClr val="000000">
                  <a:alpha val="0"/>
                </a:srgbClr>
              </a:gs>
              <a:gs pos="100000">
                <a:srgbClr val="000000">
                  <a:alpha val="64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a:endParaRPr>
          </a:p>
        </p:txBody>
      </p:sp>
      <p:sp>
        <p:nvSpPr>
          <p:cNvPr id="4" name="Title 3">
            <a:extLst>
              <a:ext uri="{FF2B5EF4-FFF2-40B4-BE49-F238E27FC236}">
                <a16:creationId xmlns:a16="http://schemas.microsoft.com/office/drawing/2014/main" id="{F1848E84-54B9-449D-A9D1-5D42CEF1CFEB}"/>
              </a:ext>
            </a:extLst>
          </p:cNvPr>
          <p:cNvSpPr>
            <a:spLocks noGrp="1"/>
          </p:cNvSpPr>
          <p:nvPr>
            <p:ph type="title"/>
          </p:nvPr>
        </p:nvSpPr>
        <p:spPr>
          <a:xfrm>
            <a:off x="538863" y="183898"/>
            <a:ext cx="6700134" cy="872307"/>
          </a:xfrm>
        </p:spPr>
        <p:txBody>
          <a:bodyPr/>
          <a:lstStyle/>
          <a:p>
            <a:r>
              <a:rPr lang="en-US" sz="3200" dirty="0"/>
              <a:t>Pearson centralizes log management with </a:t>
            </a:r>
            <a:br>
              <a:rPr lang="en-US" sz="3200" dirty="0"/>
            </a:br>
            <a:r>
              <a:rPr lang="en-US" sz="3200" dirty="0"/>
              <a:t>Amazon Elasticsearch</a:t>
            </a:r>
          </a:p>
        </p:txBody>
      </p:sp>
      <p:pic>
        <p:nvPicPr>
          <p:cNvPr id="33" name="Picture 32">
            <a:extLst>
              <a:ext uri="{FF2B5EF4-FFF2-40B4-BE49-F238E27FC236}">
                <a16:creationId xmlns:a16="http://schemas.microsoft.com/office/drawing/2014/main" id="{10A7EBC9-C73D-4EFC-90B8-2152BAF8E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
        <p:nvSpPr>
          <p:cNvPr id="13" name="TextBox 12">
            <a:extLst>
              <a:ext uri="{FF2B5EF4-FFF2-40B4-BE49-F238E27FC236}">
                <a16:creationId xmlns:a16="http://schemas.microsoft.com/office/drawing/2014/main" id="{8CA951A2-3B6A-4B95-9285-1C78B0ECC174}"/>
              </a:ext>
            </a:extLst>
          </p:cNvPr>
          <p:cNvSpPr txBox="1"/>
          <p:nvPr/>
        </p:nvSpPr>
        <p:spPr>
          <a:xfrm>
            <a:off x="546101" y="2286000"/>
            <a:ext cx="6449059" cy="3591689"/>
          </a:xfrm>
          <a:prstGeom prst="rect">
            <a:avLst/>
          </a:prstGeom>
          <a:noFill/>
        </p:spPr>
        <p:txBody>
          <a:bodyPr wrap="square" rtlCol="0">
            <a:spAutoFit/>
          </a:bodyPr>
          <a:lstStyle/>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Challenge:</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Lots of security logs, application logs, and web logs from different sources.</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Require centralized logging solution with near real-time analytics and monitoring capabilities.</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Need a managed solution to reduce cost and </a:t>
            </a:r>
            <a:br>
              <a:rPr lang="en-US" sz="1680" dirty="0">
                <a:latin typeface="Amazon Ember" panose="020B0603020204020204" pitchFamily="34" charset="0"/>
                <a:ea typeface="Amazon Ember" panose="020B0603020204020204" pitchFamily="34" charset="0"/>
                <a:cs typeface="Amazon Ember" panose="020B0603020204020204" pitchFamily="34" charset="0"/>
              </a:rPr>
            </a:br>
            <a:r>
              <a:rPr lang="en-US" sz="1680" dirty="0">
                <a:latin typeface="Amazon Ember" panose="020B0603020204020204" pitchFamily="34" charset="0"/>
                <a:ea typeface="Amazon Ember" panose="020B0603020204020204" pitchFamily="34" charset="0"/>
                <a:cs typeface="Amazon Ember" panose="020B0603020204020204" pitchFamily="34" charset="0"/>
              </a:rPr>
              <a:t>operational overhead.</a:t>
            </a:r>
          </a:p>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Solution:</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Amazon Elasticsearch Service with Kinesis Streams and Lambda for centralized log management and analysis.</a:t>
            </a:r>
          </a:p>
          <a:p>
            <a:pPr>
              <a:lnSpc>
                <a:spcPct val="90000"/>
              </a:lnSpc>
              <a:spcBef>
                <a:spcPts val="640"/>
              </a:spcBef>
            </a:pPr>
            <a:r>
              <a:rPr lang="en-US" sz="224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Result:</a:t>
            </a:r>
          </a:p>
          <a:p>
            <a:pPr>
              <a:lnSpc>
                <a:spcPct val="90000"/>
              </a:lnSpc>
              <a:spcBef>
                <a:spcPts val="538"/>
              </a:spcBef>
            </a:pPr>
            <a:r>
              <a:rPr lang="en-US" sz="1680" dirty="0">
                <a:latin typeface="Amazon Ember" panose="020B0603020204020204" pitchFamily="34" charset="0"/>
                <a:ea typeface="Amazon Ember" panose="020B0603020204020204" pitchFamily="34" charset="0"/>
                <a:cs typeface="Amazon Ember" panose="020B0603020204020204" pitchFamily="34" charset="0"/>
              </a:rPr>
              <a:t>Flexibility and scalability, quick insights, and cost savings.</a:t>
            </a:r>
          </a:p>
        </p:txBody>
      </p:sp>
      <p:pic>
        <p:nvPicPr>
          <p:cNvPr id="71" name="Picture 70" descr="A picture containing drawing&#10;&#10;Description automatically generated">
            <a:extLst>
              <a:ext uri="{FF2B5EF4-FFF2-40B4-BE49-F238E27FC236}">
                <a16:creationId xmlns:a16="http://schemas.microsoft.com/office/drawing/2014/main" id="{04E9CD56-E013-41FB-9EF3-30ADF37BF3B7}"/>
              </a:ext>
            </a:extLst>
          </p:cNvPr>
          <p:cNvPicPr>
            <a:picLocks noChangeAspect="1"/>
          </p:cNvPicPr>
          <p:nvPr/>
        </p:nvPicPr>
        <p:blipFill>
          <a:blip r:embed="rId5"/>
          <a:stretch>
            <a:fillRect/>
          </a:stretch>
        </p:blipFill>
        <p:spPr>
          <a:xfrm>
            <a:off x="11438455" y="5702541"/>
            <a:ext cx="2492827" cy="819258"/>
          </a:xfrm>
          <a:prstGeom prst="rect">
            <a:avLst/>
          </a:prstGeom>
        </p:spPr>
      </p:pic>
    </p:spTree>
    <p:extLst>
      <p:ext uri="{BB962C8B-B14F-4D97-AF65-F5344CB8AC3E}">
        <p14:creationId xmlns:p14="http://schemas.microsoft.com/office/powerpoint/2010/main" val="106193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open distro logo&quot;">
            <a:extLst>
              <a:ext uri="{FF2B5EF4-FFF2-40B4-BE49-F238E27FC236}">
                <a16:creationId xmlns:a16="http://schemas.microsoft.com/office/drawing/2014/main" id="{990FFE3B-DAEE-420B-ABB7-1752E832A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076" y="237836"/>
            <a:ext cx="1015467" cy="963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490498-B788-6440-8BA8-2518172F3962}"/>
              </a:ext>
            </a:extLst>
          </p:cNvPr>
          <p:cNvSpPr>
            <a:spLocks noGrp="1"/>
          </p:cNvSpPr>
          <p:nvPr>
            <p:ph type="title"/>
          </p:nvPr>
        </p:nvSpPr>
        <p:spPr/>
        <p:txBody>
          <a:bodyPr/>
          <a:lstStyle/>
          <a:p>
            <a:r>
              <a:rPr lang="en-US" dirty="0"/>
              <a:t>Open Distro for Elasticsearch</a:t>
            </a:r>
          </a:p>
        </p:txBody>
      </p:sp>
      <p:sp>
        <p:nvSpPr>
          <p:cNvPr id="5" name="Rectangle 4"/>
          <p:cNvSpPr/>
          <p:nvPr/>
        </p:nvSpPr>
        <p:spPr>
          <a:xfrm>
            <a:off x="538862" y="1314279"/>
            <a:ext cx="10829354" cy="683264"/>
          </a:xfrm>
          <a:prstGeom prst="rect">
            <a:avLst/>
          </a:prstGeom>
        </p:spPr>
        <p:txBody>
          <a:bodyPr wrap="square">
            <a:spAutoFit/>
          </a:bodyPr>
          <a:lstStyle/>
          <a:p>
            <a:r>
              <a:rPr lang="en-US" sz="1920" dirty="0">
                <a:latin typeface="Amazon Ember" panose="020B0603020204020204" pitchFamily="34" charset="0"/>
                <a:ea typeface="Amazon Ember" panose="020B0603020204020204" pitchFamily="34" charset="0"/>
                <a:cs typeface="Amazon Ember" panose="020B0603020204020204" pitchFamily="34" charset="0"/>
              </a:rPr>
              <a:t>An Apache 2.0-licensed distribution for Elasticsearch </a:t>
            </a:r>
            <a:br>
              <a:rPr lang="en-US" sz="1920" dirty="0">
                <a:latin typeface="Amazon Ember" panose="020B0603020204020204" pitchFamily="34" charset="0"/>
                <a:ea typeface="Amazon Ember" panose="020B0603020204020204" pitchFamily="34" charset="0"/>
                <a:cs typeface="Amazon Ember" panose="020B0603020204020204" pitchFamily="34" charset="0"/>
              </a:rPr>
            </a:br>
            <a:r>
              <a:rPr lang="en-US" sz="1920" dirty="0">
                <a:latin typeface="Amazon Ember" panose="020B0603020204020204" pitchFamily="34" charset="0"/>
                <a:ea typeface="Amazon Ember" panose="020B0603020204020204" pitchFamily="34" charset="0"/>
                <a:cs typeface="Amazon Ember" panose="020B0603020204020204" pitchFamily="34" charset="0"/>
              </a:rPr>
              <a:t>Enhanced with enterprise security, alerting, SQL, and more</a:t>
            </a:r>
          </a:p>
        </p:txBody>
      </p:sp>
      <p:grpSp>
        <p:nvGrpSpPr>
          <p:cNvPr id="82" name="Group 81">
            <a:extLst>
              <a:ext uri="{FF2B5EF4-FFF2-40B4-BE49-F238E27FC236}">
                <a16:creationId xmlns:a16="http://schemas.microsoft.com/office/drawing/2014/main" id="{F4DCA8CB-87D3-EC42-B616-F80BB43EC656}"/>
              </a:ext>
            </a:extLst>
          </p:cNvPr>
          <p:cNvGrpSpPr/>
          <p:nvPr/>
        </p:nvGrpSpPr>
        <p:grpSpPr>
          <a:xfrm>
            <a:off x="897284" y="2359172"/>
            <a:ext cx="3660389" cy="4511347"/>
            <a:chOff x="560802" y="1393067"/>
            <a:chExt cx="2287743" cy="2819592"/>
          </a:xfrm>
        </p:grpSpPr>
        <p:sp>
          <p:nvSpPr>
            <p:cNvPr id="83" name="Rectangle 82">
              <a:extLst>
                <a:ext uri="{FF2B5EF4-FFF2-40B4-BE49-F238E27FC236}">
                  <a16:creationId xmlns:a16="http://schemas.microsoft.com/office/drawing/2014/main" id="{5F1D079B-FC0E-2946-88D8-D32F561E10E2}"/>
                </a:ext>
              </a:extLst>
            </p:cNvPr>
            <p:cNvSpPr/>
            <p:nvPr/>
          </p:nvSpPr>
          <p:spPr>
            <a:xfrm>
              <a:off x="560802" y="2913585"/>
              <a:ext cx="2287743"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100% open source</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Providing you the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freedoms, so you can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freely view, use, change,</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distribute the code</a:t>
              </a:r>
            </a:p>
          </p:txBody>
        </p:sp>
        <p:grpSp>
          <p:nvGrpSpPr>
            <p:cNvPr id="84" name="Group 83">
              <a:extLst>
                <a:ext uri="{FF2B5EF4-FFF2-40B4-BE49-F238E27FC236}">
                  <a16:creationId xmlns:a16="http://schemas.microsoft.com/office/drawing/2014/main" id="{D6AFD8F8-411B-7C42-A17A-498D54A9C4EB}"/>
                </a:ext>
              </a:extLst>
            </p:cNvPr>
            <p:cNvGrpSpPr/>
            <p:nvPr/>
          </p:nvGrpSpPr>
          <p:grpSpPr>
            <a:xfrm>
              <a:off x="1166489" y="1393067"/>
              <a:ext cx="1076368" cy="1307097"/>
              <a:chOff x="1356439" y="1559321"/>
              <a:chExt cx="1076368" cy="1307097"/>
            </a:xfrm>
          </p:grpSpPr>
          <p:cxnSp>
            <p:nvCxnSpPr>
              <p:cNvPr id="85" name="Straight Connector 84">
                <a:extLst>
                  <a:ext uri="{FF2B5EF4-FFF2-40B4-BE49-F238E27FC236}">
                    <a16:creationId xmlns:a16="http://schemas.microsoft.com/office/drawing/2014/main" id="{63316D00-D435-434D-AD57-840B18EFA8F7}"/>
                  </a:ext>
                </a:extLst>
              </p:cNvPr>
              <p:cNvCxnSpPr>
                <a:cxnSpLocks/>
              </p:cNvCxnSpPr>
              <p:nvPr/>
            </p:nvCxnSpPr>
            <p:spPr>
              <a:xfrm>
                <a:off x="1499187" y="2866418"/>
                <a:ext cx="790872" cy="0"/>
              </a:xfrm>
              <a:prstGeom prst="line">
                <a:avLst/>
              </a:prstGeom>
              <a:noFill/>
              <a:ln w="19050" cap="flat" cmpd="sng" algn="ctr">
                <a:solidFill>
                  <a:schemeClr val="accent1"/>
                </a:solidFill>
                <a:prstDash val="solid"/>
              </a:ln>
              <a:effectLst/>
            </p:spPr>
          </p:cxnSp>
          <p:grpSp>
            <p:nvGrpSpPr>
              <p:cNvPr id="86" name="Group 85">
                <a:extLst>
                  <a:ext uri="{FF2B5EF4-FFF2-40B4-BE49-F238E27FC236}">
                    <a16:creationId xmlns:a16="http://schemas.microsoft.com/office/drawing/2014/main" id="{13F0D1B0-BBFF-654A-AB17-E3F759A7F465}"/>
                  </a:ext>
                </a:extLst>
              </p:cNvPr>
              <p:cNvGrpSpPr/>
              <p:nvPr/>
            </p:nvGrpSpPr>
            <p:grpSpPr>
              <a:xfrm>
                <a:off x="1356439" y="1559321"/>
                <a:ext cx="1076368" cy="1076368"/>
                <a:chOff x="1356439" y="1559321"/>
                <a:chExt cx="1076368" cy="1076368"/>
              </a:xfrm>
            </p:grpSpPr>
            <p:sp>
              <p:nvSpPr>
                <p:cNvPr id="87" name="Oval 86">
                  <a:extLst>
                    <a:ext uri="{FF2B5EF4-FFF2-40B4-BE49-F238E27FC236}">
                      <a16:creationId xmlns:a16="http://schemas.microsoft.com/office/drawing/2014/main" id="{151932B6-63C1-6F43-ADC2-EB60DEA29576}"/>
                    </a:ext>
                  </a:extLst>
                </p:cNvPr>
                <p:cNvSpPr/>
                <p:nvPr/>
              </p:nvSpPr>
              <p:spPr>
                <a:xfrm>
                  <a:off x="1356439"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88" name="Group 87">
                  <a:extLst>
                    <a:ext uri="{FF2B5EF4-FFF2-40B4-BE49-F238E27FC236}">
                      <a16:creationId xmlns:a16="http://schemas.microsoft.com/office/drawing/2014/main" id="{B3C9DA1E-97AC-3840-9ED9-5E3A5BB3B3D9}"/>
                    </a:ext>
                  </a:extLst>
                </p:cNvPr>
                <p:cNvGrpSpPr/>
                <p:nvPr/>
              </p:nvGrpSpPr>
              <p:grpSpPr>
                <a:xfrm>
                  <a:off x="1610735" y="1779958"/>
                  <a:ext cx="584555" cy="635094"/>
                  <a:chOff x="6927148" y="1754837"/>
                  <a:chExt cx="1044862" cy="1135197"/>
                </a:xfrm>
              </p:grpSpPr>
              <p:grpSp>
                <p:nvGrpSpPr>
                  <p:cNvPr id="89" name="Group 88">
                    <a:extLst>
                      <a:ext uri="{FF2B5EF4-FFF2-40B4-BE49-F238E27FC236}">
                        <a16:creationId xmlns:a16="http://schemas.microsoft.com/office/drawing/2014/main" id="{CB19A82E-D83D-8F4A-9037-546059AC68E6}"/>
                      </a:ext>
                    </a:extLst>
                  </p:cNvPr>
                  <p:cNvGrpSpPr/>
                  <p:nvPr/>
                </p:nvGrpSpPr>
                <p:grpSpPr>
                  <a:xfrm>
                    <a:off x="7135996" y="2145636"/>
                    <a:ext cx="627166" cy="353599"/>
                    <a:chOff x="7149600" y="2227870"/>
                    <a:chExt cx="627166" cy="353599"/>
                  </a:xfrm>
                </p:grpSpPr>
                <p:grpSp>
                  <p:nvGrpSpPr>
                    <p:cNvPr id="93" name="Group 92">
                      <a:extLst>
                        <a:ext uri="{FF2B5EF4-FFF2-40B4-BE49-F238E27FC236}">
                          <a16:creationId xmlns:a16="http://schemas.microsoft.com/office/drawing/2014/main" id="{BAC145D8-8BA4-754B-9298-BA54C7B5372F}"/>
                        </a:ext>
                      </a:extLst>
                    </p:cNvPr>
                    <p:cNvGrpSpPr/>
                    <p:nvPr/>
                  </p:nvGrpSpPr>
                  <p:grpSpPr>
                    <a:xfrm>
                      <a:off x="7149600" y="2227870"/>
                      <a:ext cx="627166" cy="353599"/>
                      <a:chOff x="6838580" y="2059919"/>
                      <a:chExt cx="1237576" cy="697751"/>
                    </a:xfrm>
                  </p:grpSpPr>
                  <p:sp>
                    <p:nvSpPr>
                      <p:cNvPr id="98" name="Freeform 6">
                        <a:extLst>
                          <a:ext uri="{FF2B5EF4-FFF2-40B4-BE49-F238E27FC236}">
                            <a16:creationId xmlns:a16="http://schemas.microsoft.com/office/drawing/2014/main" id="{3DA813C0-3A21-364A-B6FE-AFF006F0D829}"/>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99" name="Freeform 6">
                        <a:extLst>
                          <a:ext uri="{FF2B5EF4-FFF2-40B4-BE49-F238E27FC236}">
                            <a16:creationId xmlns:a16="http://schemas.microsoft.com/office/drawing/2014/main" id="{B07899FA-1122-F844-932F-2FA62041A735}"/>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nvGrpSpPr>
                    <p:cNvPr id="94" name="Group 93">
                      <a:extLst>
                        <a:ext uri="{FF2B5EF4-FFF2-40B4-BE49-F238E27FC236}">
                          <a16:creationId xmlns:a16="http://schemas.microsoft.com/office/drawing/2014/main" id="{08B33438-C9C8-0649-B0D6-C3F8F5C49549}"/>
                        </a:ext>
                      </a:extLst>
                    </p:cNvPr>
                    <p:cNvGrpSpPr/>
                    <p:nvPr/>
                  </p:nvGrpSpPr>
                  <p:grpSpPr>
                    <a:xfrm>
                      <a:off x="7301170" y="2376395"/>
                      <a:ext cx="324026" cy="69233"/>
                      <a:chOff x="7295444" y="2376395"/>
                      <a:chExt cx="324026" cy="69233"/>
                    </a:xfrm>
                  </p:grpSpPr>
                  <p:sp>
                    <p:nvSpPr>
                      <p:cNvPr id="95" name="Oval 94">
                        <a:extLst>
                          <a:ext uri="{FF2B5EF4-FFF2-40B4-BE49-F238E27FC236}">
                            <a16:creationId xmlns:a16="http://schemas.microsoft.com/office/drawing/2014/main" id="{FD7E6BDC-E9C7-6744-B841-645D267307F3}"/>
                          </a:ext>
                        </a:extLst>
                      </p:cNvPr>
                      <p:cNvSpPr/>
                      <p:nvPr/>
                    </p:nvSpPr>
                    <p:spPr>
                      <a:xfrm>
                        <a:off x="7295444"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6" name="Oval 95">
                        <a:extLst>
                          <a:ext uri="{FF2B5EF4-FFF2-40B4-BE49-F238E27FC236}">
                            <a16:creationId xmlns:a16="http://schemas.microsoft.com/office/drawing/2014/main" id="{D91512BA-D96E-2B44-9724-0988CD916C29}"/>
                          </a:ext>
                        </a:extLst>
                      </p:cNvPr>
                      <p:cNvSpPr/>
                      <p:nvPr/>
                    </p:nvSpPr>
                    <p:spPr>
                      <a:xfrm>
                        <a:off x="7422840"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7" name="Oval 96">
                        <a:extLst>
                          <a:ext uri="{FF2B5EF4-FFF2-40B4-BE49-F238E27FC236}">
                            <a16:creationId xmlns:a16="http://schemas.microsoft.com/office/drawing/2014/main" id="{27F338AB-AA44-974D-8F3C-24024F45400B}"/>
                          </a:ext>
                        </a:extLst>
                      </p:cNvPr>
                      <p:cNvSpPr/>
                      <p:nvPr/>
                    </p:nvSpPr>
                    <p:spPr>
                      <a:xfrm>
                        <a:off x="7550237" y="2376395"/>
                        <a:ext cx="69233" cy="69233"/>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grpSp>
              </p:grpSp>
              <p:grpSp>
                <p:nvGrpSpPr>
                  <p:cNvPr id="90" name="Group 89">
                    <a:extLst>
                      <a:ext uri="{FF2B5EF4-FFF2-40B4-BE49-F238E27FC236}">
                        <a16:creationId xmlns:a16="http://schemas.microsoft.com/office/drawing/2014/main" id="{5C642618-08CE-9C42-88D1-E353912DC68D}"/>
                      </a:ext>
                    </a:extLst>
                  </p:cNvPr>
                  <p:cNvGrpSpPr/>
                  <p:nvPr/>
                </p:nvGrpSpPr>
                <p:grpSpPr>
                  <a:xfrm>
                    <a:off x="6927148" y="1754837"/>
                    <a:ext cx="1044862" cy="1135197"/>
                    <a:chOff x="6927148" y="1754837"/>
                    <a:chExt cx="1044862" cy="1135197"/>
                  </a:xfrm>
                </p:grpSpPr>
                <p:sp>
                  <p:nvSpPr>
                    <p:cNvPr id="91" name="Arc 90">
                      <a:extLst>
                        <a:ext uri="{FF2B5EF4-FFF2-40B4-BE49-F238E27FC236}">
                          <a16:creationId xmlns:a16="http://schemas.microsoft.com/office/drawing/2014/main" id="{C58D2C58-45C3-EA42-A725-E424E8AEBCC0}"/>
                        </a:ext>
                      </a:extLst>
                    </p:cNvPr>
                    <p:cNvSpPr/>
                    <p:nvPr/>
                  </p:nvSpPr>
                  <p:spPr>
                    <a:xfrm rot="1709551">
                      <a:off x="6927149" y="1754837"/>
                      <a:ext cx="1044861" cy="1049806"/>
                    </a:xfrm>
                    <a:prstGeom prst="arc">
                      <a:avLst>
                        <a:gd name="adj1" fmla="val 20873480"/>
                        <a:gd name="adj2" fmla="val 8117642"/>
                      </a:avLst>
                    </a:pr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sp>
                  <p:nvSpPr>
                    <p:cNvPr id="92" name="Arc 91">
                      <a:extLst>
                        <a:ext uri="{FF2B5EF4-FFF2-40B4-BE49-F238E27FC236}">
                          <a16:creationId xmlns:a16="http://schemas.microsoft.com/office/drawing/2014/main" id="{3F4D34F4-DDEB-B74D-8ED5-6DDC92697707}"/>
                        </a:ext>
                      </a:extLst>
                    </p:cNvPr>
                    <p:cNvSpPr/>
                    <p:nvPr/>
                  </p:nvSpPr>
                  <p:spPr>
                    <a:xfrm rot="19909613" flipV="1">
                      <a:off x="6927148" y="1840229"/>
                      <a:ext cx="1044860" cy="1049805"/>
                    </a:xfrm>
                    <a:prstGeom prst="arc">
                      <a:avLst>
                        <a:gd name="adj1" fmla="val 20873480"/>
                        <a:gd name="adj2" fmla="val 8117642"/>
                      </a:avLst>
                    </a:prstGeom>
                    <a:noFill/>
                    <a:ln w="1905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grpSp>
      </p:grpSp>
      <p:grpSp>
        <p:nvGrpSpPr>
          <p:cNvPr id="132" name="Group 131">
            <a:extLst>
              <a:ext uri="{FF2B5EF4-FFF2-40B4-BE49-F238E27FC236}">
                <a16:creationId xmlns:a16="http://schemas.microsoft.com/office/drawing/2014/main" id="{DC8AB2A7-0689-B14C-BF23-0BA4DEC48409}"/>
              </a:ext>
            </a:extLst>
          </p:cNvPr>
          <p:cNvGrpSpPr/>
          <p:nvPr/>
        </p:nvGrpSpPr>
        <p:grpSpPr>
          <a:xfrm>
            <a:off x="5413270" y="2348384"/>
            <a:ext cx="3677979" cy="4522134"/>
            <a:chOff x="3431236" y="1393067"/>
            <a:chExt cx="2298737" cy="2826334"/>
          </a:xfrm>
        </p:grpSpPr>
        <p:sp>
          <p:nvSpPr>
            <p:cNvPr id="133" name="Rectangle 132">
              <a:extLst>
                <a:ext uri="{FF2B5EF4-FFF2-40B4-BE49-F238E27FC236}">
                  <a16:creationId xmlns:a16="http://schemas.microsoft.com/office/drawing/2014/main" id="{0C081BA1-BBE3-3545-814F-F9BD7D7F3400}"/>
                </a:ext>
              </a:extLst>
            </p:cNvPr>
            <p:cNvSpPr/>
            <p:nvPr/>
          </p:nvSpPr>
          <p:spPr>
            <a:xfrm>
              <a:off x="3431236" y="2920327"/>
              <a:ext cx="2298737"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Enterprise-grade</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Delivering security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advanced capabilities such as alerting, SQL,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cluster diagnostics</a:t>
              </a:r>
            </a:p>
          </p:txBody>
        </p:sp>
        <p:grpSp>
          <p:nvGrpSpPr>
            <p:cNvPr id="134" name="Group 133">
              <a:extLst>
                <a:ext uri="{FF2B5EF4-FFF2-40B4-BE49-F238E27FC236}">
                  <a16:creationId xmlns:a16="http://schemas.microsoft.com/office/drawing/2014/main" id="{27B32B37-E364-BE40-A02E-44943A40FDF0}"/>
                </a:ext>
              </a:extLst>
            </p:cNvPr>
            <p:cNvGrpSpPr/>
            <p:nvPr/>
          </p:nvGrpSpPr>
          <p:grpSpPr>
            <a:xfrm>
              <a:off x="4042420" y="1393067"/>
              <a:ext cx="1076368" cy="1307097"/>
              <a:chOff x="4156720" y="1559321"/>
              <a:chExt cx="1076368" cy="1307097"/>
            </a:xfrm>
          </p:grpSpPr>
          <p:cxnSp>
            <p:nvCxnSpPr>
              <p:cNvPr id="135" name="Straight Connector 134">
                <a:extLst>
                  <a:ext uri="{FF2B5EF4-FFF2-40B4-BE49-F238E27FC236}">
                    <a16:creationId xmlns:a16="http://schemas.microsoft.com/office/drawing/2014/main" id="{63C79C87-6EB1-9E40-A1B1-C702C415CA8B}"/>
                  </a:ext>
                </a:extLst>
              </p:cNvPr>
              <p:cNvCxnSpPr>
                <a:cxnSpLocks/>
              </p:cNvCxnSpPr>
              <p:nvPr/>
            </p:nvCxnSpPr>
            <p:spPr>
              <a:xfrm>
                <a:off x="4299468" y="2866418"/>
                <a:ext cx="790872" cy="0"/>
              </a:xfrm>
              <a:prstGeom prst="line">
                <a:avLst/>
              </a:prstGeom>
              <a:noFill/>
              <a:ln w="19050" cap="flat" cmpd="sng" algn="ctr">
                <a:solidFill>
                  <a:schemeClr val="accent1"/>
                </a:solidFill>
                <a:prstDash val="solid"/>
              </a:ln>
              <a:effectLst/>
            </p:spPr>
          </p:cxnSp>
          <p:grpSp>
            <p:nvGrpSpPr>
              <p:cNvPr id="136" name="Group 135">
                <a:extLst>
                  <a:ext uri="{FF2B5EF4-FFF2-40B4-BE49-F238E27FC236}">
                    <a16:creationId xmlns:a16="http://schemas.microsoft.com/office/drawing/2014/main" id="{4EEE6009-8401-B240-923B-7D9806266F33}"/>
                  </a:ext>
                </a:extLst>
              </p:cNvPr>
              <p:cNvGrpSpPr/>
              <p:nvPr/>
            </p:nvGrpSpPr>
            <p:grpSpPr>
              <a:xfrm>
                <a:off x="4156720" y="1559321"/>
                <a:ext cx="1076368" cy="1076368"/>
                <a:chOff x="4156720" y="1559321"/>
                <a:chExt cx="1076368" cy="1076368"/>
              </a:xfrm>
            </p:grpSpPr>
            <p:sp>
              <p:nvSpPr>
                <p:cNvPr id="137" name="Oval 136">
                  <a:extLst>
                    <a:ext uri="{FF2B5EF4-FFF2-40B4-BE49-F238E27FC236}">
                      <a16:creationId xmlns:a16="http://schemas.microsoft.com/office/drawing/2014/main" id="{3F83FA81-2D2C-6948-9ED9-32A8329F01DF}"/>
                    </a:ext>
                  </a:extLst>
                </p:cNvPr>
                <p:cNvSpPr/>
                <p:nvPr/>
              </p:nvSpPr>
              <p:spPr>
                <a:xfrm>
                  <a:off x="4156720"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138" name="Group 137">
                  <a:extLst>
                    <a:ext uri="{FF2B5EF4-FFF2-40B4-BE49-F238E27FC236}">
                      <a16:creationId xmlns:a16="http://schemas.microsoft.com/office/drawing/2014/main" id="{1023546D-A47C-ED46-BC15-9490A2DB1EE8}"/>
                    </a:ext>
                  </a:extLst>
                </p:cNvPr>
                <p:cNvGrpSpPr/>
                <p:nvPr/>
              </p:nvGrpSpPr>
              <p:grpSpPr>
                <a:xfrm>
                  <a:off x="4435293" y="1839030"/>
                  <a:ext cx="519222" cy="516950"/>
                  <a:chOff x="4435293" y="1837190"/>
                  <a:chExt cx="519222" cy="516950"/>
                </a:xfrm>
              </p:grpSpPr>
              <p:cxnSp>
                <p:nvCxnSpPr>
                  <p:cNvPr id="139" name="Straight Connector 138">
                    <a:extLst>
                      <a:ext uri="{FF2B5EF4-FFF2-40B4-BE49-F238E27FC236}">
                        <a16:creationId xmlns:a16="http://schemas.microsoft.com/office/drawing/2014/main" id="{9071F081-7D9B-894B-A6C1-42AC35B6C7C2}"/>
                      </a:ext>
                    </a:extLst>
                  </p:cNvPr>
                  <p:cNvCxnSpPr/>
                  <p:nvPr/>
                </p:nvCxnSpPr>
                <p:spPr>
                  <a:xfrm>
                    <a:off x="4713983" y="1897654"/>
                    <a:ext cx="0" cy="402654"/>
                  </a:xfrm>
                  <a:prstGeom prst="line">
                    <a:avLst/>
                  </a:prstGeom>
                  <a:noFill/>
                  <a:ln w="19050" cap="rnd">
                    <a:solidFill>
                      <a:schemeClr val="tx1"/>
                    </a:solidFill>
                    <a:prstDash val="solid"/>
                    <a:round/>
                    <a:headEnd/>
                    <a:tailEnd/>
                  </a:ln>
                </p:spPr>
              </p:cxnSp>
              <p:cxnSp>
                <p:nvCxnSpPr>
                  <p:cNvPr id="140" name="Straight Connector 139">
                    <a:extLst>
                      <a:ext uri="{FF2B5EF4-FFF2-40B4-BE49-F238E27FC236}">
                        <a16:creationId xmlns:a16="http://schemas.microsoft.com/office/drawing/2014/main" id="{A3C79269-72B1-CA4D-B43E-2B3CD6A87D7C}"/>
                      </a:ext>
                    </a:extLst>
                  </p:cNvPr>
                  <p:cNvCxnSpPr>
                    <a:cxnSpLocks/>
                  </p:cNvCxnSpPr>
                  <p:nvPr/>
                </p:nvCxnSpPr>
                <p:spPr>
                  <a:xfrm flipH="1">
                    <a:off x="4597842" y="2092693"/>
                    <a:ext cx="193405" cy="0"/>
                  </a:xfrm>
                  <a:prstGeom prst="line">
                    <a:avLst/>
                  </a:prstGeom>
                  <a:noFill/>
                  <a:ln w="19050" cap="rnd">
                    <a:solidFill>
                      <a:schemeClr val="tx1"/>
                    </a:solidFill>
                    <a:prstDash val="solid"/>
                    <a:round/>
                    <a:headEnd/>
                    <a:tailEnd/>
                  </a:ln>
                </p:spPr>
              </p:cxnSp>
              <p:cxnSp>
                <p:nvCxnSpPr>
                  <p:cNvPr id="141" name="Straight Connector 140">
                    <a:extLst>
                      <a:ext uri="{FF2B5EF4-FFF2-40B4-BE49-F238E27FC236}">
                        <a16:creationId xmlns:a16="http://schemas.microsoft.com/office/drawing/2014/main" id="{6AA30E91-43DE-944C-A844-BB39FD60BE1B}"/>
                      </a:ext>
                    </a:extLst>
                  </p:cNvPr>
                  <p:cNvCxnSpPr>
                    <a:cxnSpLocks/>
                  </p:cNvCxnSpPr>
                  <p:nvPr/>
                </p:nvCxnSpPr>
                <p:spPr>
                  <a:xfrm flipH="1">
                    <a:off x="4713985" y="1896911"/>
                    <a:ext cx="81225" cy="0"/>
                  </a:xfrm>
                  <a:prstGeom prst="line">
                    <a:avLst/>
                  </a:prstGeom>
                  <a:noFill/>
                  <a:ln w="19050" cap="rnd">
                    <a:solidFill>
                      <a:schemeClr val="tx1"/>
                    </a:solidFill>
                    <a:prstDash val="solid"/>
                    <a:round/>
                    <a:headEnd/>
                    <a:tailEnd/>
                  </a:ln>
                </p:spPr>
              </p:cxnSp>
              <p:cxnSp>
                <p:nvCxnSpPr>
                  <p:cNvPr id="142" name="Straight Connector 141">
                    <a:extLst>
                      <a:ext uri="{FF2B5EF4-FFF2-40B4-BE49-F238E27FC236}">
                        <a16:creationId xmlns:a16="http://schemas.microsoft.com/office/drawing/2014/main" id="{0289319A-9DF5-4A46-8F2C-026B4AF84506}"/>
                      </a:ext>
                    </a:extLst>
                  </p:cNvPr>
                  <p:cNvCxnSpPr>
                    <a:cxnSpLocks/>
                  </p:cNvCxnSpPr>
                  <p:nvPr/>
                </p:nvCxnSpPr>
                <p:spPr>
                  <a:xfrm flipH="1">
                    <a:off x="4713985" y="2301050"/>
                    <a:ext cx="81225" cy="0"/>
                  </a:xfrm>
                  <a:prstGeom prst="line">
                    <a:avLst/>
                  </a:prstGeom>
                  <a:noFill/>
                  <a:ln w="19050" cap="rnd">
                    <a:solidFill>
                      <a:schemeClr val="tx1"/>
                    </a:solidFill>
                    <a:prstDash val="solid"/>
                    <a:round/>
                    <a:headEnd/>
                    <a:tailEnd/>
                  </a:ln>
                </p:spPr>
              </p:cxnSp>
              <p:sp>
                <p:nvSpPr>
                  <p:cNvPr id="143" name="Rectangle 142">
                    <a:extLst>
                      <a:ext uri="{FF2B5EF4-FFF2-40B4-BE49-F238E27FC236}">
                        <a16:creationId xmlns:a16="http://schemas.microsoft.com/office/drawing/2014/main" id="{24BF556F-C39C-7B4F-BF03-59FB6350E055}"/>
                      </a:ext>
                    </a:extLst>
                  </p:cNvPr>
                  <p:cNvSpPr/>
                  <p:nvPr/>
                </p:nvSpPr>
                <p:spPr>
                  <a:xfrm>
                    <a:off x="4795210" y="1837190"/>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4" name="Rectangle 143">
                    <a:extLst>
                      <a:ext uri="{FF2B5EF4-FFF2-40B4-BE49-F238E27FC236}">
                        <a16:creationId xmlns:a16="http://schemas.microsoft.com/office/drawing/2014/main" id="{B906C6E5-6D45-7D4A-9BB3-F04E514658F0}"/>
                      </a:ext>
                    </a:extLst>
                  </p:cNvPr>
                  <p:cNvSpPr/>
                  <p:nvPr/>
                </p:nvSpPr>
                <p:spPr>
                  <a:xfrm>
                    <a:off x="4793228" y="2037278"/>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5" name="Rectangle 144">
                    <a:extLst>
                      <a:ext uri="{FF2B5EF4-FFF2-40B4-BE49-F238E27FC236}">
                        <a16:creationId xmlns:a16="http://schemas.microsoft.com/office/drawing/2014/main" id="{E4A76CFB-6CFC-AD40-8685-7931172BC25D}"/>
                      </a:ext>
                    </a:extLst>
                  </p:cNvPr>
                  <p:cNvSpPr/>
                  <p:nvPr/>
                </p:nvSpPr>
                <p:spPr>
                  <a:xfrm>
                    <a:off x="4795210" y="2243310"/>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sp>
                <p:nvSpPr>
                  <p:cNvPr id="146" name="Rectangle 145">
                    <a:extLst>
                      <a:ext uri="{FF2B5EF4-FFF2-40B4-BE49-F238E27FC236}">
                        <a16:creationId xmlns:a16="http://schemas.microsoft.com/office/drawing/2014/main" id="{9CE552A8-E368-2C4F-9B41-A252A055EABB}"/>
                      </a:ext>
                    </a:extLst>
                  </p:cNvPr>
                  <p:cNvSpPr/>
                  <p:nvPr/>
                </p:nvSpPr>
                <p:spPr>
                  <a:xfrm>
                    <a:off x="4435293" y="2037278"/>
                    <a:ext cx="159305" cy="110830"/>
                  </a:xfrm>
                  <a:prstGeom prst="rect">
                    <a:avLst/>
                  </a:prstGeom>
                  <a:noFill/>
                  <a:ln w="19050" cap="rnd">
                    <a:solidFill>
                      <a:schemeClr val="tx1"/>
                    </a:solidFill>
                    <a:prstDash val="solid"/>
                    <a:round/>
                    <a:headEnd/>
                    <a:tailEnd/>
                  </a:ln>
                </p:spPr>
                <p:txBody>
                  <a:bodyPr rtlCol="0" anchor="ctr"/>
                  <a:lstStyle/>
                  <a:p>
                    <a:pPr algn="ctr" defTabSz="1463040">
                      <a:defRPr/>
                    </a:pPr>
                    <a:endParaRPr lang="en-US" kern="0" dirty="0">
                      <a:solidFill>
                        <a:srgbClr val="1D516C"/>
                      </a:solidFill>
                    </a:endParaRPr>
                  </a:p>
                </p:txBody>
              </p:sp>
            </p:grpSp>
          </p:grpSp>
        </p:grpSp>
      </p:grpSp>
      <p:grpSp>
        <p:nvGrpSpPr>
          <p:cNvPr id="147" name="Group 146">
            <a:extLst>
              <a:ext uri="{FF2B5EF4-FFF2-40B4-BE49-F238E27FC236}">
                <a16:creationId xmlns:a16="http://schemas.microsoft.com/office/drawing/2014/main" id="{3FBD7922-39C5-F648-A7DC-839838BD99F3}"/>
              </a:ext>
            </a:extLst>
          </p:cNvPr>
          <p:cNvGrpSpPr/>
          <p:nvPr/>
        </p:nvGrpSpPr>
        <p:grpSpPr>
          <a:xfrm>
            <a:off x="10023995" y="2348385"/>
            <a:ext cx="3677979" cy="4490273"/>
            <a:chOff x="6313214" y="1393067"/>
            <a:chExt cx="2298737" cy="2806421"/>
          </a:xfrm>
        </p:grpSpPr>
        <p:sp>
          <p:nvSpPr>
            <p:cNvPr id="148" name="Rectangle 147">
              <a:extLst>
                <a:ext uri="{FF2B5EF4-FFF2-40B4-BE49-F238E27FC236}">
                  <a16:creationId xmlns:a16="http://schemas.microsoft.com/office/drawing/2014/main" id="{231720A4-FAC5-A048-94EF-41AF87454B5B}"/>
                </a:ext>
              </a:extLst>
            </p:cNvPr>
            <p:cNvSpPr/>
            <p:nvPr/>
          </p:nvSpPr>
          <p:spPr>
            <a:xfrm>
              <a:off x="6313214" y="2900414"/>
              <a:ext cx="2298737" cy="1299074"/>
            </a:xfrm>
            <a:prstGeom prst="rect">
              <a:avLst/>
            </a:prstGeom>
            <a:noFill/>
            <a:ln w="19050" cap="flat" cmpd="sng" algn="ctr">
              <a:noFill/>
              <a:prstDash val="solid"/>
            </a:ln>
            <a:effectLst/>
          </p:spPr>
          <p:txBody>
            <a:bodyPr wrap="square" lIns="0" tIns="0" rIns="0" bIns="0" rtlCol="0" anchor="t" anchorCtr="0">
              <a:spAutoFit/>
            </a:bodyPr>
            <a:lstStyle/>
            <a:p>
              <a:pPr algn="ctr" defTabSz="1463040">
                <a:spcBef>
                  <a:spcPts val="960"/>
                </a:spcBef>
                <a:spcAft>
                  <a:spcPts val="960"/>
                </a:spcAft>
                <a:defRPr/>
              </a:pPr>
              <a:r>
                <a:rPr lang="en-US"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Community-driven </a:t>
              </a:r>
            </a:p>
            <a:p>
              <a:pPr algn="ctr" defTabSz="1463040">
                <a:spcBef>
                  <a:spcPts val="960"/>
                </a:spcBef>
                <a:spcAft>
                  <a:spcPts val="960"/>
                </a:spcAft>
                <a:defRPr/>
              </a:pPr>
              <a:r>
                <a:rPr lang="en-US" sz="2240" kern="0" dirty="0">
                  <a:latin typeface="Amazon Ember" panose="020B0603020204020204" pitchFamily="34" charset="0"/>
                  <a:ea typeface="Amazon Ember" panose="020B0603020204020204" pitchFamily="34" charset="0"/>
                  <a:cs typeface="Amazon Ember" panose="020B0603020204020204" pitchFamily="34" charset="0"/>
                </a:rPr>
                <a:t>Providing individuals </a:t>
              </a:r>
              <a:br>
                <a:rPr lang="en-US" sz="2240" kern="0" dirty="0">
                  <a:latin typeface="Amazon Ember" panose="020B0603020204020204" pitchFamily="34" charset="0"/>
                  <a:ea typeface="Amazon Ember" panose="020B0603020204020204" pitchFamily="34" charset="0"/>
                  <a:cs typeface="Amazon Ember" panose="020B0603020204020204" pitchFamily="34" charset="0"/>
                </a:rPr>
              </a:br>
              <a:r>
                <a:rPr lang="en-US" sz="2240" kern="0" dirty="0">
                  <a:latin typeface="Amazon Ember" panose="020B0603020204020204" pitchFamily="34" charset="0"/>
                  <a:ea typeface="Amazon Ember" panose="020B0603020204020204" pitchFamily="34" charset="0"/>
                  <a:cs typeface="Amazon Ember" panose="020B0603020204020204" pitchFamily="34" charset="0"/>
                </a:rPr>
                <a:t>and organizations the freedom to easily contribute changes to the distro</a:t>
              </a:r>
            </a:p>
          </p:txBody>
        </p:sp>
        <p:grpSp>
          <p:nvGrpSpPr>
            <p:cNvPr id="149" name="Group 148">
              <a:extLst>
                <a:ext uri="{FF2B5EF4-FFF2-40B4-BE49-F238E27FC236}">
                  <a16:creationId xmlns:a16="http://schemas.microsoft.com/office/drawing/2014/main" id="{DC9EA58C-BA12-F64E-90ED-8E5C7EA88902}"/>
                </a:ext>
              </a:extLst>
            </p:cNvPr>
            <p:cNvGrpSpPr/>
            <p:nvPr/>
          </p:nvGrpSpPr>
          <p:grpSpPr>
            <a:xfrm>
              <a:off x="6924398" y="1393067"/>
              <a:ext cx="1076368" cy="1307097"/>
              <a:chOff x="6962498" y="1559321"/>
              <a:chExt cx="1076368" cy="1307097"/>
            </a:xfrm>
          </p:grpSpPr>
          <p:cxnSp>
            <p:nvCxnSpPr>
              <p:cNvPr id="150" name="Straight Connector 149">
                <a:extLst>
                  <a:ext uri="{FF2B5EF4-FFF2-40B4-BE49-F238E27FC236}">
                    <a16:creationId xmlns:a16="http://schemas.microsoft.com/office/drawing/2014/main" id="{7CBAAD79-7D60-4949-94BE-1D70D11BE203}"/>
                  </a:ext>
                </a:extLst>
              </p:cNvPr>
              <p:cNvCxnSpPr>
                <a:cxnSpLocks/>
              </p:cNvCxnSpPr>
              <p:nvPr/>
            </p:nvCxnSpPr>
            <p:spPr>
              <a:xfrm>
                <a:off x="7105246" y="2866418"/>
                <a:ext cx="790872" cy="0"/>
              </a:xfrm>
              <a:prstGeom prst="line">
                <a:avLst/>
              </a:prstGeom>
              <a:noFill/>
              <a:ln w="19050" cap="flat" cmpd="sng" algn="ctr">
                <a:solidFill>
                  <a:schemeClr val="accent1"/>
                </a:solidFill>
                <a:prstDash val="solid"/>
              </a:ln>
              <a:effectLst/>
            </p:spPr>
          </p:cxnSp>
          <p:grpSp>
            <p:nvGrpSpPr>
              <p:cNvPr id="151" name="Group 150">
                <a:extLst>
                  <a:ext uri="{FF2B5EF4-FFF2-40B4-BE49-F238E27FC236}">
                    <a16:creationId xmlns:a16="http://schemas.microsoft.com/office/drawing/2014/main" id="{740FFFC1-2E61-0344-AFDF-6E3012F9EC9D}"/>
                  </a:ext>
                </a:extLst>
              </p:cNvPr>
              <p:cNvGrpSpPr/>
              <p:nvPr/>
            </p:nvGrpSpPr>
            <p:grpSpPr>
              <a:xfrm>
                <a:off x="6962498" y="1559321"/>
                <a:ext cx="1076368" cy="1076368"/>
                <a:chOff x="6962498" y="1559321"/>
                <a:chExt cx="1076368" cy="1076368"/>
              </a:xfrm>
            </p:grpSpPr>
            <p:sp>
              <p:nvSpPr>
                <p:cNvPr id="152" name="Oval 151">
                  <a:extLst>
                    <a:ext uri="{FF2B5EF4-FFF2-40B4-BE49-F238E27FC236}">
                      <a16:creationId xmlns:a16="http://schemas.microsoft.com/office/drawing/2014/main" id="{68D6AEDD-BDD8-7A40-A653-EFF08B20DE3D}"/>
                    </a:ext>
                  </a:extLst>
                </p:cNvPr>
                <p:cNvSpPr/>
                <p:nvPr/>
              </p:nvSpPr>
              <p:spPr>
                <a:xfrm>
                  <a:off x="6962498" y="1559321"/>
                  <a:ext cx="1076368" cy="1076368"/>
                </a:xfrm>
                <a:prstGeom prst="ellipse">
                  <a:avLst/>
                </a:prstGeom>
                <a:no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grpSp>
              <p:nvGrpSpPr>
                <p:cNvPr id="153" name="Group 152">
                  <a:extLst>
                    <a:ext uri="{FF2B5EF4-FFF2-40B4-BE49-F238E27FC236}">
                      <a16:creationId xmlns:a16="http://schemas.microsoft.com/office/drawing/2014/main" id="{15F96A46-F0EF-E649-BF39-07347242D4FE}"/>
                    </a:ext>
                  </a:extLst>
                </p:cNvPr>
                <p:cNvGrpSpPr/>
                <p:nvPr/>
              </p:nvGrpSpPr>
              <p:grpSpPr>
                <a:xfrm>
                  <a:off x="7255255" y="1870454"/>
                  <a:ext cx="490855" cy="454103"/>
                  <a:chOff x="4201761" y="285751"/>
                  <a:chExt cx="550496" cy="509279"/>
                </a:xfrm>
                <a:solidFill>
                  <a:srgbClr val="0E2836"/>
                </a:solidFill>
              </p:grpSpPr>
              <p:grpSp>
                <p:nvGrpSpPr>
                  <p:cNvPr id="154" name="Group 153">
                    <a:extLst>
                      <a:ext uri="{FF2B5EF4-FFF2-40B4-BE49-F238E27FC236}">
                        <a16:creationId xmlns:a16="http://schemas.microsoft.com/office/drawing/2014/main" id="{9A645AFD-9018-FD4C-900D-58364E1305DE}"/>
                      </a:ext>
                    </a:extLst>
                  </p:cNvPr>
                  <p:cNvGrpSpPr/>
                  <p:nvPr/>
                </p:nvGrpSpPr>
                <p:grpSpPr>
                  <a:xfrm>
                    <a:off x="4201761" y="285751"/>
                    <a:ext cx="550496" cy="393046"/>
                    <a:chOff x="4154254" y="155229"/>
                    <a:chExt cx="702660" cy="501689"/>
                  </a:xfrm>
                  <a:grpFill/>
                </p:grpSpPr>
                <p:grpSp>
                  <p:nvGrpSpPr>
                    <p:cNvPr id="158" name="Group 4">
                      <a:extLst>
                        <a:ext uri="{FF2B5EF4-FFF2-40B4-BE49-F238E27FC236}">
                          <a16:creationId xmlns:a16="http://schemas.microsoft.com/office/drawing/2014/main" id="{34368E69-297F-8B4B-916E-EDDD45026889}"/>
                        </a:ext>
                      </a:extLst>
                    </p:cNvPr>
                    <p:cNvGrpSpPr>
                      <a:grpSpLocks noChangeAspect="1"/>
                    </p:cNvGrpSpPr>
                    <p:nvPr/>
                  </p:nvGrpSpPr>
                  <p:grpSpPr bwMode="auto">
                    <a:xfrm>
                      <a:off x="4154254" y="155229"/>
                      <a:ext cx="350235" cy="501689"/>
                      <a:chOff x="2732" y="1411"/>
                      <a:chExt cx="296" cy="424"/>
                    </a:xfrm>
                    <a:grpFill/>
                  </p:grpSpPr>
                  <p:sp>
                    <p:nvSpPr>
                      <p:cNvPr id="162" name="Oval 5">
                        <a:extLst>
                          <a:ext uri="{FF2B5EF4-FFF2-40B4-BE49-F238E27FC236}">
                            <a16:creationId xmlns:a16="http://schemas.microsoft.com/office/drawing/2014/main" id="{134F85C2-B1B9-324A-92E3-D720E3106957}"/>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63" name="Freeform 6">
                        <a:extLst>
                          <a:ext uri="{FF2B5EF4-FFF2-40B4-BE49-F238E27FC236}">
                            <a16:creationId xmlns:a16="http://schemas.microsoft.com/office/drawing/2014/main" id="{D18CB080-6F68-2A4E-A763-C95EAEB0CF83}"/>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nvGrpSpPr>
                    <p:cNvPr id="159" name="Group 4">
                      <a:extLst>
                        <a:ext uri="{FF2B5EF4-FFF2-40B4-BE49-F238E27FC236}">
                          <a16:creationId xmlns:a16="http://schemas.microsoft.com/office/drawing/2014/main" id="{433C153E-8BCC-8E47-9DA4-0F39E1009528}"/>
                        </a:ext>
                      </a:extLst>
                    </p:cNvPr>
                    <p:cNvGrpSpPr>
                      <a:grpSpLocks noChangeAspect="1"/>
                    </p:cNvGrpSpPr>
                    <p:nvPr/>
                  </p:nvGrpSpPr>
                  <p:grpSpPr bwMode="auto">
                    <a:xfrm>
                      <a:off x="4506679" y="155229"/>
                      <a:ext cx="350235" cy="501689"/>
                      <a:chOff x="2732" y="1411"/>
                      <a:chExt cx="296" cy="424"/>
                    </a:xfrm>
                    <a:grpFill/>
                  </p:grpSpPr>
                  <p:sp>
                    <p:nvSpPr>
                      <p:cNvPr id="160" name="Oval 5">
                        <a:extLst>
                          <a:ext uri="{FF2B5EF4-FFF2-40B4-BE49-F238E27FC236}">
                            <a16:creationId xmlns:a16="http://schemas.microsoft.com/office/drawing/2014/main" id="{49451ADE-286E-5D45-B6AD-E1C87B3BEFD6}"/>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61" name="Freeform 6">
                        <a:extLst>
                          <a:ext uri="{FF2B5EF4-FFF2-40B4-BE49-F238E27FC236}">
                            <a16:creationId xmlns:a16="http://schemas.microsoft.com/office/drawing/2014/main" id="{26D1EEF1-FCD1-A84C-8857-15A4AA0E9FB8}"/>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nvGrpSpPr>
                  <p:cNvPr id="155" name="Group 4">
                    <a:extLst>
                      <a:ext uri="{FF2B5EF4-FFF2-40B4-BE49-F238E27FC236}">
                        <a16:creationId xmlns:a16="http://schemas.microsoft.com/office/drawing/2014/main" id="{9C1D40D5-821E-D147-9F6A-A15B0279BE04}"/>
                      </a:ext>
                    </a:extLst>
                  </p:cNvPr>
                  <p:cNvGrpSpPr>
                    <a:grpSpLocks noChangeAspect="1"/>
                  </p:cNvGrpSpPr>
                  <p:nvPr/>
                </p:nvGrpSpPr>
                <p:grpSpPr bwMode="auto">
                  <a:xfrm>
                    <a:off x="4301892" y="293341"/>
                    <a:ext cx="350235" cy="501689"/>
                    <a:chOff x="2732" y="1411"/>
                    <a:chExt cx="296" cy="424"/>
                  </a:xfrm>
                  <a:grpFill/>
                </p:grpSpPr>
                <p:sp>
                  <p:nvSpPr>
                    <p:cNvPr id="156" name="Oval 5">
                      <a:extLst>
                        <a:ext uri="{FF2B5EF4-FFF2-40B4-BE49-F238E27FC236}">
                          <a16:creationId xmlns:a16="http://schemas.microsoft.com/office/drawing/2014/main" id="{EEC70B05-4B9E-6849-81BD-550ED38C36FB}"/>
                        </a:ext>
                      </a:extLst>
                    </p:cNvPr>
                    <p:cNvSpPr>
                      <a:spLocks noChangeArrowheads="1"/>
                    </p:cNvSpPr>
                    <p:nvPr/>
                  </p:nvSpPr>
                  <p:spPr bwMode="auto">
                    <a:xfrm>
                      <a:off x="2791" y="1411"/>
                      <a:ext cx="178" cy="177"/>
                    </a:xfrm>
                    <a:prstGeom prst="ellipse">
                      <a:avLst/>
                    </a:pr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sp>
                  <p:nvSpPr>
                    <p:cNvPr id="157" name="Freeform 6">
                      <a:extLst>
                        <a:ext uri="{FF2B5EF4-FFF2-40B4-BE49-F238E27FC236}">
                          <a16:creationId xmlns:a16="http://schemas.microsoft.com/office/drawing/2014/main" id="{F925BEA4-9BFC-8946-9173-1D4CA22913F4}"/>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solidFill>
                      <a:schemeClr val="bg2"/>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1D516C"/>
                        </a:solidFill>
                      </a:endParaRPr>
                    </a:p>
                  </p:txBody>
                </p:sp>
              </p:grpSp>
            </p:grpSp>
          </p:grpSp>
        </p:grpSp>
      </p:grpSp>
      <p:sp>
        <p:nvSpPr>
          <p:cNvPr id="60" name="Rectangle 59">
            <a:extLst>
              <a:ext uri="{FF2B5EF4-FFF2-40B4-BE49-F238E27FC236}">
                <a16:creationId xmlns:a16="http://schemas.microsoft.com/office/drawing/2014/main" id="{5EB01FE4-3046-4168-9081-5369847E3315}"/>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61" name="Rectangle 60">
            <a:extLst>
              <a:ext uri="{FF2B5EF4-FFF2-40B4-BE49-F238E27FC236}">
                <a16:creationId xmlns:a16="http://schemas.microsoft.com/office/drawing/2014/main" id="{44E9037E-C795-4469-9A97-E6F5EECF2419}"/>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1169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8">
            <a:extLst>
              <a:ext uri="{FF2B5EF4-FFF2-40B4-BE49-F238E27FC236}">
                <a16:creationId xmlns:a16="http://schemas.microsoft.com/office/drawing/2014/main" id="{E7F601A5-337E-7742-B5DB-6F4AB33E4D76}"/>
              </a:ext>
            </a:extLst>
          </p:cNvPr>
          <p:cNvSpPr txBox="1">
            <a:spLocks/>
          </p:cNvSpPr>
          <p:nvPr/>
        </p:nvSpPr>
        <p:spPr>
          <a:xfrm>
            <a:off x="3365035" y="1961570"/>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Visit the </a:t>
            </a:r>
            <a:r>
              <a:rPr lang="en-US" sz="2880" dirty="0">
                <a:latin typeface="Amazon Ember" panose="020B0603020204020204" pitchFamily="34" charset="0"/>
                <a:ea typeface="Amazon Ember" panose="020B0603020204020204" pitchFamily="34" charset="0"/>
                <a:cs typeface="Amazon Ember" panose="020B0603020204020204" pitchFamily="34" charset="0"/>
                <a:hlinkClick r:id="rId2">
                  <a:extLst>
                    <a:ext uri="{A12FA001-AC4F-418D-AE19-62706E023703}">
                      <ahyp:hlinkClr xmlns:ahyp="http://schemas.microsoft.com/office/drawing/2018/hyperlinkcolor" val="tx"/>
                    </a:ext>
                  </a:extLst>
                </a:hlinkClick>
              </a:rPr>
              <a:t>website</a:t>
            </a:r>
            <a:endParaRPr lang="en-US" sz="288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Content Placeholder 2">
            <a:extLst>
              <a:ext uri="{FF2B5EF4-FFF2-40B4-BE49-F238E27FC236}">
                <a16:creationId xmlns:a16="http://schemas.microsoft.com/office/drawing/2014/main" id="{17BDC419-0D1B-4E40-8D54-F31FE0D8146F}"/>
              </a:ext>
            </a:extLst>
          </p:cNvPr>
          <p:cNvSpPr txBox="1">
            <a:spLocks/>
          </p:cNvSpPr>
          <p:nvPr/>
        </p:nvSpPr>
        <p:spPr>
          <a:xfrm>
            <a:off x="3170175" y="2154800"/>
            <a:ext cx="5608050" cy="814035"/>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20">
              <a:defRPr/>
            </a:pPr>
            <a:endParaRPr lang="en-US" sz="2880" dirty="0">
              <a:solidFill>
                <a:srgbClr val="FFFFFF"/>
              </a:solidFill>
            </a:endParaRPr>
          </a:p>
        </p:txBody>
      </p:sp>
      <p:sp>
        <p:nvSpPr>
          <p:cNvPr id="67" name="Text Placeholder 8">
            <a:extLst>
              <a:ext uri="{FF2B5EF4-FFF2-40B4-BE49-F238E27FC236}">
                <a16:creationId xmlns:a16="http://schemas.microsoft.com/office/drawing/2014/main" id="{6939F89F-EEA7-794A-A84C-F05BA72A18CB}"/>
              </a:ext>
            </a:extLst>
          </p:cNvPr>
          <p:cNvSpPr txBox="1">
            <a:spLocks/>
          </p:cNvSpPr>
          <p:nvPr/>
        </p:nvSpPr>
        <p:spPr>
          <a:xfrm>
            <a:off x="3317381" y="3949821"/>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spcAft>
                <a:spcPts val="960"/>
              </a:spcAft>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Download the Elasticsearch </a:t>
            </a:r>
            <a:br>
              <a:rPr lang="en-US" sz="2880" dirty="0">
                <a:latin typeface="Amazon Ember" panose="020B0603020204020204" pitchFamily="34" charset="0"/>
                <a:ea typeface="Amazon Ember" panose="020B0603020204020204" pitchFamily="34" charset="0"/>
                <a:cs typeface="Amazon Ember" panose="020B0603020204020204" pitchFamily="34" charset="0"/>
              </a:rPr>
            </a:br>
            <a:r>
              <a:rPr lang="en-US" sz="2880" dirty="0">
                <a:latin typeface="Amazon Ember" panose="020B0603020204020204" pitchFamily="34" charset="0"/>
                <a:ea typeface="Amazon Ember" panose="020B0603020204020204" pitchFamily="34" charset="0"/>
                <a:cs typeface="Amazon Ember" panose="020B0603020204020204" pitchFamily="34" charset="0"/>
              </a:rPr>
              <a:t>and Kibana packages</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Text Placeholder 8">
            <a:extLst>
              <a:ext uri="{FF2B5EF4-FFF2-40B4-BE49-F238E27FC236}">
                <a16:creationId xmlns:a16="http://schemas.microsoft.com/office/drawing/2014/main" id="{9A75F6F4-F5DA-F347-9F5C-072A4E22B5E2}"/>
              </a:ext>
            </a:extLst>
          </p:cNvPr>
          <p:cNvSpPr txBox="1">
            <a:spLocks/>
          </p:cNvSpPr>
          <p:nvPr/>
        </p:nvSpPr>
        <p:spPr>
          <a:xfrm>
            <a:off x="3317381" y="5804386"/>
            <a:ext cx="6291072"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920"/>
              </a:spcBef>
            </a:pPr>
            <a:r>
              <a:rPr lang="en-US" sz="2880" dirty="0">
                <a:latin typeface="Amazon Ember" panose="020B0603020204020204" pitchFamily="34" charset="0"/>
                <a:ea typeface="Amazon Ember" panose="020B0603020204020204" pitchFamily="34" charset="0"/>
                <a:cs typeface="Amazon Ember" panose="020B0603020204020204" pitchFamily="34" charset="0"/>
              </a:rPr>
              <a:t>Load and query data</a:t>
            </a:r>
          </a:p>
        </p:txBody>
      </p:sp>
      <p:cxnSp>
        <p:nvCxnSpPr>
          <p:cNvPr id="69" name="Straight Connector 68">
            <a:extLst>
              <a:ext uri="{FF2B5EF4-FFF2-40B4-BE49-F238E27FC236}">
                <a16:creationId xmlns:a16="http://schemas.microsoft.com/office/drawing/2014/main" id="{15D39594-7CB2-CA43-8655-E63DF194E9AB}"/>
              </a:ext>
            </a:extLst>
          </p:cNvPr>
          <p:cNvCxnSpPr>
            <a:cxnSpLocks/>
          </p:cNvCxnSpPr>
          <p:nvPr/>
        </p:nvCxnSpPr>
        <p:spPr>
          <a:xfrm flipV="1">
            <a:off x="2984771" y="3753070"/>
            <a:ext cx="0" cy="1316736"/>
          </a:xfrm>
          <a:prstGeom prst="line">
            <a:avLst/>
          </a:prstGeom>
          <a:noFill/>
          <a:ln w="19050" cap="flat" cmpd="sng" algn="ctr">
            <a:solidFill>
              <a:schemeClr val="accent1"/>
            </a:solidFill>
            <a:prstDash val="solid"/>
          </a:ln>
          <a:effectLst/>
        </p:spPr>
      </p:cxnSp>
      <p:cxnSp>
        <p:nvCxnSpPr>
          <p:cNvPr id="70" name="Straight Connector 69">
            <a:extLst>
              <a:ext uri="{FF2B5EF4-FFF2-40B4-BE49-F238E27FC236}">
                <a16:creationId xmlns:a16="http://schemas.microsoft.com/office/drawing/2014/main" id="{FC9A1F36-545D-254B-9ABA-6A2836EF81A4}"/>
              </a:ext>
            </a:extLst>
          </p:cNvPr>
          <p:cNvCxnSpPr>
            <a:cxnSpLocks/>
          </p:cNvCxnSpPr>
          <p:nvPr/>
        </p:nvCxnSpPr>
        <p:spPr>
          <a:xfrm flipV="1">
            <a:off x="2984771" y="1803400"/>
            <a:ext cx="0" cy="1316736"/>
          </a:xfrm>
          <a:prstGeom prst="line">
            <a:avLst/>
          </a:prstGeom>
          <a:noFill/>
          <a:ln w="19050" cap="flat" cmpd="sng" algn="ctr">
            <a:solidFill>
              <a:schemeClr val="accent1"/>
            </a:solidFill>
            <a:prstDash val="solid"/>
          </a:ln>
          <a:effectLst/>
        </p:spPr>
      </p:cxnSp>
      <p:cxnSp>
        <p:nvCxnSpPr>
          <p:cNvPr id="71" name="Straight Connector 70">
            <a:extLst>
              <a:ext uri="{FF2B5EF4-FFF2-40B4-BE49-F238E27FC236}">
                <a16:creationId xmlns:a16="http://schemas.microsoft.com/office/drawing/2014/main" id="{C29CB38C-5A6E-2846-9B81-8C8E5EB4A664}"/>
              </a:ext>
            </a:extLst>
          </p:cNvPr>
          <p:cNvCxnSpPr>
            <a:cxnSpLocks/>
          </p:cNvCxnSpPr>
          <p:nvPr/>
        </p:nvCxnSpPr>
        <p:spPr>
          <a:xfrm flipV="1">
            <a:off x="2984771" y="5702739"/>
            <a:ext cx="0" cy="1316736"/>
          </a:xfrm>
          <a:prstGeom prst="line">
            <a:avLst/>
          </a:prstGeom>
          <a:noFill/>
          <a:ln w="19050" cap="flat" cmpd="sng" algn="ctr">
            <a:solidFill>
              <a:schemeClr val="accent1"/>
            </a:solidFill>
            <a:prstDash val="solid"/>
          </a:ln>
          <a:effectLst/>
        </p:spPr>
      </p:cxnSp>
      <p:grpSp>
        <p:nvGrpSpPr>
          <p:cNvPr id="72" name="Group 71">
            <a:extLst>
              <a:ext uri="{FF2B5EF4-FFF2-40B4-BE49-F238E27FC236}">
                <a16:creationId xmlns:a16="http://schemas.microsoft.com/office/drawing/2014/main" id="{573D26A1-6046-414E-A969-05710D1F1246}"/>
              </a:ext>
            </a:extLst>
          </p:cNvPr>
          <p:cNvGrpSpPr>
            <a:grpSpLocks noChangeAspect="1"/>
          </p:cNvGrpSpPr>
          <p:nvPr/>
        </p:nvGrpSpPr>
        <p:grpSpPr>
          <a:xfrm>
            <a:off x="837192" y="3679918"/>
            <a:ext cx="1463040" cy="1463040"/>
            <a:chOff x="636280" y="3186114"/>
            <a:chExt cx="1076368" cy="1076368"/>
          </a:xfrm>
          <a:solidFill>
            <a:schemeClr val="bg2"/>
          </a:solidFill>
        </p:grpSpPr>
        <p:sp>
          <p:nvSpPr>
            <p:cNvPr id="88" name="Oval 87">
              <a:extLst>
                <a:ext uri="{FF2B5EF4-FFF2-40B4-BE49-F238E27FC236}">
                  <a16:creationId xmlns:a16="http://schemas.microsoft.com/office/drawing/2014/main" id="{2CE84F90-2BFB-AE44-B80C-03953C9CB345}"/>
                </a:ext>
              </a:extLst>
            </p:cNvPr>
            <p:cNvSpPr/>
            <p:nvPr/>
          </p:nvSpPr>
          <p:spPr>
            <a:xfrm>
              <a:off x="636280" y="318611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73" name="Freeform 128">
              <a:extLst>
                <a:ext uri="{FF2B5EF4-FFF2-40B4-BE49-F238E27FC236}">
                  <a16:creationId xmlns:a16="http://schemas.microsoft.com/office/drawing/2014/main" id="{A7D36942-2071-0C41-8D65-4720C7093FFD}"/>
                </a:ext>
              </a:extLst>
            </p:cNvPr>
            <p:cNvSpPr>
              <a:spLocks noChangeAspect="1"/>
            </p:cNvSpPr>
            <p:nvPr/>
          </p:nvSpPr>
          <p:spPr bwMode="white">
            <a:xfrm flipH="1">
              <a:off x="1083815" y="3437178"/>
              <a:ext cx="505945" cy="2794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a:solidFill>
                  <a:srgbClr val="474746"/>
                </a:solidFill>
              </a:endParaRPr>
            </a:p>
          </p:txBody>
        </p:sp>
        <p:sp>
          <p:nvSpPr>
            <p:cNvPr id="74" name="Freeform 151">
              <a:extLst>
                <a:ext uri="{FF2B5EF4-FFF2-40B4-BE49-F238E27FC236}">
                  <a16:creationId xmlns:a16="http://schemas.microsoft.com/office/drawing/2014/main" id="{074A88F9-F9A8-7C4D-8A8F-E0E8FDC7839C}"/>
                </a:ext>
              </a:extLst>
            </p:cNvPr>
            <p:cNvSpPr>
              <a:spLocks/>
            </p:cNvSpPr>
            <p:nvPr/>
          </p:nvSpPr>
          <p:spPr bwMode="auto">
            <a:xfrm>
              <a:off x="813435" y="3594621"/>
              <a:ext cx="522542" cy="37928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dirty="0">
                <a:solidFill>
                  <a:srgbClr val="474746"/>
                </a:solidFill>
              </a:endParaRPr>
            </a:p>
          </p:txBody>
        </p:sp>
        <p:sp>
          <p:nvSpPr>
            <p:cNvPr id="75" name="Freeform 153">
              <a:extLst>
                <a:ext uri="{FF2B5EF4-FFF2-40B4-BE49-F238E27FC236}">
                  <a16:creationId xmlns:a16="http://schemas.microsoft.com/office/drawing/2014/main" id="{9A2BB392-B114-E047-8BCA-F4C3B578EC9F}"/>
                </a:ext>
              </a:extLst>
            </p:cNvPr>
            <p:cNvSpPr>
              <a:spLocks/>
            </p:cNvSpPr>
            <p:nvPr/>
          </p:nvSpPr>
          <p:spPr bwMode="auto">
            <a:xfrm>
              <a:off x="813435" y="3661892"/>
              <a:ext cx="52254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76" name="Freeform 154">
              <a:extLst>
                <a:ext uri="{FF2B5EF4-FFF2-40B4-BE49-F238E27FC236}">
                  <a16:creationId xmlns:a16="http://schemas.microsoft.com/office/drawing/2014/main" id="{12B16946-82E2-1745-ABAB-009A3E6AAD1A}"/>
                </a:ext>
              </a:extLst>
            </p:cNvPr>
            <p:cNvSpPr>
              <a:spLocks/>
            </p:cNvSpPr>
            <p:nvPr/>
          </p:nvSpPr>
          <p:spPr bwMode="auto">
            <a:xfrm>
              <a:off x="839862" y="3616244"/>
              <a:ext cx="22824" cy="2162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77" name="Freeform 155">
              <a:extLst>
                <a:ext uri="{FF2B5EF4-FFF2-40B4-BE49-F238E27FC236}">
                  <a16:creationId xmlns:a16="http://schemas.microsoft.com/office/drawing/2014/main" id="{5CA22684-CD45-BF42-AEFC-B06C7C27B23D}"/>
                </a:ext>
              </a:extLst>
            </p:cNvPr>
            <p:cNvSpPr>
              <a:spLocks/>
            </p:cNvSpPr>
            <p:nvPr/>
          </p:nvSpPr>
          <p:spPr bwMode="auto">
            <a:xfrm>
              <a:off x="880705" y="3616244"/>
              <a:ext cx="22824" cy="21622"/>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sp>
          <p:nvSpPr>
            <p:cNvPr id="78" name="Freeform 156">
              <a:extLst>
                <a:ext uri="{FF2B5EF4-FFF2-40B4-BE49-F238E27FC236}">
                  <a16:creationId xmlns:a16="http://schemas.microsoft.com/office/drawing/2014/main" id="{63D024C0-DD49-5C43-B903-92465ACC4111}"/>
                </a:ext>
              </a:extLst>
            </p:cNvPr>
            <p:cNvSpPr>
              <a:spLocks/>
            </p:cNvSpPr>
            <p:nvPr/>
          </p:nvSpPr>
          <p:spPr bwMode="auto">
            <a:xfrm>
              <a:off x="921547" y="3616244"/>
              <a:ext cx="22824" cy="2162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146304" tIns="73152" rIns="146304" bIns="73152" numCol="1" anchor="t" anchorCtr="0" compatLnSpc="1">
              <a:prstTxWarp prst="textNoShape">
                <a:avLst/>
              </a:prstTxWarp>
            </a:bodyPr>
            <a:lstStyle/>
            <a:p>
              <a:pPr defTabSz="731502"/>
              <a:endParaRPr lang="en-US" sz="4608" kern="0">
                <a:solidFill>
                  <a:srgbClr val="474746"/>
                </a:solidFill>
              </a:endParaRPr>
            </a:p>
          </p:txBody>
        </p:sp>
        <p:sp>
          <p:nvSpPr>
            <p:cNvPr id="79" name="Freeform 153">
              <a:extLst>
                <a:ext uri="{FF2B5EF4-FFF2-40B4-BE49-F238E27FC236}">
                  <a16:creationId xmlns:a16="http://schemas.microsoft.com/office/drawing/2014/main" id="{F015FF1A-0EBA-C343-9029-9337D309D76F}"/>
                </a:ext>
              </a:extLst>
            </p:cNvPr>
            <p:cNvSpPr>
              <a:spLocks/>
            </p:cNvSpPr>
            <p:nvPr/>
          </p:nvSpPr>
          <p:spPr bwMode="auto">
            <a:xfrm>
              <a:off x="876004" y="3736915"/>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0" name="Freeform 153">
              <a:extLst>
                <a:ext uri="{FF2B5EF4-FFF2-40B4-BE49-F238E27FC236}">
                  <a16:creationId xmlns:a16="http://schemas.microsoft.com/office/drawing/2014/main" id="{DE9A833E-B390-A542-B7F8-72307200DA7F}"/>
                </a:ext>
              </a:extLst>
            </p:cNvPr>
            <p:cNvSpPr>
              <a:spLocks/>
            </p:cNvSpPr>
            <p:nvPr/>
          </p:nvSpPr>
          <p:spPr bwMode="auto">
            <a:xfrm>
              <a:off x="876004" y="3809640"/>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dirty="0">
                <a:solidFill>
                  <a:srgbClr val="474746"/>
                </a:solidFill>
              </a:endParaRPr>
            </a:p>
          </p:txBody>
        </p:sp>
        <p:sp>
          <p:nvSpPr>
            <p:cNvPr id="81" name="Freeform 153">
              <a:extLst>
                <a:ext uri="{FF2B5EF4-FFF2-40B4-BE49-F238E27FC236}">
                  <a16:creationId xmlns:a16="http://schemas.microsoft.com/office/drawing/2014/main" id="{3E23140F-2DFB-2C49-93A5-F2645F1942AE}"/>
                </a:ext>
              </a:extLst>
            </p:cNvPr>
            <p:cNvSpPr>
              <a:spLocks/>
            </p:cNvSpPr>
            <p:nvPr/>
          </p:nvSpPr>
          <p:spPr bwMode="auto">
            <a:xfrm>
              <a:off x="878890" y="3882366"/>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2" name="Freeform 153">
              <a:extLst>
                <a:ext uri="{FF2B5EF4-FFF2-40B4-BE49-F238E27FC236}">
                  <a16:creationId xmlns:a16="http://schemas.microsoft.com/office/drawing/2014/main" id="{62A11946-C95A-564D-BAF6-403FEE2EE23F}"/>
                </a:ext>
              </a:extLst>
            </p:cNvPr>
            <p:cNvSpPr>
              <a:spLocks/>
            </p:cNvSpPr>
            <p:nvPr/>
          </p:nvSpPr>
          <p:spPr bwMode="auto">
            <a:xfrm>
              <a:off x="1106825" y="3736915"/>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3" name="Freeform 153">
              <a:extLst>
                <a:ext uri="{FF2B5EF4-FFF2-40B4-BE49-F238E27FC236}">
                  <a16:creationId xmlns:a16="http://schemas.microsoft.com/office/drawing/2014/main" id="{F136F75D-4BC4-0449-B17D-F1D82149839C}"/>
                </a:ext>
              </a:extLst>
            </p:cNvPr>
            <p:cNvSpPr>
              <a:spLocks/>
            </p:cNvSpPr>
            <p:nvPr/>
          </p:nvSpPr>
          <p:spPr bwMode="auto">
            <a:xfrm>
              <a:off x="1106825" y="3809640"/>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4" name="Freeform 153">
              <a:extLst>
                <a:ext uri="{FF2B5EF4-FFF2-40B4-BE49-F238E27FC236}">
                  <a16:creationId xmlns:a16="http://schemas.microsoft.com/office/drawing/2014/main" id="{A2A2CD9F-8E78-394E-A1D9-9593521FDCE0}"/>
                </a:ext>
              </a:extLst>
            </p:cNvPr>
            <p:cNvSpPr>
              <a:spLocks/>
            </p:cNvSpPr>
            <p:nvPr/>
          </p:nvSpPr>
          <p:spPr bwMode="auto">
            <a:xfrm>
              <a:off x="1109711" y="3882366"/>
              <a:ext cx="163698" cy="48994"/>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defTabSz="731502">
                <a:defRPr/>
              </a:pPr>
              <a:endParaRPr lang="en-US" kern="0">
                <a:solidFill>
                  <a:srgbClr val="474746"/>
                </a:solidFill>
              </a:endParaRPr>
            </a:p>
          </p:txBody>
        </p:sp>
        <p:sp>
          <p:nvSpPr>
            <p:cNvPr id="85" name="Oval 84">
              <a:extLst>
                <a:ext uri="{FF2B5EF4-FFF2-40B4-BE49-F238E27FC236}">
                  <a16:creationId xmlns:a16="http://schemas.microsoft.com/office/drawing/2014/main" id="{3046A95E-2C52-B047-9894-AE2D013BCF85}"/>
                </a:ext>
              </a:extLst>
            </p:cNvPr>
            <p:cNvSpPr/>
            <p:nvPr/>
          </p:nvSpPr>
          <p:spPr>
            <a:xfrm>
              <a:off x="1261553" y="3656063"/>
              <a:ext cx="261254" cy="261253"/>
            </a:xfrm>
            <a:prstGeom prst="ellipse">
              <a:avLst/>
            </a:pr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endParaRPr lang="en-US" sz="4608" kern="0" dirty="0">
                <a:solidFill>
                  <a:srgbClr val="474746"/>
                </a:solidFill>
              </a:endParaRPr>
            </a:p>
          </p:txBody>
        </p:sp>
        <p:cxnSp>
          <p:nvCxnSpPr>
            <p:cNvPr id="86" name="Straight Connector 85">
              <a:extLst>
                <a:ext uri="{FF2B5EF4-FFF2-40B4-BE49-F238E27FC236}">
                  <a16:creationId xmlns:a16="http://schemas.microsoft.com/office/drawing/2014/main" id="{36D3F453-1B72-814A-A976-B5BF120B7C30}"/>
                </a:ext>
              </a:extLst>
            </p:cNvPr>
            <p:cNvCxnSpPr>
              <a:cxnSpLocks/>
            </p:cNvCxnSpPr>
            <p:nvPr/>
          </p:nvCxnSpPr>
          <p:spPr>
            <a:xfrm flipV="1">
              <a:off x="1392180" y="3721911"/>
              <a:ext cx="0" cy="129558"/>
            </a:xfrm>
            <a:prstGeom prst="line">
              <a:avLst/>
            </a:prstGeom>
            <a:grpFill/>
            <a:ln w="19050">
              <a:solidFill>
                <a:schemeClr val="tx1"/>
              </a:solidFill>
            </a:ln>
          </p:spPr>
        </p:cxnSp>
        <p:cxnSp>
          <p:nvCxnSpPr>
            <p:cNvPr id="87" name="Straight Connector 86">
              <a:extLst>
                <a:ext uri="{FF2B5EF4-FFF2-40B4-BE49-F238E27FC236}">
                  <a16:creationId xmlns:a16="http://schemas.microsoft.com/office/drawing/2014/main" id="{B566F66D-4A09-ED4B-BB6F-68B3362D1EC4}"/>
                </a:ext>
              </a:extLst>
            </p:cNvPr>
            <p:cNvCxnSpPr>
              <a:cxnSpLocks/>
            </p:cNvCxnSpPr>
            <p:nvPr/>
          </p:nvCxnSpPr>
          <p:spPr>
            <a:xfrm rot="5400000" flipV="1">
              <a:off x="1392180" y="3721910"/>
              <a:ext cx="0" cy="129558"/>
            </a:xfrm>
            <a:prstGeom prst="line">
              <a:avLst/>
            </a:prstGeom>
            <a:grpFill/>
            <a:ln w="19050">
              <a:solidFill>
                <a:schemeClr val="tx1"/>
              </a:solidFill>
            </a:ln>
          </p:spPr>
        </p:cxnSp>
      </p:grpSp>
      <p:grpSp>
        <p:nvGrpSpPr>
          <p:cNvPr id="89" name="Group 88">
            <a:extLst>
              <a:ext uri="{FF2B5EF4-FFF2-40B4-BE49-F238E27FC236}">
                <a16:creationId xmlns:a16="http://schemas.microsoft.com/office/drawing/2014/main" id="{83785FAD-4250-7A4F-8AD8-FA9CA4D8E465}"/>
              </a:ext>
            </a:extLst>
          </p:cNvPr>
          <p:cNvGrpSpPr>
            <a:grpSpLocks noChangeAspect="1"/>
          </p:cNvGrpSpPr>
          <p:nvPr/>
        </p:nvGrpSpPr>
        <p:grpSpPr>
          <a:xfrm>
            <a:off x="837192" y="1730248"/>
            <a:ext cx="1463040" cy="1463040"/>
            <a:chOff x="531489" y="780734"/>
            <a:chExt cx="1076368" cy="1076368"/>
          </a:xfrm>
          <a:solidFill>
            <a:schemeClr val="bg2"/>
          </a:solidFill>
        </p:grpSpPr>
        <p:sp>
          <p:nvSpPr>
            <p:cNvPr id="94" name="Oval 93">
              <a:extLst>
                <a:ext uri="{FF2B5EF4-FFF2-40B4-BE49-F238E27FC236}">
                  <a16:creationId xmlns:a16="http://schemas.microsoft.com/office/drawing/2014/main" id="{97AF822A-B417-B144-83F9-1C28A2CFDBE3}"/>
                </a:ext>
              </a:extLst>
            </p:cNvPr>
            <p:cNvSpPr/>
            <p:nvPr/>
          </p:nvSpPr>
          <p:spPr>
            <a:xfrm>
              <a:off x="531489" y="78073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90" name="Freeform 128">
              <a:extLst>
                <a:ext uri="{FF2B5EF4-FFF2-40B4-BE49-F238E27FC236}">
                  <a16:creationId xmlns:a16="http://schemas.microsoft.com/office/drawing/2014/main" id="{BB652422-212B-1D4E-BBBC-C3EBDE765D7D}"/>
                </a:ext>
              </a:extLst>
            </p:cNvPr>
            <p:cNvSpPr>
              <a:spLocks noChangeAspect="1"/>
            </p:cNvSpPr>
            <p:nvPr/>
          </p:nvSpPr>
          <p:spPr bwMode="white">
            <a:xfrm flipH="1">
              <a:off x="952802" y="1028159"/>
              <a:ext cx="542147" cy="29948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474746"/>
                </a:solidFill>
              </a:endParaRPr>
            </a:p>
          </p:txBody>
        </p:sp>
        <p:sp>
          <p:nvSpPr>
            <p:cNvPr id="91" name="Freeform 128">
              <a:extLst>
                <a:ext uri="{FF2B5EF4-FFF2-40B4-BE49-F238E27FC236}">
                  <a16:creationId xmlns:a16="http://schemas.microsoft.com/office/drawing/2014/main" id="{8D56388B-4412-ED49-BA06-4CF776AAF425}"/>
                </a:ext>
              </a:extLst>
            </p:cNvPr>
            <p:cNvSpPr>
              <a:spLocks noChangeAspect="1"/>
            </p:cNvSpPr>
            <p:nvPr/>
          </p:nvSpPr>
          <p:spPr bwMode="white">
            <a:xfrm>
              <a:off x="644397" y="1195489"/>
              <a:ext cx="646324" cy="3570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chemeClr val="tx1"/>
              </a:solidFill>
            </a:ln>
          </p:spPr>
          <p:txBody>
            <a:bodyPr vert="horz" wrap="square" lIns="146304" tIns="73152" rIns="146304" bIns="73152" numCol="1" anchor="t" anchorCtr="0" compatLnSpc="1">
              <a:prstTxWarp prst="textNoShape">
                <a:avLst/>
              </a:prstTxWarp>
            </a:bodyPr>
            <a:lstStyle/>
            <a:p>
              <a:pPr defTabSz="1463040">
                <a:defRPr/>
              </a:pPr>
              <a:endParaRPr lang="en-US" kern="0">
                <a:solidFill>
                  <a:srgbClr val="474746"/>
                </a:solidFill>
              </a:endParaRPr>
            </a:p>
          </p:txBody>
        </p:sp>
        <p:sp>
          <p:nvSpPr>
            <p:cNvPr id="92" name="Oval 91">
              <a:extLst>
                <a:ext uri="{FF2B5EF4-FFF2-40B4-BE49-F238E27FC236}">
                  <a16:creationId xmlns:a16="http://schemas.microsoft.com/office/drawing/2014/main" id="{F7EB9321-3A97-D54F-A21A-8B8BFDFCAD80}"/>
                </a:ext>
              </a:extLst>
            </p:cNvPr>
            <p:cNvSpPr/>
            <p:nvPr/>
          </p:nvSpPr>
          <p:spPr>
            <a:xfrm>
              <a:off x="1223875" y="1260152"/>
              <a:ext cx="240323" cy="240323"/>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cxnSp>
          <p:nvCxnSpPr>
            <p:cNvPr id="93" name="Straight Connector 92">
              <a:extLst>
                <a:ext uri="{FF2B5EF4-FFF2-40B4-BE49-F238E27FC236}">
                  <a16:creationId xmlns:a16="http://schemas.microsoft.com/office/drawing/2014/main" id="{C4B1F747-BD35-7945-B71C-E3F9B8CC122A}"/>
                </a:ext>
              </a:extLst>
            </p:cNvPr>
            <p:cNvCxnSpPr>
              <a:cxnSpLocks/>
            </p:cNvCxnSpPr>
            <p:nvPr/>
          </p:nvCxnSpPr>
          <p:spPr>
            <a:xfrm flipV="1">
              <a:off x="1344037" y="1320724"/>
              <a:ext cx="0" cy="119179"/>
            </a:xfrm>
            <a:prstGeom prst="line">
              <a:avLst/>
            </a:prstGeom>
            <a:grpFill/>
            <a:ln w="19050" cap="rnd">
              <a:solidFill>
                <a:schemeClr val="tx1"/>
              </a:solidFill>
              <a:prstDash val="solid"/>
              <a:round/>
              <a:headEnd/>
              <a:tailEnd type="arrow" w="med" len="sm"/>
            </a:ln>
          </p:spPr>
        </p:cxnSp>
      </p:grpSp>
      <p:grpSp>
        <p:nvGrpSpPr>
          <p:cNvPr id="95" name="Group 94">
            <a:extLst>
              <a:ext uri="{FF2B5EF4-FFF2-40B4-BE49-F238E27FC236}">
                <a16:creationId xmlns:a16="http://schemas.microsoft.com/office/drawing/2014/main" id="{C591C312-D7E4-8445-9C5B-072AE33B1AA0}"/>
              </a:ext>
            </a:extLst>
          </p:cNvPr>
          <p:cNvGrpSpPr>
            <a:grpSpLocks noChangeAspect="1"/>
          </p:cNvGrpSpPr>
          <p:nvPr/>
        </p:nvGrpSpPr>
        <p:grpSpPr>
          <a:xfrm>
            <a:off x="837192" y="5629587"/>
            <a:ext cx="1463040" cy="1463040"/>
            <a:chOff x="6924398" y="1098234"/>
            <a:chExt cx="1076368" cy="1076368"/>
          </a:xfrm>
          <a:solidFill>
            <a:schemeClr val="bg2"/>
          </a:solidFill>
        </p:grpSpPr>
        <p:sp>
          <p:nvSpPr>
            <p:cNvPr id="109" name="Oval 108">
              <a:extLst>
                <a:ext uri="{FF2B5EF4-FFF2-40B4-BE49-F238E27FC236}">
                  <a16:creationId xmlns:a16="http://schemas.microsoft.com/office/drawing/2014/main" id="{E3EE6AAF-D21B-1C45-8B69-99CC37EB2131}"/>
                </a:ext>
              </a:extLst>
            </p:cNvPr>
            <p:cNvSpPr/>
            <p:nvPr/>
          </p:nvSpPr>
          <p:spPr>
            <a:xfrm>
              <a:off x="6924398" y="1098234"/>
              <a:ext cx="1076368" cy="1076368"/>
            </a:xfrm>
            <a:prstGeom prst="ellipse">
              <a:avLst/>
            </a:prstGeom>
            <a:grpFill/>
            <a:ln w="19050" cap="flat" cmpd="sng" algn="ctr">
              <a:solidFill>
                <a:schemeClr val="accent1"/>
              </a:solidFill>
              <a:prstDash val="solid"/>
            </a:ln>
            <a:effectLst/>
          </p:spPr>
          <p:txBody>
            <a:bodyPr rtlCol="0" anchor="ctr"/>
            <a:lstStyle/>
            <a:p>
              <a:pPr algn="ctr" defTabSz="1463040">
                <a:defRPr/>
              </a:pPr>
              <a:endParaRPr lang="en-US" kern="0" dirty="0">
                <a:solidFill>
                  <a:srgbClr val="FFFFFF"/>
                </a:solidFill>
                <a:latin typeface="Proxima Nova"/>
              </a:endParaRPr>
            </a:p>
          </p:txBody>
        </p:sp>
        <p:sp>
          <p:nvSpPr>
            <p:cNvPr id="96" name="Freeform 6">
              <a:extLst>
                <a:ext uri="{FF2B5EF4-FFF2-40B4-BE49-F238E27FC236}">
                  <a16:creationId xmlns:a16="http://schemas.microsoft.com/office/drawing/2014/main" id="{27713933-569E-CE4C-A75A-5332D22E6A17}"/>
                </a:ext>
              </a:extLst>
            </p:cNvPr>
            <p:cNvSpPr>
              <a:spLocks/>
            </p:cNvSpPr>
            <p:nvPr/>
          </p:nvSpPr>
          <p:spPr bwMode="auto">
            <a:xfrm>
              <a:off x="7121477" y="1332777"/>
              <a:ext cx="682211" cy="424076"/>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7" name="Freeform 5">
              <a:extLst>
                <a:ext uri="{FF2B5EF4-FFF2-40B4-BE49-F238E27FC236}">
                  <a16:creationId xmlns:a16="http://schemas.microsoft.com/office/drawing/2014/main" id="{007F7678-F2EC-4049-AB0A-02F81F596E0D}"/>
                </a:ext>
              </a:extLst>
            </p:cNvPr>
            <p:cNvSpPr>
              <a:spLocks/>
            </p:cNvSpPr>
            <p:nvPr/>
          </p:nvSpPr>
          <p:spPr bwMode="auto">
            <a:xfrm>
              <a:off x="7284984" y="1816370"/>
              <a:ext cx="227788" cy="123689"/>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8" name="Freeform 6">
              <a:extLst>
                <a:ext uri="{FF2B5EF4-FFF2-40B4-BE49-F238E27FC236}">
                  <a16:creationId xmlns:a16="http://schemas.microsoft.com/office/drawing/2014/main" id="{EE1B7189-4BC0-1B4F-9E36-0F8F771AEC18}"/>
                </a:ext>
              </a:extLst>
            </p:cNvPr>
            <p:cNvSpPr>
              <a:spLocks/>
            </p:cNvSpPr>
            <p:nvPr/>
          </p:nvSpPr>
          <p:spPr bwMode="auto">
            <a:xfrm>
              <a:off x="7054507" y="1391525"/>
              <a:ext cx="682211" cy="424077"/>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grpFill/>
            <a:ln w="19050" cap="flat">
              <a:solidFill>
                <a:schemeClr val="tx1"/>
              </a:solidFill>
              <a:prstDash val="solid"/>
              <a:miter lim="800000"/>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sp>
          <p:nvSpPr>
            <p:cNvPr id="99" name="Freeform 7">
              <a:extLst>
                <a:ext uri="{FF2B5EF4-FFF2-40B4-BE49-F238E27FC236}">
                  <a16:creationId xmlns:a16="http://schemas.microsoft.com/office/drawing/2014/main" id="{5DF20ED9-E177-0947-AE4F-85E6000B0D10}"/>
                </a:ext>
              </a:extLst>
            </p:cNvPr>
            <p:cNvSpPr>
              <a:spLocks/>
            </p:cNvSpPr>
            <p:nvPr/>
          </p:nvSpPr>
          <p:spPr bwMode="auto">
            <a:xfrm>
              <a:off x="7084085" y="1422639"/>
              <a:ext cx="629586" cy="361848"/>
            </a:xfrm>
            <a:custGeom>
              <a:avLst/>
              <a:gdLst>
                <a:gd name="T0" fmla="*/ 776 w 787"/>
                <a:gd name="T1" fmla="*/ 451 h 451"/>
                <a:gd name="T2" fmla="*/ 11 w 787"/>
                <a:gd name="T3" fmla="*/ 451 h 451"/>
                <a:gd name="T4" fmla="*/ 0 w 787"/>
                <a:gd name="T5" fmla="*/ 440 h 451"/>
                <a:gd name="T6" fmla="*/ 0 w 787"/>
                <a:gd name="T7" fmla="*/ 11 h 451"/>
                <a:gd name="T8" fmla="*/ 11 w 787"/>
                <a:gd name="T9" fmla="*/ 0 h 451"/>
                <a:gd name="T10" fmla="*/ 776 w 787"/>
                <a:gd name="T11" fmla="*/ 0 h 451"/>
                <a:gd name="T12" fmla="*/ 787 w 787"/>
                <a:gd name="T13" fmla="*/ 11 h 451"/>
                <a:gd name="T14" fmla="*/ 787 w 787"/>
                <a:gd name="T15" fmla="*/ 440 h 451"/>
                <a:gd name="T16" fmla="*/ 776 w 787"/>
                <a:gd name="T17"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7" h="451">
                  <a:moveTo>
                    <a:pt x="776" y="451"/>
                  </a:moveTo>
                  <a:cubicBezTo>
                    <a:pt x="11" y="451"/>
                    <a:pt x="11" y="451"/>
                    <a:pt x="11" y="451"/>
                  </a:cubicBezTo>
                  <a:cubicBezTo>
                    <a:pt x="5" y="451"/>
                    <a:pt x="0" y="446"/>
                    <a:pt x="0" y="440"/>
                  </a:cubicBezTo>
                  <a:cubicBezTo>
                    <a:pt x="0" y="11"/>
                    <a:pt x="0" y="11"/>
                    <a:pt x="0" y="11"/>
                  </a:cubicBezTo>
                  <a:cubicBezTo>
                    <a:pt x="0" y="5"/>
                    <a:pt x="5" y="0"/>
                    <a:pt x="11" y="0"/>
                  </a:cubicBezTo>
                  <a:cubicBezTo>
                    <a:pt x="776" y="0"/>
                    <a:pt x="776" y="0"/>
                    <a:pt x="776" y="0"/>
                  </a:cubicBezTo>
                  <a:cubicBezTo>
                    <a:pt x="782" y="0"/>
                    <a:pt x="787" y="5"/>
                    <a:pt x="787" y="11"/>
                  </a:cubicBezTo>
                  <a:cubicBezTo>
                    <a:pt x="787" y="440"/>
                    <a:pt x="787" y="440"/>
                    <a:pt x="787" y="440"/>
                  </a:cubicBezTo>
                  <a:cubicBezTo>
                    <a:pt x="787" y="446"/>
                    <a:pt x="782" y="451"/>
                    <a:pt x="776" y="451"/>
                  </a:cubicBezTo>
                  <a:close/>
                </a:path>
              </a:pathLst>
            </a:cu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sz="2560" kern="0">
                <a:solidFill>
                  <a:srgbClr val="1D516C"/>
                </a:solidFill>
              </a:endParaRPr>
            </a:p>
          </p:txBody>
        </p:sp>
        <p:cxnSp>
          <p:nvCxnSpPr>
            <p:cNvPr id="100" name="Straight Connector 99">
              <a:extLst>
                <a:ext uri="{FF2B5EF4-FFF2-40B4-BE49-F238E27FC236}">
                  <a16:creationId xmlns:a16="http://schemas.microsoft.com/office/drawing/2014/main" id="{8199CD0D-6ED6-2C4E-9E03-05DB6745D3D4}"/>
                </a:ext>
              </a:extLst>
            </p:cNvPr>
            <p:cNvCxnSpPr>
              <a:cxnSpLocks/>
            </p:cNvCxnSpPr>
            <p:nvPr/>
          </p:nvCxnSpPr>
          <p:spPr>
            <a:xfrm flipH="1">
              <a:off x="7134150" y="1474030"/>
              <a:ext cx="522923" cy="0"/>
            </a:xfrm>
            <a:prstGeom prst="line">
              <a:avLst/>
            </a:prstGeom>
            <a:grpFill/>
            <a:ln w="19050" cap="rnd">
              <a:solidFill>
                <a:schemeClr val="tx1"/>
              </a:solidFill>
              <a:prstDash val="solid"/>
              <a:round/>
              <a:headEnd/>
              <a:tailEnd/>
            </a:ln>
          </p:spPr>
        </p:cxnSp>
        <p:cxnSp>
          <p:nvCxnSpPr>
            <p:cNvPr id="101" name="Straight Connector 100">
              <a:extLst>
                <a:ext uri="{FF2B5EF4-FFF2-40B4-BE49-F238E27FC236}">
                  <a16:creationId xmlns:a16="http://schemas.microsoft.com/office/drawing/2014/main" id="{690249E6-2B02-B24C-89AA-42071D912468}"/>
                </a:ext>
              </a:extLst>
            </p:cNvPr>
            <p:cNvCxnSpPr>
              <a:cxnSpLocks/>
            </p:cNvCxnSpPr>
            <p:nvPr/>
          </p:nvCxnSpPr>
          <p:spPr>
            <a:xfrm flipH="1">
              <a:off x="7134150" y="1527464"/>
              <a:ext cx="522923" cy="0"/>
            </a:xfrm>
            <a:prstGeom prst="line">
              <a:avLst/>
            </a:prstGeom>
            <a:grpFill/>
            <a:ln w="19050" cap="rnd">
              <a:solidFill>
                <a:schemeClr val="tx1"/>
              </a:solidFill>
              <a:prstDash val="solid"/>
              <a:round/>
              <a:headEnd/>
              <a:tailEnd/>
            </a:ln>
          </p:spPr>
        </p:cxnSp>
        <p:cxnSp>
          <p:nvCxnSpPr>
            <p:cNvPr id="102" name="Straight Connector 101">
              <a:extLst>
                <a:ext uri="{FF2B5EF4-FFF2-40B4-BE49-F238E27FC236}">
                  <a16:creationId xmlns:a16="http://schemas.microsoft.com/office/drawing/2014/main" id="{A5F88DA3-0772-7649-B91D-D5736CF1EEED}"/>
                </a:ext>
              </a:extLst>
            </p:cNvPr>
            <p:cNvCxnSpPr>
              <a:cxnSpLocks/>
            </p:cNvCxnSpPr>
            <p:nvPr/>
          </p:nvCxnSpPr>
          <p:spPr>
            <a:xfrm flipH="1">
              <a:off x="7134150" y="1580898"/>
              <a:ext cx="522923" cy="0"/>
            </a:xfrm>
            <a:prstGeom prst="line">
              <a:avLst/>
            </a:prstGeom>
            <a:grpFill/>
            <a:ln w="19050" cap="rnd">
              <a:solidFill>
                <a:schemeClr val="tx1"/>
              </a:solidFill>
              <a:prstDash val="solid"/>
              <a:round/>
              <a:headEnd/>
              <a:tailEnd/>
            </a:ln>
          </p:spPr>
        </p:cxnSp>
        <p:cxnSp>
          <p:nvCxnSpPr>
            <p:cNvPr id="103" name="Straight Connector 102">
              <a:extLst>
                <a:ext uri="{FF2B5EF4-FFF2-40B4-BE49-F238E27FC236}">
                  <a16:creationId xmlns:a16="http://schemas.microsoft.com/office/drawing/2014/main" id="{8B68567F-EDF0-E047-B8FF-6E2572CE8DD3}"/>
                </a:ext>
              </a:extLst>
            </p:cNvPr>
            <p:cNvCxnSpPr>
              <a:cxnSpLocks/>
            </p:cNvCxnSpPr>
            <p:nvPr/>
          </p:nvCxnSpPr>
          <p:spPr>
            <a:xfrm flipH="1">
              <a:off x="7134150" y="1634332"/>
              <a:ext cx="522923" cy="0"/>
            </a:xfrm>
            <a:prstGeom prst="line">
              <a:avLst/>
            </a:prstGeom>
            <a:grpFill/>
            <a:ln w="19050" cap="rnd">
              <a:solidFill>
                <a:schemeClr val="tx1"/>
              </a:solidFill>
              <a:prstDash val="solid"/>
              <a:round/>
              <a:headEnd/>
              <a:tailEnd/>
            </a:ln>
          </p:spPr>
        </p:cxnSp>
        <p:cxnSp>
          <p:nvCxnSpPr>
            <p:cNvPr id="104" name="Straight Connector 103">
              <a:extLst>
                <a:ext uri="{FF2B5EF4-FFF2-40B4-BE49-F238E27FC236}">
                  <a16:creationId xmlns:a16="http://schemas.microsoft.com/office/drawing/2014/main" id="{71DC7315-C79F-6042-BE4F-94D0460142D8}"/>
                </a:ext>
              </a:extLst>
            </p:cNvPr>
            <p:cNvCxnSpPr>
              <a:cxnSpLocks/>
            </p:cNvCxnSpPr>
            <p:nvPr/>
          </p:nvCxnSpPr>
          <p:spPr>
            <a:xfrm flipH="1">
              <a:off x="7134150" y="1687766"/>
              <a:ext cx="522923" cy="0"/>
            </a:xfrm>
            <a:prstGeom prst="line">
              <a:avLst/>
            </a:prstGeom>
            <a:grpFill/>
            <a:ln w="19050" cap="rnd">
              <a:solidFill>
                <a:schemeClr val="tx1"/>
              </a:solidFill>
              <a:prstDash val="solid"/>
              <a:round/>
              <a:headEnd/>
              <a:tailEnd/>
            </a:ln>
          </p:spPr>
        </p:cxnSp>
        <p:cxnSp>
          <p:nvCxnSpPr>
            <p:cNvPr id="105" name="Straight Connector 104">
              <a:extLst>
                <a:ext uri="{FF2B5EF4-FFF2-40B4-BE49-F238E27FC236}">
                  <a16:creationId xmlns:a16="http://schemas.microsoft.com/office/drawing/2014/main" id="{1B0BFAED-EDDC-0149-8A27-2AF7A0A61C45}"/>
                </a:ext>
              </a:extLst>
            </p:cNvPr>
            <p:cNvCxnSpPr>
              <a:cxnSpLocks/>
            </p:cNvCxnSpPr>
            <p:nvPr/>
          </p:nvCxnSpPr>
          <p:spPr>
            <a:xfrm flipH="1">
              <a:off x="7134150" y="1741199"/>
              <a:ext cx="522923" cy="0"/>
            </a:xfrm>
            <a:prstGeom prst="line">
              <a:avLst/>
            </a:prstGeom>
            <a:grpFill/>
            <a:ln w="19050" cap="rnd">
              <a:solidFill>
                <a:schemeClr val="tx1"/>
              </a:solidFill>
              <a:prstDash val="solid"/>
              <a:round/>
              <a:headEnd/>
              <a:tailEnd/>
            </a:ln>
          </p:spPr>
        </p:cxnSp>
        <p:sp>
          <p:nvSpPr>
            <p:cNvPr id="106" name="Oval 105">
              <a:extLst>
                <a:ext uri="{FF2B5EF4-FFF2-40B4-BE49-F238E27FC236}">
                  <a16:creationId xmlns:a16="http://schemas.microsoft.com/office/drawing/2014/main" id="{1486C764-1855-1D48-AE15-B3E7F9DDD935}"/>
                </a:ext>
              </a:extLst>
            </p:cNvPr>
            <p:cNvSpPr/>
            <p:nvPr/>
          </p:nvSpPr>
          <p:spPr>
            <a:xfrm>
              <a:off x="7592335" y="1630188"/>
              <a:ext cx="278323" cy="278323"/>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sp>
          <p:nvSpPr>
            <p:cNvPr id="107" name="Oval 106">
              <a:extLst>
                <a:ext uri="{FF2B5EF4-FFF2-40B4-BE49-F238E27FC236}">
                  <a16:creationId xmlns:a16="http://schemas.microsoft.com/office/drawing/2014/main" id="{26E353B7-A9DA-4C4D-A3A0-8422F341AAC4}"/>
                </a:ext>
              </a:extLst>
            </p:cNvPr>
            <p:cNvSpPr/>
            <p:nvPr/>
          </p:nvSpPr>
          <p:spPr>
            <a:xfrm>
              <a:off x="7668248" y="1706382"/>
              <a:ext cx="100151" cy="100151"/>
            </a:xfrm>
            <a:prstGeom prst="ellipse">
              <a:avLst/>
            </a:prstGeom>
            <a:grpFill/>
            <a:ln w="19050" cap="rnd">
              <a:solidFill>
                <a:schemeClr val="tx1"/>
              </a:solidFill>
              <a:prstDash val="solid"/>
              <a:round/>
              <a:headEnd/>
              <a:tailEnd/>
            </a:ln>
          </p:spPr>
          <p:txBody>
            <a:bodyPr rot="0" spcFirstLastPara="0" vertOverflow="overflow" horzOverflow="overflow" vert="horz" wrap="square" lIns="146304" tIns="73152" rIns="146304" bIns="73152" numCol="1" spcCol="0" rtlCol="0" fromWordArt="0" anchor="t" anchorCtr="0" forceAA="0" compatLnSpc="1">
              <a:prstTxWarp prst="textNoShape">
                <a:avLst/>
              </a:prstTxWarp>
              <a:noAutofit/>
            </a:bodyPr>
            <a:lstStyle/>
            <a:p>
              <a:pPr defTabSz="1463040">
                <a:defRPr/>
              </a:pPr>
              <a:endParaRPr lang="en-US" kern="0" dirty="0">
                <a:solidFill>
                  <a:srgbClr val="1D516C"/>
                </a:solidFill>
              </a:endParaRPr>
            </a:p>
          </p:txBody>
        </p:sp>
        <p:sp>
          <p:nvSpPr>
            <p:cNvPr id="108" name="Line 8">
              <a:extLst>
                <a:ext uri="{FF2B5EF4-FFF2-40B4-BE49-F238E27FC236}">
                  <a16:creationId xmlns:a16="http://schemas.microsoft.com/office/drawing/2014/main" id="{CCCED3AE-B345-224D-BAD5-BC83060823F4}"/>
                </a:ext>
              </a:extLst>
            </p:cNvPr>
            <p:cNvSpPr>
              <a:spLocks noChangeShapeType="1"/>
            </p:cNvSpPr>
            <p:nvPr/>
          </p:nvSpPr>
          <p:spPr bwMode="auto">
            <a:xfrm>
              <a:off x="7754665" y="1791398"/>
              <a:ext cx="40081" cy="40920"/>
            </a:xfrm>
            <a:prstGeom prst="line">
              <a:avLst/>
            </a:prstGeom>
            <a:grp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1463040">
                <a:defRPr/>
              </a:pPr>
              <a:endParaRPr lang="en-US" kern="0" dirty="0">
                <a:solidFill>
                  <a:srgbClr val="1D516C"/>
                </a:solidFill>
              </a:endParaRPr>
            </a:p>
          </p:txBody>
        </p:sp>
      </p:grpSp>
      <p:sp>
        <p:nvSpPr>
          <p:cNvPr id="113" name="Title 1">
            <a:extLst>
              <a:ext uri="{FF2B5EF4-FFF2-40B4-BE49-F238E27FC236}">
                <a16:creationId xmlns:a16="http://schemas.microsoft.com/office/drawing/2014/main" id="{69058C8C-10C5-354B-9E6A-42132A18A023}"/>
              </a:ext>
            </a:extLst>
          </p:cNvPr>
          <p:cNvSpPr>
            <a:spLocks noGrp="1"/>
          </p:cNvSpPr>
          <p:nvPr>
            <p:ph type="title"/>
          </p:nvPr>
        </p:nvSpPr>
        <p:spPr/>
        <p:txBody>
          <a:bodyPr/>
          <a:lstStyle/>
          <a:p>
            <a:r>
              <a:rPr lang="en-US" dirty="0"/>
              <a:t>Get started with flexible deployment options</a:t>
            </a:r>
          </a:p>
        </p:txBody>
      </p:sp>
      <p:pic>
        <p:nvPicPr>
          <p:cNvPr id="114" name="Graphic 113">
            <a:extLst>
              <a:ext uri="{FF2B5EF4-FFF2-40B4-BE49-F238E27FC236}">
                <a16:creationId xmlns:a16="http://schemas.microsoft.com/office/drawing/2014/main" id="{4760FC57-CA3C-3245-9395-566E54CB6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1941" y="1886526"/>
            <a:ext cx="1868886" cy="1060861"/>
          </a:xfrm>
          <a:prstGeom prst="rect">
            <a:avLst/>
          </a:prstGeom>
        </p:spPr>
      </p:pic>
      <p:pic>
        <p:nvPicPr>
          <p:cNvPr id="115" name="Picture 114">
            <a:extLst>
              <a:ext uri="{FF2B5EF4-FFF2-40B4-BE49-F238E27FC236}">
                <a16:creationId xmlns:a16="http://schemas.microsoft.com/office/drawing/2014/main" id="{4EC50460-460F-B349-8656-BE0A096A505F}"/>
              </a:ext>
            </a:extLst>
          </p:cNvPr>
          <p:cNvPicPr>
            <a:picLocks noChangeAspect="1"/>
          </p:cNvPicPr>
          <p:nvPr/>
        </p:nvPicPr>
        <p:blipFill>
          <a:blip r:embed="rId5"/>
          <a:stretch>
            <a:fillRect/>
          </a:stretch>
        </p:blipFill>
        <p:spPr>
          <a:xfrm>
            <a:off x="9532906" y="3396413"/>
            <a:ext cx="2064349" cy="2064349"/>
          </a:xfrm>
          <a:prstGeom prst="rect">
            <a:avLst/>
          </a:prstGeom>
        </p:spPr>
      </p:pic>
      <p:pic>
        <p:nvPicPr>
          <p:cNvPr id="116" name="Graphic 115">
            <a:extLst>
              <a:ext uri="{FF2B5EF4-FFF2-40B4-BE49-F238E27FC236}">
                <a16:creationId xmlns:a16="http://schemas.microsoft.com/office/drawing/2014/main" id="{EED464A9-13D1-4047-B65D-2BB8EEEB3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8541" y="5761073"/>
            <a:ext cx="953078" cy="1183131"/>
          </a:xfrm>
          <a:prstGeom prst="rect">
            <a:avLst/>
          </a:prstGeom>
        </p:spPr>
      </p:pic>
      <p:cxnSp>
        <p:nvCxnSpPr>
          <p:cNvPr id="117" name="Straight Connector 116">
            <a:extLst>
              <a:ext uri="{FF2B5EF4-FFF2-40B4-BE49-F238E27FC236}">
                <a16:creationId xmlns:a16="http://schemas.microsoft.com/office/drawing/2014/main" id="{E0374AB2-0061-1542-BDA6-9703B815763C}"/>
              </a:ext>
            </a:extLst>
          </p:cNvPr>
          <p:cNvCxnSpPr>
            <a:cxnSpLocks/>
          </p:cNvCxnSpPr>
          <p:nvPr/>
        </p:nvCxnSpPr>
        <p:spPr>
          <a:xfrm flipV="1">
            <a:off x="11850574" y="1758589"/>
            <a:ext cx="0" cy="1316736"/>
          </a:xfrm>
          <a:prstGeom prst="line">
            <a:avLst/>
          </a:prstGeom>
          <a:noFill/>
          <a:ln w="19050" cap="flat" cmpd="sng" algn="ctr">
            <a:solidFill>
              <a:schemeClr val="accent1"/>
            </a:solidFill>
            <a:prstDash val="solid"/>
          </a:ln>
          <a:effectLst/>
        </p:spPr>
      </p:cxnSp>
      <p:cxnSp>
        <p:nvCxnSpPr>
          <p:cNvPr id="118" name="Straight Connector 117">
            <a:extLst>
              <a:ext uri="{FF2B5EF4-FFF2-40B4-BE49-F238E27FC236}">
                <a16:creationId xmlns:a16="http://schemas.microsoft.com/office/drawing/2014/main" id="{9EB6ECBA-0B24-A84E-97D2-86CC980E8480}"/>
              </a:ext>
            </a:extLst>
          </p:cNvPr>
          <p:cNvCxnSpPr>
            <a:cxnSpLocks/>
          </p:cNvCxnSpPr>
          <p:nvPr/>
        </p:nvCxnSpPr>
        <p:spPr>
          <a:xfrm flipV="1">
            <a:off x="11850574" y="3696294"/>
            <a:ext cx="0" cy="1316736"/>
          </a:xfrm>
          <a:prstGeom prst="line">
            <a:avLst/>
          </a:prstGeom>
          <a:noFill/>
          <a:ln w="19050" cap="flat" cmpd="sng" algn="ctr">
            <a:solidFill>
              <a:schemeClr val="accent1"/>
            </a:solidFill>
            <a:prstDash val="solid"/>
          </a:ln>
          <a:effectLst/>
        </p:spPr>
      </p:cxnSp>
      <p:cxnSp>
        <p:nvCxnSpPr>
          <p:cNvPr id="119" name="Straight Connector 118">
            <a:extLst>
              <a:ext uri="{FF2B5EF4-FFF2-40B4-BE49-F238E27FC236}">
                <a16:creationId xmlns:a16="http://schemas.microsoft.com/office/drawing/2014/main" id="{6AEBB664-5D3C-5143-BD54-5DFB442BD9EE}"/>
              </a:ext>
            </a:extLst>
          </p:cNvPr>
          <p:cNvCxnSpPr>
            <a:cxnSpLocks/>
          </p:cNvCxnSpPr>
          <p:nvPr/>
        </p:nvCxnSpPr>
        <p:spPr>
          <a:xfrm flipV="1">
            <a:off x="11850574" y="5659558"/>
            <a:ext cx="0" cy="1316736"/>
          </a:xfrm>
          <a:prstGeom prst="line">
            <a:avLst/>
          </a:prstGeom>
          <a:noFill/>
          <a:ln w="19050" cap="flat" cmpd="sng" algn="ctr">
            <a:solidFill>
              <a:schemeClr val="accent1"/>
            </a:solidFill>
            <a:prstDash val="solid"/>
          </a:ln>
          <a:effectLst/>
        </p:spPr>
      </p:cxnSp>
      <p:sp>
        <p:nvSpPr>
          <p:cNvPr id="120" name="Text Placeholder 8">
            <a:extLst>
              <a:ext uri="{FF2B5EF4-FFF2-40B4-BE49-F238E27FC236}">
                <a16:creationId xmlns:a16="http://schemas.microsoft.com/office/drawing/2014/main" id="{0CE7E6FA-613A-474F-9FB8-B010445143D2}"/>
              </a:ext>
            </a:extLst>
          </p:cNvPr>
          <p:cNvSpPr txBox="1">
            <a:spLocks/>
          </p:cNvSpPr>
          <p:nvPr/>
        </p:nvSpPr>
        <p:spPr>
          <a:xfrm>
            <a:off x="12068567" y="1961570"/>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Docker</a:t>
            </a:r>
          </a:p>
        </p:txBody>
      </p:sp>
      <p:sp>
        <p:nvSpPr>
          <p:cNvPr id="122" name="Text Placeholder 8">
            <a:extLst>
              <a:ext uri="{FF2B5EF4-FFF2-40B4-BE49-F238E27FC236}">
                <a16:creationId xmlns:a16="http://schemas.microsoft.com/office/drawing/2014/main" id="{D4A77560-3778-A14C-B148-3EF2DA05382D}"/>
              </a:ext>
            </a:extLst>
          </p:cNvPr>
          <p:cNvSpPr txBox="1">
            <a:spLocks/>
          </p:cNvSpPr>
          <p:nvPr/>
        </p:nvSpPr>
        <p:spPr>
          <a:xfrm>
            <a:off x="12130967" y="3899374"/>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RPM</a:t>
            </a:r>
          </a:p>
        </p:txBody>
      </p:sp>
      <p:sp>
        <p:nvSpPr>
          <p:cNvPr id="123" name="Text Placeholder 8">
            <a:extLst>
              <a:ext uri="{FF2B5EF4-FFF2-40B4-BE49-F238E27FC236}">
                <a16:creationId xmlns:a16="http://schemas.microsoft.com/office/drawing/2014/main" id="{A1144F70-1C32-8046-B1CB-6081608F5F03}"/>
              </a:ext>
            </a:extLst>
          </p:cNvPr>
          <p:cNvSpPr txBox="1">
            <a:spLocks/>
          </p:cNvSpPr>
          <p:nvPr/>
        </p:nvSpPr>
        <p:spPr>
          <a:xfrm>
            <a:off x="12130966" y="5840573"/>
            <a:ext cx="1600043" cy="1024128"/>
          </a:xfrm>
          <a:prstGeom prst="rect">
            <a:avLst/>
          </a:prstGeom>
        </p:spPr>
        <p:txBody>
          <a:bodyPr vert="horz" lIns="0" tIns="0" rIns="0" bIns="0" rtlCol="0" anchor="ctr" anchorCtr="0">
            <a:no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20">
              <a:defRPr/>
            </a:pPr>
            <a:r>
              <a:rPr lang="en-US" sz="2880" dirty="0">
                <a:latin typeface="Amazon Ember" panose="020B0603020204020204" pitchFamily="34" charset="0"/>
                <a:ea typeface="Amazon Ember" panose="020B0603020204020204" pitchFamily="34" charset="0"/>
                <a:cs typeface="Amazon Ember" panose="020B0603020204020204" pitchFamily="34" charset="0"/>
              </a:rPr>
              <a:t>Debian</a:t>
            </a:r>
          </a:p>
        </p:txBody>
      </p:sp>
      <p:sp>
        <p:nvSpPr>
          <p:cNvPr id="57" name="Rectangle 56">
            <a:extLst>
              <a:ext uri="{FF2B5EF4-FFF2-40B4-BE49-F238E27FC236}">
                <a16:creationId xmlns:a16="http://schemas.microsoft.com/office/drawing/2014/main" id="{BBC919A5-16D9-0A47-B580-51EA365C4C72}"/>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8" name="Rectangle 57">
            <a:extLst>
              <a:ext uri="{FF2B5EF4-FFF2-40B4-BE49-F238E27FC236}">
                <a16:creationId xmlns:a16="http://schemas.microsoft.com/office/drawing/2014/main" id="{E847BA28-01D2-6E47-B151-95411BB66129}"/>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88715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pc="-200" dirty="0"/>
              <a:t>Amazon Athena</a:t>
            </a:r>
            <a:br>
              <a:rPr lang="en-US" sz="4000" dirty="0"/>
            </a:br>
            <a:endParaRPr lang="en-US" dirty="0"/>
          </a:p>
        </p:txBody>
      </p:sp>
      <p:grpSp>
        <p:nvGrpSpPr>
          <p:cNvPr id="45" name="Group 44">
            <a:extLst>
              <a:ext uri="{FF2B5EF4-FFF2-40B4-BE49-F238E27FC236}">
                <a16:creationId xmlns:a16="http://schemas.microsoft.com/office/drawing/2014/main" id="{F6FEB9B7-267C-438F-AD25-CFB568ECEE51}"/>
              </a:ext>
            </a:extLst>
          </p:cNvPr>
          <p:cNvGrpSpPr/>
          <p:nvPr/>
        </p:nvGrpSpPr>
        <p:grpSpPr>
          <a:xfrm>
            <a:off x="0" y="4148146"/>
            <a:ext cx="14664626" cy="2744986"/>
            <a:chOff x="-17113" y="4252418"/>
            <a:chExt cx="14664626" cy="3414298"/>
          </a:xfrm>
        </p:grpSpPr>
        <p:sp>
          <p:nvSpPr>
            <p:cNvPr id="48" name="Rectangle 47">
              <a:extLst>
                <a:ext uri="{FF2B5EF4-FFF2-40B4-BE49-F238E27FC236}">
                  <a16:creationId xmlns:a16="http://schemas.microsoft.com/office/drawing/2014/main" id="{A16E6AC3-4E73-4C39-A7C3-555CD1DEDEB4}"/>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FE56976F-BB15-4528-A498-803493AA1136}"/>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50" name="Straight Connector 49">
              <a:extLst>
                <a:ext uri="{FF2B5EF4-FFF2-40B4-BE49-F238E27FC236}">
                  <a16:creationId xmlns:a16="http://schemas.microsoft.com/office/drawing/2014/main" id="{625E6148-9825-4CDE-B822-CF371969A7DD}"/>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grpSp>
        <p:nvGrpSpPr>
          <p:cNvPr id="17" name="Group 16">
            <a:extLst>
              <a:ext uri="{FF2B5EF4-FFF2-40B4-BE49-F238E27FC236}">
                <a16:creationId xmlns:a16="http://schemas.microsoft.com/office/drawing/2014/main" id="{F91532BE-7DD1-4A93-9E74-5E00F37DEEC3}"/>
              </a:ext>
            </a:extLst>
          </p:cNvPr>
          <p:cNvGrpSpPr/>
          <p:nvPr/>
        </p:nvGrpSpPr>
        <p:grpSpPr>
          <a:xfrm>
            <a:off x="3934846" y="2795406"/>
            <a:ext cx="3383280" cy="3165138"/>
            <a:chOff x="3917733" y="3252606"/>
            <a:chExt cx="3383280" cy="3165138"/>
          </a:xfrm>
        </p:grpSpPr>
        <p:sp>
          <p:nvSpPr>
            <p:cNvPr id="52" name="TextBox 51">
              <a:extLst>
                <a:ext uri="{FF2B5EF4-FFF2-40B4-BE49-F238E27FC236}">
                  <a16:creationId xmlns:a16="http://schemas.microsoft.com/office/drawing/2014/main" id="{40FB58C2-742F-43AF-98BC-1B00B05578C9}"/>
                </a:ext>
              </a:extLst>
            </p:cNvPr>
            <p:cNvSpPr txBox="1"/>
            <p:nvPr/>
          </p:nvSpPr>
          <p:spPr>
            <a:xfrm>
              <a:off x="4420653" y="3252606"/>
              <a:ext cx="2377440" cy="400110"/>
            </a:xfrm>
            <a:prstGeom prst="rect">
              <a:avLst/>
            </a:prstGeom>
            <a:noFill/>
          </p:spPr>
          <p:txBody>
            <a:bodyPr wrap="square" rtlCol="0" anchor="ctr" anchorCtr="0">
              <a:spAutoFit/>
            </a:bodyPr>
            <a:lstStyle/>
            <a:p>
              <a:pPr lvl="0" algn="ctr" defTabSz="731520">
                <a:defRPr/>
              </a:pPr>
              <a:r>
                <a:rPr lang="en-US" sz="2000" b="1" dirty="0">
                  <a:latin typeface="Amazon Ember" panose="02000000000000000000" pitchFamily="2" charset="0"/>
                  <a:ea typeface="Amazon Ember" panose="02000000000000000000" pitchFamily="2" charset="0"/>
                </a:rPr>
                <a:t>Pay per query</a:t>
              </a:r>
            </a:p>
          </p:txBody>
        </p:sp>
        <p:sp>
          <p:nvSpPr>
            <p:cNvPr id="53" name="TextBox 52">
              <a:extLst>
                <a:ext uri="{FF2B5EF4-FFF2-40B4-BE49-F238E27FC236}">
                  <a16:creationId xmlns:a16="http://schemas.microsoft.com/office/drawing/2014/main" id="{DF34B251-AE5D-4896-A70E-0D65790AB88F}"/>
                </a:ext>
              </a:extLst>
            </p:cNvPr>
            <p:cNvSpPr txBox="1"/>
            <p:nvPr/>
          </p:nvSpPr>
          <p:spPr>
            <a:xfrm>
              <a:off x="3917733" y="5432859"/>
              <a:ext cx="3383280"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Pay only for queries run</a:t>
              </a:r>
            </a:p>
            <a:p>
              <a:pPr algn="ctr" defTabSz="457189">
                <a:spcBef>
                  <a:spcPts val="1200"/>
                </a:spcBef>
                <a:defRPr/>
              </a:pPr>
              <a:r>
                <a:rPr lang="en-US" sz="1600" dirty="0">
                  <a:latin typeface="Amazon Ember" panose="02000000000000000000" pitchFamily="2" charset="0"/>
                  <a:ea typeface="Amazon Ember" panose="02000000000000000000" pitchFamily="2" charset="0"/>
                </a:rPr>
                <a:t>Save 30–90% on per-query costs through compression</a:t>
              </a:r>
            </a:p>
          </p:txBody>
        </p:sp>
        <p:sp>
          <p:nvSpPr>
            <p:cNvPr id="55" name="Oval 54">
              <a:extLst>
                <a:ext uri="{FF2B5EF4-FFF2-40B4-BE49-F238E27FC236}">
                  <a16:creationId xmlns:a16="http://schemas.microsoft.com/office/drawing/2014/main" id="{F45C5E81-3C54-46DF-95CC-77C344A0E478}"/>
                </a:ext>
              </a:extLst>
            </p:cNvPr>
            <p:cNvSpPr/>
            <p:nvPr/>
          </p:nvSpPr>
          <p:spPr bwMode="auto">
            <a:xfrm>
              <a:off x="4935655" y="3931628"/>
              <a:ext cx="1347436" cy="134743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9" name="Group 8">
              <a:extLst>
                <a:ext uri="{FF2B5EF4-FFF2-40B4-BE49-F238E27FC236}">
                  <a16:creationId xmlns:a16="http://schemas.microsoft.com/office/drawing/2014/main" id="{3E371E51-9EB7-41F9-ABDC-ADE70517BFB5}"/>
                </a:ext>
              </a:extLst>
            </p:cNvPr>
            <p:cNvGrpSpPr/>
            <p:nvPr/>
          </p:nvGrpSpPr>
          <p:grpSpPr>
            <a:xfrm>
              <a:off x="5179896" y="4175868"/>
              <a:ext cx="858954" cy="858954"/>
              <a:chOff x="5179896" y="4175868"/>
              <a:chExt cx="858954" cy="858954"/>
            </a:xfrm>
          </p:grpSpPr>
          <p:grpSp>
            <p:nvGrpSpPr>
              <p:cNvPr id="56" name="Group 55">
                <a:extLst>
                  <a:ext uri="{FF2B5EF4-FFF2-40B4-BE49-F238E27FC236}">
                    <a16:creationId xmlns:a16="http://schemas.microsoft.com/office/drawing/2014/main" id="{BE715511-571B-4CB9-8EA2-C060769DDBE6}"/>
                  </a:ext>
                </a:extLst>
              </p:cNvPr>
              <p:cNvGrpSpPr/>
              <p:nvPr/>
            </p:nvGrpSpPr>
            <p:grpSpPr>
              <a:xfrm>
                <a:off x="5478081" y="4358849"/>
                <a:ext cx="262584" cy="492992"/>
                <a:chOff x="12210591" y="3980209"/>
                <a:chExt cx="301086" cy="565278"/>
              </a:xfrm>
            </p:grpSpPr>
            <p:sp>
              <p:nvSpPr>
                <p:cNvPr id="57" name="Freeform 10">
                  <a:extLst>
                    <a:ext uri="{FF2B5EF4-FFF2-40B4-BE49-F238E27FC236}">
                      <a16:creationId xmlns:a16="http://schemas.microsoft.com/office/drawing/2014/main" id="{2A77C612-1291-4C77-AEAE-0BE358996A03}"/>
                    </a:ext>
                  </a:extLst>
                </p:cNvPr>
                <p:cNvSpPr>
                  <a:spLocks/>
                </p:cNvSpPr>
                <p:nvPr/>
              </p:nvSpPr>
              <p:spPr bwMode="auto">
                <a:xfrm>
                  <a:off x="12210591" y="4022736"/>
                  <a:ext cx="301086" cy="45682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EAAA06B0-60DD-4273-B059-0A6F4397F38B}"/>
                    </a:ext>
                  </a:extLst>
                </p:cNvPr>
                <p:cNvCxnSpPr/>
                <p:nvPr/>
              </p:nvCxnSpPr>
              <p:spPr>
                <a:xfrm>
                  <a:off x="12361134" y="3980209"/>
                  <a:ext cx="0" cy="565278"/>
                </a:xfrm>
                <a:prstGeom prst="line">
                  <a:avLst/>
                </a:prstGeom>
                <a:noFill/>
                <a:ln w="19050" cap="rnd">
                  <a:solidFill>
                    <a:schemeClr val="accent5"/>
                  </a:solidFill>
                  <a:prstDash val="solid"/>
                  <a:round/>
                  <a:headEnd/>
                  <a:tailEnd/>
                </a:ln>
              </p:spPr>
            </p:cxnSp>
          </p:grpSp>
          <p:sp>
            <p:nvSpPr>
              <p:cNvPr id="4" name="Oval 3">
                <a:extLst>
                  <a:ext uri="{FF2B5EF4-FFF2-40B4-BE49-F238E27FC236}">
                    <a16:creationId xmlns:a16="http://schemas.microsoft.com/office/drawing/2014/main" id="{E16B6E87-20A4-4AE2-81B8-FC3EC8FCA807}"/>
                  </a:ext>
                </a:extLst>
              </p:cNvPr>
              <p:cNvSpPr/>
              <p:nvPr/>
            </p:nvSpPr>
            <p:spPr bwMode="auto">
              <a:xfrm>
                <a:off x="5179896" y="4175868"/>
                <a:ext cx="858954" cy="85895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8CB7C4C4-66E9-4E77-9BBB-837CF027E72E}"/>
              </a:ext>
            </a:extLst>
          </p:cNvPr>
          <p:cNvGrpSpPr/>
          <p:nvPr/>
        </p:nvGrpSpPr>
        <p:grpSpPr>
          <a:xfrm>
            <a:off x="7530533" y="2795406"/>
            <a:ext cx="2983130" cy="3811469"/>
            <a:chOff x="7513420" y="3252606"/>
            <a:chExt cx="2983130" cy="3811469"/>
          </a:xfrm>
        </p:grpSpPr>
        <p:sp>
          <p:nvSpPr>
            <p:cNvPr id="61" name="TextBox 60">
              <a:extLst>
                <a:ext uri="{FF2B5EF4-FFF2-40B4-BE49-F238E27FC236}">
                  <a16:creationId xmlns:a16="http://schemas.microsoft.com/office/drawing/2014/main" id="{B00DB162-2B15-4EC1-A201-F54B15BF50AF}"/>
                </a:ext>
              </a:extLst>
            </p:cNvPr>
            <p:cNvSpPr txBox="1"/>
            <p:nvPr/>
          </p:nvSpPr>
          <p:spPr>
            <a:xfrm>
              <a:off x="7816265" y="3252606"/>
              <a:ext cx="2377440" cy="400110"/>
            </a:xfrm>
            <a:prstGeom prst="rect">
              <a:avLst/>
            </a:prstGeom>
            <a:noFill/>
          </p:spPr>
          <p:txBody>
            <a:bodyPr wrap="square" rtlCol="0" anchor="ctr" anchorCtr="0">
              <a:spAutoFit/>
            </a:bodyPr>
            <a:lstStyle/>
            <a:p>
              <a:pPr lvl="0" algn="ctr">
                <a:defRPr/>
              </a:pPr>
              <a:r>
                <a:rPr lang="en-US" sz="2000" b="1" dirty="0">
                  <a:latin typeface="Amazon Ember" panose="02000000000000000000" pitchFamily="2" charset="0"/>
                  <a:ea typeface="Amazon Ember" panose="02000000000000000000" pitchFamily="2" charset="0"/>
                </a:rPr>
                <a:t>Use S3 storage</a:t>
              </a:r>
            </a:p>
          </p:txBody>
        </p:sp>
        <p:sp>
          <p:nvSpPr>
            <p:cNvPr id="62" name="TextBox 61">
              <a:extLst>
                <a:ext uri="{FF2B5EF4-FFF2-40B4-BE49-F238E27FC236}">
                  <a16:creationId xmlns:a16="http://schemas.microsoft.com/office/drawing/2014/main" id="{91C91DC2-1E9D-46A8-9960-70EC7AFA4CAF}"/>
                </a:ext>
              </a:extLst>
            </p:cNvPr>
            <p:cNvSpPr txBox="1"/>
            <p:nvPr/>
          </p:nvSpPr>
          <p:spPr>
            <a:xfrm>
              <a:off x="7513420" y="5432859"/>
              <a:ext cx="2983130" cy="1631216"/>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ANSI SQL</a:t>
              </a:r>
            </a:p>
            <a:p>
              <a:pPr algn="ctr" defTabSz="457189">
                <a:spcBef>
                  <a:spcPts val="1200"/>
                </a:spcBef>
                <a:defRPr/>
              </a:pPr>
              <a:r>
                <a:rPr lang="en-US" sz="1600" dirty="0">
                  <a:latin typeface="Amazon Ember" panose="02000000000000000000" pitchFamily="2" charset="0"/>
                  <a:ea typeface="Amazon Ember" panose="02000000000000000000" pitchFamily="2" charset="0"/>
                </a:rPr>
                <a:t> JDBC/ODBC drivers </a:t>
              </a:r>
            </a:p>
            <a:p>
              <a:pPr algn="ctr" defTabSz="457189">
                <a:spcBef>
                  <a:spcPts val="1200"/>
                </a:spcBef>
                <a:defRPr/>
              </a:pPr>
              <a:r>
                <a:rPr lang="en-US" sz="1600" dirty="0">
                  <a:latin typeface="Amazon Ember" panose="02000000000000000000" pitchFamily="2" charset="0"/>
                  <a:ea typeface="Amazon Ember" panose="02000000000000000000" pitchFamily="2" charset="0"/>
                </a:rPr>
                <a:t>Multiple formats, compression types, and complex joins and data types</a:t>
              </a:r>
            </a:p>
          </p:txBody>
        </p:sp>
        <p:sp>
          <p:nvSpPr>
            <p:cNvPr id="63" name="Oval 62">
              <a:extLst>
                <a:ext uri="{FF2B5EF4-FFF2-40B4-BE49-F238E27FC236}">
                  <a16:creationId xmlns:a16="http://schemas.microsoft.com/office/drawing/2014/main" id="{E9BC3F4B-F89E-4850-8E27-2B36E0B5146D}"/>
                </a:ext>
              </a:extLst>
            </p:cNvPr>
            <p:cNvSpPr/>
            <p:nvPr/>
          </p:nvSpPr>
          <p:spPr bwMode="auto">
            <a:xfrm>
              <a:off x="8331267" y="3931628"/>
              <a:ext cx="1347436" cy="1347434"/>
            </a:xfrm>
            <a:prstGeom prst="ellipse">
              <a:avLst/>
            </a:prstGeom>
            <a:solidFill>
              <a:srgbClr val="28282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3" name="Group 12">
              <a:extLst>
                <a:ext uri="{FF2B5EF4-FFF2-40B4-BE49-F238E27FC236}">
                  <a16:creationId xmlns:a16="http://schemas.microsoft.com/office/drawing/2014/main" id="{9B1CB1B7-2F4E-48A9-9637-7E0370DFB9BA}"/>
                </a:ext>
              </a:extLst>
            </p:cNvPr>
            <p:cNvGrpSpPr/>
            <p:nvPr/>
          </p:nvGrpSpPr>
          <p:grpSpPr>
            <a:xfrm>
              <a:off x="8631728" y="4346768"/>
              <a:ext cx="768684" cy="517154"/>
              <a:chOff x="8556677" y="4379770"/>
              <a:chExt cx="1103717" cy="742557"/>
            </a:xfrm>
          </p:grpSpPr>
          <p:grpSp>
            <p:nvGrpSpPr>
              <p:cNvPr id="134" name="Group 4">
                <a:extLst>
                  <a:ext uri="{FF2B5EF4-FFF2-40B4-BE49-F238E27FC236}">
                    <a16:creationId xmlns:a16="http://schemas.microsoft.com/office/drawing/2014/main" id="{3514074B-1226-45F7-A96B-C6B81D70C6F3}"/>
                  </a:ext>
                </a:extLst>
              </p:cNvPr>
              <p:cNvGrpSpPr>
                <a:grpSpLocks noChangeAspect="1"/>
              </p:cNvGrpSpPr>
              <p:nvPr/>
            </p:nvGrpSpPr>
            <p:grpSpPr bwMode="auto">
              <a:xfrm>
                <a:off x="8556677" y="4379770"/>
                <a:ext cx="935866" cy="666833"/>
                <a:chOff x="2644" y="1449"/>
                <a:chExt cx="407" cy="290"/>
              </a:xfrm>
              <a:noFill/>
            </p:grpSpPr>
            <p:sp>
              <p:nvSpPr>
                <p:cNvPr id="135" name="Freeform 5">
                  <a:extLst>
                    <a:ext uri="{FF2B5EF4-FFF2-40B4-BE49-F238E27FC236}">
                      <a16:creationId xmlns:a16="http://schemas.microsoft.com/office/drawing/2014/main" id="{CEE12B70-F6E0-49BB-9180-98163F5659F5}"/>
                    </a:ext>
                  </a:extLst>
                </p:cNvPr>
                <p:cNvSpPr>
                  <a:spLocks/>
                </p:cNvSpPr>
                <p:nvPr/>
              </p:nvSpPr>
              <p:spPr bwMode="auto">
                <a:xfrm>
                  <a:off x="2644" y="1449"/>
                  <a:ext cx="407" cy="290"/>
                </a:xfrm>
                <a:custGeom>
                  <a:avLst/>
                  <a:gdLst>
                    <a:gd name="T0" fmla="*/ 356 w 407"/>
                    <a:gd name="T1" fmla="*/ 290 h 290"/>
                    <a:gd name="T2" fmla="*/ 0 w 407"/>
                    <a:gd name="T3" fmla="*/ 290 h 290"/>
                    <a:gd name="T4" fmla="*/ 0 w 407"/>
                    <a:gd name="T5" fmla="*/ 0 h 290"/>
                    <a:gd name="T6" fmla="*/ 407 w 407"/>
                    <a:gd name="T7" fmla="*/ 0 h 290"/>
                    <a:gd name="T8" fmla="*/ 407 w 407"/>
                    <a:gd name="T9" fmla="*/ 219 h 290"/>
                  </a:gdLst>
                  <a:ahLst/>
                  <a:cxnLst>
                    <a:cxn ang="0">
                      <a:pos x="T0" y="T1"/>
                    </a:cxn>
                    <a:cxn ang="0">
                      <a:pos x="T2" y="T3"/>
                    </a:cxn>
                    <a:cxn ang="0">
                      <a:pos x="T4" y="T5"/>
                    </a:cxn>
                    <a:cxn ang="0">
                      <a:pos x="T6" y="T7"/>
                    </a:cxn>
                    <a:cxn ang="0">
                      <a:pos x="T8" y="T9"/>
                    </a:cxn>
                  </a:cxnLst>
                  <a:rect l="0" t="0" r="r" b="b"/>
                  <a:pathLst>
                    <a:path w="407" h="290">
                      <a:moveTo>
                        <a:pt x="356" y="290"/>
                      </a:moveTo>
                      <a:lnTo>
                        <a:pt x="0" y="290"/>
                      </a:lnTo>
                      <a:lnTo>
                        <a:pt x="0" y="0"/>
                      </a:lnTo>
                      <a:lnTo>
                        <a:pt x="407" y="0"/>
                      </a:lnTo>
                      <a:lnTo>
                        <a:pt x="407" y="219"/>
                      </a:ln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6" name="Line 6">
                  <a:extLst>
                    <a:ext uri="{FF2B5EF4-FFF2-40B4-BE49-F238E27FC236}">
                      <a16:creationId xmlns:a16="http://schemas.microsoft.com/office/drawing/2014/main" id="{A9D3121A-4FD7-4560-BF24-C02E7125A360}"/>
                    </a:ext>
                  </a:extLst>
                </p:cNvPr>
                <p:cNvSpPr>
                  <a:spLocks noChangeShapeType="1"/>
                </p:cNvSpPr>
                <p:nvPr/>
              </p:nvSpPr>
              <p:spPr bwMode="auto">
                <a:xfrm>
                  <a:off x="2644" y="1505"/>
                  <a:ext cx="40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7" name="Line 7">
                  <a:extLst>
                    <a:ext uri="{FF2B5EF4-FFF2-40B4-BE49-F238E27FC236}">
                      <a16:creationId xmlns:a16="http://schemas.microsoft.com/office/drawing/2014/main" id="{5B267042-5024-4C8E-B79A-B3DCF453D26D}"/>
                    </a:ext>
                  </a:extLst>
                </p:cNvPr>
                <p:cNvSpPr>
                  <a:spLocks noChangeShapeType="1"/>
                </p:cNvSpPr>
                <p:nvPr/>
              </p:nvSpPr>
              <p:spPr bwMode="auto">
                <a:xfrm>
                  <a:off x="2717" y="1505"/>
                  <a:ext cx="0" cy="234"/>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8" name="Line 8">
                  <a:extLst>
                    <a:ext uri="{FF2B5EF4-FFF2-40B4-BE49-F238E27FC236}">
                      <a16:creationId xmlns:a16="http://schemas.microsoft.com/office/drawing/2014/main" id="{8BF9731A-B1C0-439B-8E51-E631A3736208}"/>
                    </a:ext>
                  </a:extLst>
                </p:cNvPr>
                <p:cNvSpPr>
                  <a:spLocks noChangeShapeType="1"/>
                </p:cNvSpPr>
                <p:nvPr/>
              </p:nvSpPr>
              <p:spPr bwMode="auto">
                <a:xfrm>
                  <a:off x="2756" y="1555"/>
                  <a:ext cx="244"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9" name="Line 9">
                  <a:extLst>
                    <a:ext uri="{FF2B5EF4-FFF2-40B4-BE49-F238E27FC236}">
                      <a16:creationId xmlns:a16="http://schemas.microsoft.com/office/drawing/2014/main" id="{F14C2A17-94B1-4776-B5FC-A705581CF36C}"/>
                    </a:ext>
                  </a:extLst>
                </p:cNvPr>
                <p:cNvSpPr>
                  <a:spLocks noChangeShapeType="1"/>
                </p:cNvSpPr>
                <p:nvPr/>
              </p:nvSpPr>
              <p:spPr bwMode="auto">
                <a:xfrm>
                  <a:off x="2756" y="1595"/>
                  <a:ext cx="156"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0" name="Line 10">
                  <a:extLst>
                    <a:ext uri="{FF2B5EF4-FFF2-40B4-BE49-F238E27FC236}">
                      <a16:creationId xmlns:a16="http://schemas.microsoft.com/office/drawing/2014/main" id="{BAD3CCD4-977E-4FD6-AF99-32989EE1FB6D}"/>
                    </a:ext>
                  </a:extLst>
                </p:cNvPr>
                <p:cNvSpPr>
                  <a:spLocks noChangeShapeType="1"/>
                </p:cNvSpPr>
                <p:nvPr/>
              </p:nvSpPr>
              <p:spPr bwMode="auto">
                <a:xfrm>
                  <a:off x="2756" y="1637"/>
                  <a:ext cx="18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141" name="TextBox 140">
                <a:extLst>
                  <a:ext uri="{FF2B5EF4-FFF2-40B4-BE49-F238E27FC236}">
                    <a16:creationId xmlns:a16="http://schemas.microsoft.com/office/drawing/2014/main" id="{910EAF7D-743B-43C8-ACFA-1B7AEE2703DE}"/>
                  </a:ext>
                </a:extLst>
              </p:cNvPr>
              <p:cNvSpPr txBox="1"/>
              <p:nvPr/>
            </p:nvSpPr>
            <p:spPr>
              <a:xfrm>
                <a:off x="9041606" y="4768790"/>
                <a:ext cx="618788" cy="353537"/>
              </a:xfrm>
              <a:prstGeom prst="rect">
                <a:avLst/>
              </a:prstGeom>
              <a:solidFill>
                <a:srgbClr val="282828"/>
              </a:solidFill>
            </p:spPr>
            <p:txBody>
              <a:bodyPr wrap="square" lIns="45720" tIns="0" rIns="0" bIns="0" rtlCol="0">
                <a:spAutoFit/>
              </a:bodyPr>
              <a:lstStyle/>
              <a:p>
                <a:r>
                  <a:rPr lang="en-US" sz="1600" dirty="0"/>
                  <a:t>SQL</a:t>
                </a:r>
              </a:p>
            </p:txBody>
          </p:sp>
        </p:grpSp>
      </p:grpSp>
      <p:grpSp>
        <p:nvGrpSpPr>
          <p:cNvPr id="19" name="Group 18">
            <a:extLst>
              <a:ext uri="{FF2B5EF4-FFF2-40B4-BE49-F238E27FC236}">
                <a16:creationId xmlns:a16="http://schemas.microsoft.com/office/drawing/2014/main" id="{63ADA3FA-100D-4484-BBE9-1F012C0B0D5A}"/>
              </a:ext>
            </a:extLst>
          </p:cNvPr>
          <p:cNvGrpSpPr/>
          <p:nvPr/>
        </p:nvGrpSpPr>
        <p:grpSpPr>
          <a:xfrm>
            <a:off x="10861677" y="2795406"/>
            <a:ext cx="3112068" cy="3153134"/>
            <a:chOff x="10844564" y="3252606"/>
            <a:chExt cx="3112068" cy="3153134"/>
          </a:xfrm>
        </p:grpSpPr>
        <p:sp>
          <p:nvSpPr>
            <p:cNvPr id="110" name="TextBox 109">
              <a:extLst>
                <a:ext uri="{FF2B5EF4-FFF2-40B4-BE49-F238E27FC236}">
                  <a16:creationId xmlns:a16="http://schemas.microsoft.com/office/drawing/2014/main" id="{0666000F-B3FD-4329-AAE6-273A72B5B3A3}"/>
                </a:ext>
              </a:extLst>
            </p:cNvPr>
            <p:cNvSpPr txBox="1"/>
            <p:nvPr/>
          </p:nvSpPr>
          <p:spPr>
            <a:xfrm>
              <a:off x="10844564" y="5420855"/>
              <a:ext cx="3112068" cy="984885"/>
            </a:xfrm>
            <a:prstGeom prst="rect">
              <a:avLst/>
            </a:prstGeom>
            <a:noFill/>
          </p:spPr>
          <p:txBody>
            <a:bodyPr wrap="square" rtlCol="0">
              <a:spAutoFit/>
            </a:bodyPr>
            <a:lstStyle/>
            <a:p>
              <a:pPr algn="ctr" defTabSz="457189">
                <a:spcBef>
                  <a:spcPts val="1200"/>
                </a:spcBef>
                <a:defRPr/>
              </a:pPr>
              <a:r>
                <a:rPr lang="en-US" sz="1600" dirty="0">
                  <a:latin typeface="Amazon Ember" panose="02000000000000000000" pitchFamily="2" charset="0"/>
                  <a:ea typeface="Amazon Ember" panose="02000000000000000000" pitchFamily="2" charset="0"/>
                </a:rPr>
                <a:t>Serverless: zero infrastructure, zero administration</a:t>
              </a:r>
            </a:p>
            <a:p>
              <a:pPr algn="ctr" defTabSz="457189">
                <a:spcBef>
                  <a:spcPts val="1200"/>
                </a:spcBef>
                <a:defRPr/>
              </a:pPr>
              <a:r>
                <a:rPr lang="en-US" sz="1600" dirty="0">
                  <a:latin typeface="Amazon Ember" panose="02000000000000000000" pitchFamily="2" charset="0"/>
                  <a:ea typeface="Amazon Ember" panose="02000000000000000000" pitchFamily="2" charset="0"/>
                </a:rPr>
                <a:t>Integrated with QuickSight</a:t>
              </a:r>
            </a:p>
          </p:txBody>
        </p:sp>
        <p:sp>
          <p:nvSpPr>
            <p:cNvPr id="112" name="Oval 111">
              <a:extLst>
                <a:ext uri="{FF2B5EF4-FFF2-40B4-BE49-F238E27FC236}">
                  <a16:creationId xmlns:a16="http://schemas.microsoft.com/office/drawing/2014/main" id="{5FE8AF8C-A1C8-4510-B6D3-4B4812A6DA34}"/>
                </a:ext>
              </a:extLst>
            </p:cNvPr>
            <p:cNvSpPr/>
            <p:nvPr/>
          </p:nvSpPr>
          <p:spPr bwMode="auto">
            <a:xfrm>
              <a:off x="11726880" y="3931628"/>
              <a:ext cx="1347436" cy="134743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sp>
          <p:nvSpPr>
            <p:cNvPr id="113" name="TextBox 112">
              <a:extLst>
                <a:ext uri="{FF2B5EF4-FFF2-40B4-BE49-F238E27FC236}">
                  <a16:creationId xmlns:a16="http://schemas.microsoft.com/office/drawing/2014/main" id="{A74A1D5E-F15A-4A79-9D62-394E695D6EED}"/>
                </a:ext>
              </a:extLst>
            </p:cNvPr>
            <p:cNvSpPr txBox="1"/>
            <p:nvPr/>
          </p:nvSpPr>
          <p:spPr>
            <a:xfrm>
              <a:off x="11211878" y="3252606"/>
              <a:ext cx="2377440" cy="400110"/>
            </a:xfrm>
            <a:prstGeom prst="rect">
              <a:avLst/>
            </a:prstGeom>
            <a:noFill/>
          </p:spPr>
          <p:txBody>
            <a:bodyPr wrap="square" rtlCol="0" anchor="ctr" anchorCtr="0">
              <a:spAutoFit/>
            </a:bodyPr>
            <a:lstStyle/>
            <a:p>
              <a:pPr lvl="0" algn="ctr">
                <a:defRPr/>
              </a:pPr>
              <a:r>
                <a:rPr lang="en-US" sz="2000" b="1" dirty="0">
                  <a:latin typeface="Amazon Ember" panose="02000000000000000000" pitchFamily="2" charset="0"/>
                  <a:ea typeface="Amazon Ember" panose="02000000000000000000" pitchFamily="2" charset="0"/>
                </a:rPr>
                <a:t>Easy</a:t>
              </a:r>
            </a:p>
          </p:txBody>
        </p:sp>
        <p:grpSp>
          <p:nvGrpSpPr>
            <p:cNvPr id="142" name="Group 4">
              <a:extLst>
                <a:ext uri="{FF2B5EF4-FFF2-40B4-BE49-F238E27FC236}">
                  <a16:creationId xmlns:a16="http://schemas.microsoft.com/office/drawing/2014/main" id="{DD279DAD-1C61-4F9D-BB95-E8B0D9413BFD}"/>
                </a:ext>
              </a:extLst>
            </p:cNvPr>
            <p:cNvGrpSpPr>
              <a:grpSpLocks noChangeAspect="1"/>
            </p:cNvGrpSpPr>
            <p:nvPr/>
          </p:nvGrpSpPr>
          <p:grpSpPr bwMode="auto">
            <a:xfrm>
              <a:off x="12029749" y="4337072"/>
              <a:ext cx="741698" cy="536547"/>
              <a:chOff x="2644" y="1449"/>
              <a:chExt cx="470" cy="340"/>
            </a:xfrm>
            <a:noFill/>
          </p:grpSpPr>
          <p:sp>
            <p:nvSpPr>
              <p:cNvPr id="143" name="Freeform 5">
                <a:extLst>
                  <a:ext uri="{FF2B5EF4-FFF2-40B4-BE49-F238E27FC236}">
                    <a16:creationId xmlns:a16="http://schemas.microsoft.com/office/drawing/2014/main" id="{3872F21E-2FF1-469E-B7F0-3FE3CE531451}"/>
                  </a:ext>
                </a:extLst>
              </p:cNvPr>
              <p:cNvSpPr>
                <a:spLocks/>
              </p:cNvSpPr>
              <p:nvPr/>
            </p:nvSpPr>
            <p:spPr bwMode="auto">
              <a:xfrm>
                <a:off x="2644" y="1449"/>
                <a:ext cx="407" cy="290"/>
              </a:xfrm>
              <a:custGeom>
                <a:avLst/>
                <a:gdLst>
                  <a:gd name="T0" fmla="*/ 356 w 407"/>
                  <a:gd name="T1" fmla="*/ 290 h 290"/>
                  <a:gd name="T2" fmla="*/ 0 w 407"/>
                  <a:gd name="T3" fmla="*/ 290 h 290"/>
                  <a:gd name="T4" fmla="*/ 0 w 407"/>
                  <a:gd name="T5" fmla="*/ 0 h 290"/>
                  <a:gd name="T6" fmla="*/ 407 w 407"/>
                  <a:gd name="T7" fmla="*/ 0 h 290"/>
                  <a:gd name="T8" fmla="*/ 407 w 407"/>
                  <a:gd name="T9" fmla="*/ 219 h 290"/>
                </a:gdLst>
                <a:ahLst/>
                <a:cxnLst>
                  <a:cxn ang="0">
                    <a:pos x="T0" y="T1"/>
                  </a:cxn>
                  <a:cxn ang="0">
                    <a:pos x="T2" y="T3"/>
                  </a:cxn>
                  <a:cxn ang="0">
                    <a:pos x="T4" y="T5"/>
                  </a:cxn>
                  <a:cxn ang="0">
                    <a:pos x="T6" y="T7"/>
                  </a:cxn>
                  <a:cxn ang="0">
                    <a:pos x="T8" y="T9"/>
                  </a:cxn>
                </a:cxnLst>
                <a:rect l="0" t="0" r="r" b="b"/>
                <a:pathLst>
                  <a:path w="407" h="290">
                    <a:moveTo>
                      <a:pt x="356" y="290"/>
                    </a:moveTo>
                    <a:lnTo>
                      <a:pt x="0" y="290"/>
                    </a:lnTo>
                    <a:lnTo>
                      <a:pt x="0" y="0"/>
                    </a:lnTo>
                    <a:lnTo>
                      <a:pt x="407" y="0"/>
                    </a:lnTo>
                    <a:lnTo>
                      <a:pt x="407" y="219"/>
                    </a:lnTo>
                  </a:path>
                </a:pathLst>
              </a:cu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4" name="Line 6">
                <a:extLst>
                  <a:ext uri="{FF2B5EF4-FFF2-40B4-BE49-F238E27FC236}">
                    <a16:creationId xmlns:a16="http://schemas.microsoft.com/office/drawing/2014/main" id="{47D83AB5-CAEE-4695-9D93-007B58DFDF2D}"/>
                  </a:ext>
                </a:extLst>
              </p:cNvPr>
              <p:cNvSpPr>
                <a:spLocks noChangeShapeType="1"/>
              </p:cNvSpPr>
              <p:nvPr/>
            </p:nvSpPr>
            <p:spPr bwMode="auto">
              <a:xfrm>
                <a:off x="2644" y="1505"/>
                <a:ext cx="40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5" name="Line 7">
                <a:extLst>
                  <a:ext uri="{FF2B5EF4-FFF2-40B4-BE49-F238E27FC236}">
                    <a16:creationId xmlns:a16="http://schemas.microsoft.com/office/drawing/2014/main" id="{CEE50D79-BCDE-41AA-B5EB-860CC6E2EE64}"/>
                  </a:ext>
                </a:extLst>
              </p:cNvPr>
              <p:cNvSpPr>
                <a:spLocks noChangeShapeType="1"/>
              </p:cNvSpPr>
              <p:nvPr/>
            </p:nvSpPr>
            <p:spPr bwMode="auto">
              <a:xfrm>
                <a:off x="2717" y="1505"/>
                <a:ext cx="0" cy="234"/>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6" name="Line 8">
                <a:extLst>
                  <a:ext uri="{FF2B5EF4-FFF2-40B4-BE49-F238E27FC236}">
                    <a16:creationId xmlns:a16="http://schemas.microsoft.com/office/drawing/2014/main" id="{342D189A-2B40-4CE2-A9B4-10BD2CADEC8D}"/>
                  </a:ext>
                </a:extLst>
              </p:cNvPr>
              <p:cNvSpPr>
                <a:spLocks noChangeShapeType="1"/>
              </p:cNvSpPr>
              <p:nvPr/>
            </p:nvSpPr>
            <p:spPr bwMode="auto">
              <a:xfrm>
                <a:off x="2756" y="1555"/>
                <a:ext cx="244"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7" name="Line 9">
                <a:extLst>
                  <a:ext uri="{FF2B5EF4-FFF2-40B4-BE49-F238E27FC236}">
                    <a16:creationId xmlns:a16="http://schemas.microsoft.com/office/drawing/2014/main" id="{67E70985-41E9-4470-9880-B7F45CA33EBB}"/>
                  </a:ext>
                </a:extLst>
              </p:cNvPr>
              <p:cNvSpPr>
                <a:spLocks noChangeShapeType="1"/>
              </p:cNvSpPr>
              <p:nvPr/>
            </p:nvSpPr>
            <p:spPr bwMode="auto">
              <a:xfrm>
                <a:off x="2756" y="1595"/>
                <a:ext cx="156"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8" name="Line 10">
                <a:extLst>
                  <a:ext uri="{FF2B5EF4-FFF2-40B4-BE49-F238E27FC236}">
                    <a16:creationId xmlns:a16="http://schemas.microsoft.com/office/drawing/2014/main" id="{0FB22523-ED73-4D74-A6F1-A99374CD0F31}"/>
                  </a:ext>
                </a:extLst>
              </p:cNvPr>
              <p:cNvSpPr>
                <a:spLocks noChangeShapeType="1"/>
              </p:cNvSpPr>
              <p:nvPr/>
            </p:nvSpPr>
            <p:spPr bwMode="auto">
              <a:xfrm>
                <a:off x="2756" y="1637"/>
                <a:ext cx="187" cy="0"/>
              </a:xfrm>
              <a:prstGeom prst="line">
                <a:avLst/>
              </a:prstGeom>
              <a:grpFill/>
              <a:ln w="19050"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sp>
            <p:nvSpPr>
              <p:cNvPr id="149" name="Freeform 11">
                <a:extLst>
                  <a:ext uri="{FF2B5EF4-FFF2-40B4-BE49-F238E27FC236}">
                    <a16:creationId xmlns:a16="http://schemas.microsoft.com/office/drawing/2014/main" id="{F77122D5-29E0-44DF-A715-EE78831B3FBD}"/>
                  </a:ext>
                </a:extLst>
              </p:cNvPr>
              <p:cNvSpPr>
                <a:spLocks/>
              </p:cNvSpPr>
              <p:nvPr/>
            </p:nvSpPr>
            <p:spPr bwMode="auto">
              <a:xfrm>
                <a:off x="3000" y="1628"/>
                <a:ext cx="114" cy="161"/>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grpFill/>
              <a:ln w="19050" cap="rnd">
                <a:solidFill>
                  <a:schemeClr val="accent3"/>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Amazon Ember"/>
                  <a:ea typeface="+mn-ea"/>
                  <a:cs typeface="+mn-cs"/>
                </a:endParaRPr>
              </a:p>
            </p:txBody>
          </p:sp>
        </p:grpSp>
      </p:grpSp>
      <p:grpSp>
        <p:nvGrpSpPr>
          <p:cNvPr id="16" name="Group 15">
            <a:extLst>
              <a:ext uri="{FF2B5EF4-FFF2-40B4-BE49-F238E27FC236}">
                <a16:creationId xmlns:a16="http://schemas.microsoft.com/office/drawing/2014/main" id="{D92B6EA7-5FED-4517-B52C-FF177D037825}"/>
              </a:ext>
            </a:extLst>
          </p:cNvPr>
          <p:cNvGrpSpPr/>
          <p:nvPr/>
        </p:nvGrpSpPr>
        <p:grpSpPr>
          <a:xfrm>
            <a:off x="574643" y="2795406"/>
            <a:ext cx="3347871" cy="2872750"/>
            <a:chOff x="557530" y="3252606"/>
            <a:chExt cx="3347871" cy="2872750"/>
          </a:xfrm>
        </p:grpSpPr>
        <p:sp>
          <p:nvSpPr>
            <p:cNvPr id="78" name="TextBox 77">
              <a:extLst>
                <a:ext uri="{FF2B5EF4-FFF2-40B4-BE49-F238E27FC236}">
                  <a16:creationId xmlns:a16="http://schemas.microsoft.com/office/drawing/2014/main" id="{D99C1C63-3F4E-48AF-B031-5A8BD966CC6F}"/>
                </a:ext>
              </a:extLst>
            </p:cNvPr>
            <p:cNvSpPr txBox="1"/>
            <p:nvPr/>
          </p:nvSpPr>
          <p:spPr>
            <a:xfrm>
              <a:off x="1025041" y="3252606"/>
              <a:ext cx="2377440" cy="400110"/>
            </a:xfrm>
            <a:prstGeom prst="rect">
              <a:avLst/>
            </a:prstGeom>
            <a:noFill/>
          </p:spPr>
          <p:txBody>
            <a:bodyPr wrap="square" rtlCol="0" anchor="ctr" anchorCtr="0">
              <a:spAutoFit/>
            </a:bodyPr>
            <a:lstStyle/>
            <a:p>
              <a:pPr lvl="0" algn="ctr">
                <a:defRPr/>
              </a:pPr>
              <a:r>
                <a:rPr lang="en-US" sz="2000" b="1" dirty="0">
                  <a:solidFill>
                    <a:srgbClr val="FFFFFF"/>
                  </a:solidFill>
                  <a:latin typeface="Amazon Ember" panose="02000000000000000000" pitchFamily="2" charset="0"/>
                  <a:ea typeface="Amazon Ember" panose="02000000000000000000" pitchFamily="2" charset="0"/>
                </a:rPr>
                <a:t>Query instantly</a:t>
              </a:r>
            </a:p>
          </p:txBody>
        </p:sp>
        <p:sp>
          <p:nvSpPr>
            <p:cNvPr id="79" name="TextBox 78">
              <a:extLst>
                <a:ext uri="{FF2B5EF4-FFF2-40B4-BE49-F238E27FC236}">
                  <a16:creationId xmlns:a16="http://schemas.microsoft.com/office/drawing/2014/main" id="{1E655AB9-3426-4321-A166-468D5C81EF7F}"/>
                </a:ext>
              </a:extLst>
            </p:cNvPr>
            <p:cNvSpPr txBox="1"/>
            <p:nvPr/>
          </p:nvSpPr>
          <p:spPr>
            <a:xfrm>
              <a:off x="557530" y="5432859"/>
              <a:ext cx="3347871" cy="692497"/>
            </a:xfrm>
            <a:prstGeom prst="rect">
              <a:avLst/>
            </a:prstGeom>
            <a:noFill/>
          </p:spPr>
          <p:txBody>
            <a:bodyPr wrap="square" tIns="0" rtlCol="0">
              <a:spAutoFit/>
            </a:bodyPr>
            <a:lstStyle/>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Zero setup cost</a:t>
              </a:r>
            </a:p>
            <a:p>
              <a:pPr marR="0" lvl="0" indent="0" algn="ctr" defTabSz="457189" fontAlgn="auto">
                <a:lnSpc>
                  <a:spcPct val="100000"/>
                </a:lnSpc>
                <a:spcBef>
                  <a:spcPts val="1200"/>
                </a:spcBef>
                <a:spcAft>
                  <a:spcPts val="0"/>
                </a:spcAft>
                <a:buClrTx/>
                <a:buSzTx/>
                <a:buFontTx/>
                <a:buNone/>
                <a:tabLst/>
                <a:defRPr/>
              </a:pPr>
              <a:r>
                <a:rPr lang="en-US" sz="1600" dirty="0">
                  <a:latin typeface="Amazon Ember" panose="02000000000000000000" pitchFamily="2" charset="0"/>
                  <a:ea typeface="Amazon Ember" panose="02000000000000000000" pitchFamily="2" charset="0"/>
                </a:rPr>
                <a:t>Point to </a:t>
              </a:r>
              <a:r>
                <a:rPr lang="en-US" sz="1600" dirty="0">
                  <a:solidFill>
                    <a:srgbClr val="FFFFFF"/>
                  </a:solidFill>
                  <a:latin typeface="Amazon Ember" panose="02000000000000000000" pitchFamily="2" charset="0"/>
                  <a:ea typeface="Amazon Ember" panose="02000000000000000000" pitchFamily="2" charset="0"/>
                </a:rPr>
                <a:t>S3</a:t>
              </a:r>
              <a:r>
                <a:rPr lang="en-US" sz="1600" dirty="0">
                  <a:latin typeface="Amazon Ember" panose="02000000000000000000" pitchFamily="2" charset="0"/>
                  <a:ea typeface="Amazon Ember" panose="02000000000000000000" pitchFamily="2" charset="0"/>
                </a:rPr>
                <a:t> and </a:t>
              </a:r>
              <a:r>
                <a:rPr lang="en-US" sz="1600" dirty="0">
                  <a:solidFill>
                    <a:srgbClr val="FFFFFF"/>
                  </a:solidFill>
                  <a:latin typeface="Amazon Ember" panose="02000000000000000000" pitchFamily="2" charset="0"/>
                  <a:ea typeface="Amazon Ember" panose="02000000000000000000" pitchFamily="2" charset="0"/>
                </a:rPr>
                <a:t>start</a:t>
              </a:r>
              <a:r>
                <a:rPr lang="en-US" sz="1600" dirty="0">
                  <a:latin typeface="Amazon Ember" panose="02000000000000000000" pitchFamily="2" charset="0"/>
                  <a:ea typeface="Amazon Ember" panose="02000000000000000000" pitchFamily="2" charset="0"/>
                </a:rPr>
                <a:t> querying</a:t>
              </a:r>
            </a:p>
          </p:txBody>
        </p:sp>
        <p:grpSp>
          <p:nvGrpSpPr>
            <p:cNvPr id="14" name="Group 13">
              <a:extLst>
                <a:ext uri="{FF2B5EF4-FFF2-40B4-BE49-F238E27FC236}">
                  <a16:creationId xmlns:a16="http://schemas.microsoft.com/office/drawing/2014/main" id="{226625CE-C0EB-4AB4-A04B-457FB6EC59E5}"/>
                </a:ext>
              </a:extLst>
            </p:cNvPr>
            <p:cNvGrpSpPr/>
            <p:nvPr/>
          </p:nvGrpSpPr>
          <p:grpSpPr>
            <a:xfrm>
              <a:off x="1540043" y="3931628"/>
              <a:ext cx="1347436" cy="1347434"/>
              <a:chOff x="1540043" y="3931628"/>
              <a:chExt cx="1347436" cy="1347434"/>
            </a:xfrm>
          </p:grpSpPr>
          <p:sp>
            <p:nvSpPr>
              <p:cNvPr id="80" name="Oval 79">
                <a:extLst>
                  <a:ext uri="{FF2B5EF4-FFF2-40B4-BE49-F238E27FC236}">
                    <a16:creationId xmlns:a16="http://schemas.microsoft.com/office/drawing/2014/main" id="{87A9C5C5-CBF8-4563-BCAE-DEA62F671038}"/>
                  </a:ext>
                </a:extLst>
              </p:cNvPr>
              <p:cNvSpPr/>
              <p:nvPr/>
            </p:nvSpPr>
            <p:spPr bwMode="auto">
              <a:xfrm>
                <a:off x="1540043" y="3931628"/>
                <a:ext cx="1347436" cy="1347434"/>
              </a:xfrm>
              <a:prstGeom prst="ellipse">
                <a:avLst/>
              </a:prstGeom>
              <a:solidFill>
                <a:srgbClr val="282828"/>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150" name="Group 149">
                <a:extLst>
                  <a:ext uri="{FF2B5EF4-FFF2-40B4-BE49-F238E27FC236}">
                    <a16:creationId xmlns:a16="http://schemas.microsoft.com/office/drawing/2014/main" id="{DBB48309-8A56-4668-88F7-718EED890F06}"/>
                  </a:ext>
                </a:extLst>
              </p:cNvPr>
              <p:cNvGrpSpPr/>
              <p:nvPr/>
            </p:nvGrpSpPr>
            <p:grpSpPr>
              <a:xfrm>
                <a:off x="1917355" y="4333019"/>
                <a:ext cx="592812" cy="544653"/>
                <a:chOff x="5868542" y="3765064"/>
                <a:chExt cx="697259" cy="640615"/>
              </a:xfrm>
              <a:solidFill>
                <a:srgbClr val="282828"/>
              </a:solidFill>
            </p:grpSpPr>
            <p:sp>
              <p:nvSpPr>
                <p:cNvPr id="151" name="Rectangle: Rounded Corners 40">
                  <a:extLst>
                    <a:ext uri="{FF2B5EF4-FFF2-40B4-BE49-F238E27FC236}">
                      <a16:creationId xmlns:a16="http://schemas.microsoft.com/office/drawing/2014/main" id="{C7DA79BC-4FBB-4725-83E7-E69964D66A74}"/>
                    </a:ext>
                  </a:extLst>
                </p:cNvPr>
                <p:cNvSpPr/>
                <p:nvPr/>
              </p:nvSpPr>
              <p:spPr>
                <a:xfrm>
                  <a:off x="5868542" y="3765064"/>
                  <a:ext cx="472362" cy="472362"/>
                </a:xfrm>
                <a:prstGeom prst="roundRect">
                  <a:avLst/>
                </a:prstGeom>
                <a:grp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152" name="Rectangle: Rounded Corners 39">
                  <a:extLst>
                    <a:ext uri="{FF2B5EF4-FFF2-40B4-BE49-F238E27FC236}">
                      <a16:creationId xmlns:a16="http://schemas.microsoft.com/office/drawing/2014/main" id="{802E2DCF-BE88-4ECD-BBFD-157EC1FC4005}"/>
                    </a:ext>
                  </a:extLst>
                </p:cNvPr>
                <p:cNvSpPr/>
                <p:nvPr/>
              </p:nvSpPr>
              <p:spPr>
                <a:xfrm>
                  <a:off x="5980991" y="3849190"/>
                  <a:ext cx="472362" cy="472362"/>
                </a:xfrm>
                <a:prstGeom prst="roundRect">
                  <a:avLst/>
                </a:prstGeom>
                <a:grp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153" name="Rectangle: Rounded Corners 37">
                  <a:extLst>
                    <a:ext uri="{FF2B5EF4-FFF2-40B4-BE49-F238E27FC236}">
                      <a16:creationId xmlns:a16="http://schemas.microsoft.com/office/drawing/2014/main" id="{C7A4F178-36FF-49E3-916C-37AD408F2F3C}"/>
                    </a:ext>
                  </a:extLst>
                </p:cNvPr>
                <p:cNvSpPr/>
                <p:nvPr/>
              </p:nvSpPr>
              <p:spPr>
                <a:xfrm>
                  <a:off x="6093439" y="3933317"/>
                  <a:ext cx="472362" cy="472362"/>
                </a:xfrm>
                <a:prstGeom prst="round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grpSp>
        </p:grpSp>
      </p:grpSp>
      <p:sp>
        <p:nvSpPr>
          <p:cNvPr id="51" name="Content Placeholder 2"/>
          <p:cNvSpPr>
            <a:spLocks noGrp="1"/>
          </p:cNvSpPr>
          <p:nvPr>
            <p:ph idx="1"/>
          </p:nvPr>
        </p:nvSpPr>
        <p:spPr>
          <a:xfrm>
            <a:off x="323089" y="973833"/>
            <a:ext cx="13984225" cy="698674"/>
          </a:xfrm>
        </p:spPr>
        <p:txBody>
          <a:bodyPr/>
          <a:lstStyle/>
          <a:p>
            <a:pPr>
              <a:spcAft>
                <a:spcPts val="600"/>
              </a:spcAft>
            </a:pPr>
            <a:r>
              <a:rPr lang="en-US" dirty="0"/>
              <a:t>Serverless, interactive query service</a:t>
            </a:r>
          </a:p>
          <a:p>
            <a:pPr>
              <a:spcAft>
                <a:spcPts val="600"/>
              </a:spcAft>
            </a:pPr>
            <a:endParaRPr lang="en-US" dirty="0"/>
          </a:p>
        </p:txBody>
      </p:sp>
      <p:sp>
        <p:nvSpPr>
          <p:cNvPr id="54" name="Rectangle 53">
            <a:extLst>
              <a:ext uri="{FF2B5EF4-FFF2-40B4-BE49-F238E27FC236}">
                <a16:creationId xmlns:a16="http://schemas.microsoft.com/office/drawing/2014/main" id="{6F9E79D1-0D2C-B44A-9879-09D8B057B676}"/>
              </a:ext>
            </a:extLst>
          </p:cNvPr>
          <p:cNvSpPr/>
          <p:nvPr/>
        </p:nvSpPr>
        <p:spPr>
          <a:xfrm>
            <a:off x="12640783" y="206679"/>
            <a:ext cx="1989618"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59" name="Rectangle 58">
            <a:extLst>
              <a:ext uri="{FF2B5EF4-FFF2-40B4-BE49-F238E27FC236}">
                <a16:creationId xmlns:a16="http://schemas.microsoft.com/office/drawing/2014/main" id="{A5D6E5A5-D2DF-B843-8981-3601E16CD083}"/>
              </a:ext>
            </a:extLst>
          </p:cNvPr>
          <p:cNvSpPr/>
          <p:nvPr/>
        </p:nvSpPr>
        <p:spPr>
          <a:xfrm>
            <a:off x="12567633"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3861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6"/>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17"/>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18"/>
                                        </p:tgtEl>
                                        <p:attrNameLst>
                                          <p:attrName>ppt_x</p:attrName>
                                          <p:attrName>ppt_y</p:attrName>
                                        </p:attrNameLst>
                                      </p:cBhvr>
                                      <p:rCtr x="0" y="2083"/>
                                    </p:animMotion>
                                  </p:childTnLst>
                                </p:cTn>
                              </p:par>
                              <p:par>
                                <p:cTn id="20" presetID="10" presetClass="entr" presetSubtype="0" fill="hold"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750"/>
                                  </p:stCondLst>
                                  <p:childTnLst>
                                    <p:animMotion origin="layout" path="M 7.63889E-7 8.64198E-7 L 7.63889E-7 0.04186 " pathEditMode="relative" rAng="0" ptsTypes="AA">
                                      <p:cBhvr>
                                        <p:cTn id="24" dur="500" spd="-100000" fill="hold"/>
                                        <p:tgtEl>
                                          <p:spTgt spid="19"/>
                                        </p:tgtEl>
                                        <p:attrNameLst>
                                          <p:attrName>ppt_x</p:attrName>
                                          <p:attrName>ppt_y</p:attrName>
                                        </p:attrNameLst>
                                      </p:cBhvr>
                                      <p:rCtr x="0" y="2083"/>
                                    </p:animMotion>
                                  </p:childTnLst>
                                </p:cTn>
                              </p:par>
                              <p:par>
                                <p:cTn id="25" presetID="22" presetClass="entr" presetSubtype="8" fill="hold" nodeType="withEffect">
                                  <p:stCondLst>
                                    <p:cond delay="75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B49972-467C-42C4-837F-E6A2ED00620A}"/>
              </a:ext>
            </a:extLst>
          </p:cNvPr>
          <p:cNvGrpSpPr/>
          <p:nvPr/>
        </p:nvGrpSpPr>
        <p:grpSpPr>
          <a:xfrm>
            <a:off x="628131" y="1377274"/>
            <a:ext cx="3181870" cy="1015413"/>
            <a:chOff x="628131" y="1377274"/>
            <a:chExt cx="3181870" cy="1015413"/>
          </a:xfrm>
        </p:grpSpPr>
        <p:pic>
          <p:nvPicPr>
            <p:cNvPr id="3" name="Picture 2" descr="A picture containing food&#10;&#10;Description automatically generated">
              <a:extLst>
                <a:ext uri="{FF2B5EF4-FFF2-40B4-BE49-F238E27FC236}">
                  <a16:creationId xmlns:a16="http://schemas.microsoft.com/office/drawing/2014/main" id="{F5F5CFC8-5E46-49A2-8230-C52BE5D6E045}"/>
                </a:ext>
              </a:extLst>
            </p:cNvPr>
            <p:cNvPicPr>
              <a:picLocks noChangeAspect="1"/>
            </p:cNvPicPr>
            <p:nvPr/>
          </p:nvPicPr>
          <p:blipFill>
            <a:blip r:embed="rId2"/>
            <a:stretch>
              <a:fillRect/>
            </a:stretch>
          </p:blipFill>
          <p:spPr>
            <a:xfrm>
              <a:off x="628131" y="1377274"/>
              <a:ext cx="3181870" cy="1015413"/>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6F8AF2E1-1C59-4E43-8A35-51D26E0D2F8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
                      </a14:imgEffect>
                    </a14:imgLayer>
                  </a14:imgProps>
                </a:ext>
              </a:extLst>
            </a:blip>
            <a:srcRect r="36162"/>
            <a:stretch/>
          </p:blipFill>
          <p:spPr>
            <a:xfrm>
              <a:off x="628131" y="1377274"/>
              <a:ext cx="2031249" cy="1015413"/>
            </a:xfrm>
            <a:prstGeom prst="rect">
              <a:avLst/>
            </a:prstGeom>
          </p:spPr>
        </p:pic>
      </p:grpSp>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—Matt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Chesler</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Director of DevOps</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One of the big attractions of Amazon Athena is that it’s serverless and purely consumption-based. We only pay when we’re actually querying the data, and we don’t have to keep a cluster running all the time. Using Amazon Athena, we’re able to query seven years’ worth of data—adding up to hundreds of terabytes—get results at least 50 percent faster, and save nearly $15,000 per month.</a:t>
            </a:r>
          </a:p>
        </p:txBody>
      </p:sp>
      <p:sp>
        <p:nvSpPr>
          <p:cNvPr id="21" name="Rectangle 20">
            <a:extLst>
              <a:ext uri="{FF2B5EF4-FFF2-40B4-BE49-F238E27FC236}">
                <a16:creationId xmlns:a16="http://schemas.microsoft.com/office/drawing/2014/main" id="{7BAEE222-6668-415B-8682-32F61EED41D2}"/>
              </a:ext>
            </a:extLst>
          </p:cNvPr>
          <p:cNvSpPr/>
          <p:nvPr/>
        </p:nvSpPr>
        <p:spPr>
          <a:xfrm>
            <a:off x="6489260" y="482832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Tree>
    <p:extLst>
      <p:ext uri="{BB962C8B-B14F-4D97-AF65-F5344CB8AC3E}">
        <p14:creationId xmlns:p14="http://schemas.microsoft.com/office/powerpoint/2010/main" val="279760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analytics</a:t>
            </a:r>
            <a:br>
              <a:rPr lang="en-US" dirty="0"/>
            </a:br>
            <a:r>
              <a:rPr lang="en-US" sz="2560" dirty="0">
                <a:solidFill>
                  <a:schemeClr val="accent1"/>
                </a:solidFill>
              </a:rPr>
              <a:t>Deliver on-demand analytics on the data lake</a:t>
            </a:r>
          </a:p>
        </p:txBody>
      </p:sp>
      <p:sp>
        <p:nvSpPr>
          <p:cNvPr id="54" name="Rectangle 53">
            <a:extLst>
              <a:ext uri="{FF2B5EF4-FFF2-40B4-BE49-F238E27FC236}">
                <a16:creationId xmlns:a16="http://schemas.microsoft.com/office/drawing/2014/main" id="{14DF09BE-FD6F-42D2-A752-CB74B891B229}"/>
              </a:ext>
            </a:extLst>
          </p:cNvPr>
          <p:cNvSpPr/>
          <p:nvPr/>
        </p:nvSpPr>
        <p:spPr>
          <a:xfrm>
            <a:off x="11718390" y="5170617"/>
            <a:ext cx="1922731" cy="941774"/>
          </a:xfrm>
          <a:prstGeom prst="rect">
            <a:avLst/>
          </a:prstGeom>
          <a:noFill/>
          <a:ln w="19050">
            <a:solidFill>
              <a:srgbClr val="D55A1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52" name="Rectangle 51">
            <a:extLst>
              <a:ext uri="{FF2B5EF4-FFF2-40B4-BE49-F238E27FC236}">
                <a16:creationId xmlns:a16="http://schemas.microsoft.com/office/drawing/2014/main" id="{14DF09BE-FD6F-42D2-A752-CB74B891B229}"/>
              </a:ext>
            </a:extLst>
          </p:cNvPr>
          <p:cNvSpPr/>
          <p:nvPr/>
        </p:nvSpPr>
        <p:spPr>
          <a:xfrm>
            <a:off x="9049324" y="3189735"/>
            <a:ext cx="1670888" cy="941774"/>
          </a:xfrm>
          <a:prstGeom prst="rect">
            <a:avLst/>
          </a:prstGeom>
          <a:noFill/>
          <a:ln w="19050">
            <a:solidFill>
              <a:srgbClr val="4B83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5" name="Rectangle 4">
            <a:extLst>
              <a:ext uri="{FF2B5EF4-FFF2-40B4-BE49-F238E27FC236}">
                <a16:creationId xmlns:a16="http://schemas.microsoft.com/office/drawing/2014/main" id="{14DF09BE-FD6F-42D2-A752-CB74B891B229}"/>
              </a:ext>
            </a:extLst>
          </p:cNvPr>
          <p:cNvSpPr/>
          <p:nvPr/>
        </p:nvSpPr>
        <p:spPr>
          <a:xfrm>
            <a:off x="6656927" y="3189735"/>
            <a:ext cx="1670888" cy="94177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7" name="TextBox 6"/>
          <p:cNvSpPr txBox="1"/>
          <p:nvPr/>
        </p:nvSpPr>
        <p:spPr>
          <a:xfrm>
            <a:off x="7144133" y="3474082"/>
            <a:ext cx="986998"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S3</a:t>
            </a:r>
          </a:p>
        </p:txBody>
      </p:sp>
      <p:sp>
        <p:nvSpPr>
          <p:cNvPr id="8" name="Rectangle 7"/>
          <p:cNvSpPr/>
          <p:nvPr/>
        </p:nvSpPr>
        <p:spPr>
          <a:xfrm>
            <a:off x="6568087" y="4178408"/>
            <a:ext cx="1848568" cy="338554"/>
          </a:xfrm>
          <a:prstGeom prst="rect">
            <a:avLst/>
          </a:prstGeom>
        </p:spPr>
        <p:txBody>
          <a:bodyPr wrap="square">
            <a:spAutoFit/>
          </a:bodyPr>
          <a:lstStyle/>
          <a:p>
            <a:pPr algn="ctr" defTabSz="731502">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lake</a:t>
            </a:r>
          </a:p>
        </p:txBody>
      </p:sp>
      <p:cxnSp>
        <p:nvCxnSpPr>
          <p:cNvPr id="9" name="Straight Connector 8">
            <a:extLst>
              <a:ext uri="{FF2B5EF4-FFF2-40B4-BE49-F238E27FC236}">
                <a16:creationId xmlns:a16="http://schemas.microsoft.com/office/drawing/2014/main" id="{54623D45-2C30-4314-976D-C7955247FDBC}"/>
              </a:ext>
            </a:extLst>
          </p:cNvPr>
          <p:cNvCxnSpPr>
            <a:cxnSpLocks/>
          </p:cNvCxnSpPr>
          <p:nvPr/>
        </p:nvCxnSpPr>
        <p:spPr>
          <a:xfrm>
            <a:off x="5807570" y="1677608"/>
            <a:ext cx="0" cy="5559552"/>
          </a:xfrm>
          <a:prstGeom prst="line">
            <a:avLst/>
          </a:prstGeom>
          <a:ln w="1270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14DF09BE-FD6F-42D2-A752-CB74B891B229}"/>
              </a:ext>
            </a:extLst>
          </p:cNvPr>
          <p:cNvSpPr/>
          <p:nvPr/>
        </p:nvSpPr>
        <p:spPr>
          <a:xfrm>
            <a:off x="6656927" y="1806211"/>
            <a:ext cx="1670888" cy="94177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11" name="TextBox 10"/>
          <p:cNvSpPr txBox="1"/>
          <p:nvPr/>
        </p:nvSpPr>
        <p:spPr>
          <a:xfrm>
            <a:off x="7215262" y="1927332"/>
            <a:ext cx="1585381" cy="68326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Glue</a:t>
            </a:r>
          </a:p>
          <a:p>
            <a:pPr defTabSz="731502">
              <a:defRPr/>
            </a:pPr>
            <a:r>
              <a:rPr lang="en-US" sz="1120" dirty="0">
                <a:solidFill>
                  <a:schemeClr val="tx2"/>
                </a:solidFill>
                <a:latin typeface="Amazon Ember" panose="02000000000000000000" pitchFamily="2" charset="0"/>
                <a:ea typeface="Amazon Ember" panose="02000000000000000000" pitchFamily="2" charset="0"/>
              </a:rPr>
              <a:t>(ETL &amp; </a:t>
            </a:r>
            <a:br>
              <a:rPr lang="en-US" sz="1120" dirty="0">
                <a:solidFill>
                  <a:schemeClr val="tx2"/>
                </a:solidFill>
                <a:latin typeface="Amazon Ember" panose="02000000000000000000" pitchFamily="2" charset="0"/>
                <a:ea typeface="Amazon Ember" panose="02000000000000000000" pitchFamily="2" charset="0"/>
              </a:rPr>
            </a:br>
            <a:r>
              <a:rPr lang="en-US" sz="1120" dirty="0">
                <a:solidFill>
                  <a:schemeClr val="tx2"/>
                </a:solidFill>
                <a:latin typeface="Amazon Ember" panose="02000000000000000000" pitchFamily="2" charset="0"/>
                <a:ea typeface="Amazon Ember" panose="02000000000000000000" pitchFamily="2" charset="0"/>
              </a:rPr>
              <a:t>Data Catalog)</a:t>
            </a:r>
          </a:p>
        </p:txBody>
      </p:sp>
      <p:sp>
        <p:nvSpPr>
          <p:cNvPr id="13" name="TextBox 12"/>
          <p:cNvSpPr txBox="1"/>
          <p:nvPr/>
        </p:nvSpPr>
        <p:spPr>
          <a:xfrm>
            <a:off x="9458923" y="3474082"/>
            <a:ext cx="1018170"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Athena</a:t>
            </a:r>
          </a:p>
        </p:txBody>
      </p:sp>
      <p:pic>
        <p:nvPicPr>
          <p:cNvPr id="14" name="Graphic 41">
            <a:extLst>
              <a:ext uri="{FF2B5EF4-FFF2-40B4-BE49-F238E27FC236}">
                <a16:creationId xmlns:a16="http://schemas.microsoft.com/office/drawing/2014/main" id="{1D4383FA-EE14-49EB-8354-77B2176999E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14082" y="3528205"/>
            <a:ext cx="264834" cy="264834"/>
          </a:xfrm>
          <a:prstGeom prst="rect">
            <a:avLst/>
          </a:prstGeom>
        </p:spPr>
      </p:pic>
      <p:sp>
        <p:nvSpPr>
          <p:cNvPr id="15" name="TextBox 14"/>
          <p:cNvSpPr txBox="1"/>
          <p:nvPr/>
        </p:nvSpPr>
        <p:spPr>
          <a:xfrm>
            <a:off x="12193207" y="5454962"/>
            <a:ext cx="1382968" cy="338554"/>
          </a:xfrm>
          <a:prstGeom prst="rect">
            <a:avLst/>
          </a:prstGeom>
          <a:noFill/>
        </p:spPr>
        <p:txBody>
          <a:bodyPr wrap="square" rtlCol="0">
            <a:spAutoFit/>
          </a:bodyPr>
          <a:lstStyle/>
          <a:p>
            <a:pPr defTabSz="731502">
              <a:defRPr/>
            </a:pPr>
            <a:r>
              <a:rPr lang="en-US" sz="1600" b="1" dirty="0" err="1">
                <a:solidFill>
                  <a:schemeClr val="tx2"/>
                </a:solidFill>
                <a:latin typeface="Amazon Ember" panose="02000000000000000000" pitchFamily="2" charset="0"/>
                <a:ea typeface="Amazon Ember" panose="02000000000000000000" pitchFamily="2" charset="0"/>
              </a:rPr>
              <a:t>QuickSight</a:t>
            </a:r>
            <a:r>
              <a:rPr lang="en-US" sz="1280" b="1" dirty="0">
                <a:solidFill>
                  <a:schemeClr val="tx2"/>
                </a:solidFill>
                <a:latin typeface="Amazon Ember" panose="02000000000000000000" pitchFamily="2" charset="0"/>
                <a:ea typeface="Amazon Ember" panose="02000000000000000000" pitchFamily="2" charset="0"/>
              </a:rPr>
              <a:t> </a:t>
            </a:r>
            <a:endParaRPr lang="en-US" sz="1120" dirty="0">
              <a:solidFill>
                <a:schemeClr val="tx2"/>
              </a:solidFill>
              <a:latin typeface="Amazon Ember" panose="02000000000000000000" pitchFamily="2" charset="0"/>
              <a:ea typeface="Amazon Ember" panose="02000000000000000000" pitchFamily="2" charset="0"/>
            </a:endParaRPr>
          </a:p>
        </p:txBody>
      </p:sp>
      <p:cxnSp>
        <p:nvCxnSpPr>
          <p:cNvPr id="33" name="Elbow Connector 32"/>
          <p:cNvCxnSpPr>
            <a:cxnSpLocks/>
          </p:cNvCxnSpPr>
          <p:nvPr/>
        </p:nvCxnSpPr>
        <p:spPr>
          <a:xfrm rot="5400000">
            <a:off x="8066272" y="2625750"/>
            <a:ext cx="1084909" cy="384144"/>
          </a:xfrm>
          <a:prstGeom prst="bentConnector3">
            <a:avLst>
              <a:gd name="adj1" fmla="val 100219"/>
            </a:avLst>
          </a:prstGeom>
          <a:ln>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cxnSpLocks/>
          </p:cNvCxnSpPr>
          <p:nvPr/>
        </p:nvCxnSpPr>
        <p:spPr>
          <a:xfrm flipH="1">
            <a:off x="8307619" y="2277098"/>
            <a:ext cx="511507"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cxnSpLocks/>
          </p:cNvCxnSpPr>
          <p:nvPr/>
        </p:nvCxnSpPr>
        <p:spPr>
          <a:xfrm>
            <a:off x="8411463" y="3660622"/>
            <a:ext cx="554214"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0872915" y="3660622"/>
            <a:ext cx="692768"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33921" y="3161093"/>
            <a:ext cx="3031467" cy="904863"/>
          </a:xfrm>
          <a:prstGeom prst="rect">
            <a:avLst/>
          </a:prstGeom>
          <a:noFill/>
        </p:spPr>
        <p:txBody>
          <a:bodyPr wrap="square" rtlCol="0">
            <a:spAutoFit/>
          </a:body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Serverless</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Zero infrastructure</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Zero administration </a:t>
            </a:r>
          </a:p>
        </p:txBody>
      </p:sp>
      <p:sp>
        <p:nvSpPr>
          <p:cNvPr id="67" name="Content Placeholder 5"/>
          <p:cNvSpPr txBox="1">
            <a:spLocks/>
          </p:cNvSpPr>
          <p:nvPr/>
        </p:nvSpPr>
        <p:spPr>
          <a:xfrm>
            <a:off x="3656454" y="3161093"/>
            <a:ext cx="1762664" cy="277107"/>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Never pay for idle resources</a:t>
            </a:r>
          </a:p>
        </p:txBody>
      </p:sp>
      <p:grpSp>
        <p:nvGrpSpPr>
          <p:cNvPr id="68" name="Group 67">
            <a:extLst>
              <a:ext uri="{FF2B5EF4-FFF2-40B4-BE49-F238E27FC236}">
                <a16:creationId xmlns:a16="http://schemas.microsoft.com/office/drawing/2014/main" id="{B915F63B-F8BC-4AC1-80A1-4B4B0C9E01B4}"/>
              </a:ext>
            </a:extLst>
          </p:cNvPr>
          <p:cNvGrpSpPr/>
          <p:nvPr/>
        </p:nvGrpSpPr>
        <p:grpSpPr>
          <a:xfrm>
            <a:off x="4174927" y="2067909"/>
            <a:ext cx="725732" cy="919850"/>
            <a:chOff x="2829740" y="3729907"/>
            <a:chExt cx="303985" cy="385297"/>
          </a:xfrm>
        </p:grpSpPr>
        <p:grpSp>
          <p:nvGrpSpPr>
            <p:cNvPr id="69" name="Group 68">
              <a:extLst>
                <a:ext uri="{FF2B5EF4-FFF2-40B4-BE49-F238E27FC236}">
                  <a16:creationId xmlns:a16="http://schemas.microsoft.com/office/drawing/2014/main" id="{C0EA5526-FE71-4870-BE6B-37FD7ACE507D}"/>
                </a:ext>
              </a:extLst>
            </p:cNvPr>
            <p:cNvGrpSpPr/>
            <p:nvPr/>
          </p:nvGrpSpPr>
          <p:grpSpPr>
            <a:xfrm>
              <a:off x="2829740" y="3729907"/>
              <a:ext cx="303985" cy="385297"/>
              <a:chOff x="2829740" y="3729907"/>
              <a:chExt cx="468993" cy="594443"/>
            </a:xfrm>
          </p:grpSpPr>
          <p:sp>
            <p:nvSpPr>
              <p:cNvPr id="71" name="Arc 70">
                <a:extLst>
                  <a:ext uri="{FF2B5EF4-FFF2-40B4-BE49-F238E27FC236}">
                    <a16:creationId xmlns:a16="http://schemas.microsoft.com/office/drawing/2014/main" id="{72929A9A-A9C1-4604-9AEB-B024EE5016E5}"/>
                  </a:ext>
                </a:extLst>
              </p:cNvPr>
              <p:cNvSpPr/>
              <p:nvPr/>
            </p:nvSpPr>
            <p:spPr>
              <a:xfrm>
                <a:off x="2829740" y="3729907"/>
                <a:ext cx="468993" cy="468993"/>
              </a:xfrm>
              <a:prstGeom prst="arc">
                <a:avLst>
                  <a:gd name="adj1" fmla="val 3351319"/>
                  <a:gd name="adj2" fmla="val 0"/>
                </a:avLst>
              </a:prstGeom>
              <a:noFill/>
              <a:ln w="2540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731502">
                  <a:defRPr/>
                </a:pPr>
                <a:endParaRPr lang="en-US" sz="3840">
                  <a:solidFill>
                    <a:srgbClr val="474746"/>
                  </a:solidFill>
                  <a:latin typeface="Arial"/>
                </a:endParaRPr>
              </a:p>
            </p:txBody>
          </p:sp>
          <p:cxnSp>
            <p:nvCxnSpPr>
              <p:cNvPr id="72" name="Straight Arrow Connector 71">
                <a:extLst>
                  <a:ext uri="{FF2B5EF4-FFF2-40B4-BE49-F238E27FC236}">
                    <a16:creationId xmlns:a16="http://schemas.microsoft.com/office/drawing/2014/main" id="{FA554734-10D9-47BD-BF54-B93F2E9F0E3E}"/>
                  </a:ext>
                </a:extLst>
              </p:cNvPr>
              <p:cNvCxnSpPr>
                <a:cxnSpLocks/>
                <a:stCxn id="71" idx="2"/>
              </p:cNvCxnSpPr>
              <p:nvPr/>
            </p:nvCxnSpPr>
            <p:spPr>
              <a:xfrm>
                <a:off x="3298733" y="3964404"/>
                <a:ext cx="0" cy="359946"/>
              </a:xfrm>
              <a:prstGeom prst="straightConnector1">
                <a:avLst/>
              </a:prstGeom>
              <a:solidFill>
                <a:schemeClr val="bg1"/>
              </a:solidFill>
              <a:ln w="25400" cap="rnd">
                <a:solidFill>
                  <a:schemeClr val="tx1"/>
                </a:solidFill>
                <a:prstDash val="solid"/>
                <a:round/>
                <a:headEnd/>
                <a:tailEnd type="triangle"/>
              </a:ln>
            </p:spPr>
          </p:cxnSp>
        </p:grpSp>
        <p:sp>
          <p:nvSpPr>
            <p:cNvPr id="70" name="TextBox 69">
              <a:extLst>
                <a:ext uri="{FF2B5EF4-FFF2-40B4-BE49-F238E27FC236}">
                  <a16:creationId xmlns:a16="http://schemas.microsoft.com/office/drawing/2014/main" id="{0FB59994-AD10-4A74-A306-57760293F3A9}"/>
                </a:ext>
              </a:extLst>
            </p:cNvPr>
            <p:cNvSpPr txBox="1"/>
            <p:nvPr/>
          </p:nvSpPr>
          <p:spPr>
            <a:xfrm>
              <a:off x="2877981" y="3732958"/>
              <a:ext cx="211640" cy="313728"/>
            </a:xfrm>
            <a:prstGeom prst="rect">
              <a:avLst/>
            </a:prstGeom>
            <a:noFill/>
            <a:ln w="28575">
              <a:noFill/>
            </a:ln>
          </p:spPr>
          <p:txBody>
            <a:bodyPr wrap="none" rtlCol="0" anchor="ctr">
              <a:spAutoFit/>
            </a:bodyPr>
            <a:lstStyle/>
            <a:p>
              <a:pPr algn="ctr" defTabSz="731502">
                <a:defRPr/>
              </a:pPr>
              <a:r>
                <a:rPr lang="en-US" sz="4267" b="1" dirty="0">
                  <a:latin typeface="Amazon Ember" panose="020B0603020204020204" pitchFamily="34" charset="0"/>
                  <a:ea typeface="Amazon Ember" panose="020B0603020204020204" pitchFamily="34" charset="0"/>
                  <a:cs typeface="Amazon Ember" panose="020B0603020204020204" pitchFamily="34" charset="0"/>
                </a:rPr>
                <a:t>$</a:t>
              </a:r>
            </a:p>
          </p:txBody>
        </p:sp>
      </p:grpSp>
      <p:grpSp>
        <p:nvGrpSpPr>
          <p:cNvPr id="73" name="Group 12">
            <a:extLst>
              <a:ext uri="{FF2B5EF4-FFF2-40B4-BE49-F238E27FC236}">
                <a16:creationId xmlns:a16="http://schemas.microsoft.com/office/drawing/2014/main" id="{10507226-746A-40C6-ABA4-43B67360BAB5}"/>
              </a:ext>
            </a:extLst>
          </p:cNvPr>
          <p:cNvGrpSpPr>
            <a:grpSpLocks noChangeAspect="1"/>
          </p:cNvGrpSpPr>
          <p:nvPr/>
        </p:nvGrpSpPr>
        <p:grpSpPr bwMode="auto">
          <a:xfrm>
            <a:off x="3967123" y="4608587"/>
            <a:ext cx="1141325" cy="685734"/>
            <a:chOff x="2637" y="1473"/>
            <a:chExt cx="486" cy="292"/>
          </a:xfrm>
        </p:grpSpPr>
        <p:sp>
          <p:nvSpPr>
            <p:cNvPr id="74" name="Freeform 13">
              <a:extLst>
                <a:ext uri="{FF2B5EF4-FFF2-40B4-BE49-F238E27FC236}">
                  <a16:creationId xmlns:a16="http://schemas.microsoft.com/office/drawing/2014/main" id="{72F2B9A5-97DC-4A13-AFE4-A28D3B9860CB}"/>
                </a:ext>
              </a:extLst>
            </p:cNvPr>
            <p:cNvSpPr>
              <a:spLocks/>
            </p:cNvSpPr>
            <p:nvPr/>
          </p:nvSpPr>
          <p:spPr bwMode="auto">
            <a:xfrm>
              <a:off x="2637" y="1473"/>
              <a:ext cx="407" cy="292"/>
            </a:xfrm>
            <a:custGeom>
              <a:avLst/>
              <a:gdLst>
                <a:gd name="T0" fmla="*/ 407 w 407"/>
                <a:gd name="T1" fmla="*/ 266 h 292"/>
                <a:gd name="T2" fmla="*/ 407 w 407"/>
                <a:gd name="T3" fmla="*/ 292 h 292"/>
                <a:gd name="T4" fmla="*/ 0 w 407"/>
                <a:gd name="T5" fmla="*/ 292 h 292"/>
                <a:gd name="T6" fmla="*/ 0 w 407"/>
                <a:gd name="T7" fmla="*/ 0 h 292"/>
                <a:gd name="T8" fmla="*/ 407 w 407"/>
                <a:gd name="T9" fmla="*/ 0 h 292"/>
                <a:gd name="T10" fmla="*/ 407 w 407"/>
                <a:gd name="T11" fmla="*/ 153 h 292"/>
              </a:gdLst>
              <a:ahLst/>
              <a:cxnLst>
                <a:cxn ang="0">
                  <a:pos x="T0" y="T1"/>
                </a:cxn>
                <a:cxn ang="0">
                  <a:pos x="T2" y="T3"/>
                </a:cxn>
                <a:cxn ang="0">
                  <a:pos x="T4" y="T5"/>
                </a:cxn>
                <a:cxn ang="0">
                  <a:pos x="T6" y="T7"/>
                </a:cxn>
                <a:cxn ang="0">
                  <a:pos x="T8" y="T9"/>
                </a:cxn>
                <a:cxn ang="0">
                  <a:pos x="T10" y="T11"/>
                </a:cxn>
              </a:cxnLst>
              <a:rect l="0" t="0" r="r" b="b"/>
              <a:pathLst>
                <a:path w="407" h="292">
                  <a:moveTo>
                    <a:pt x="407" y="266"/>
                  </a:moveTo>
                  <a:lnTo>
                    <a:pt x="407" y="292"/>
                  </a:lnTo>
                  <a:lnTo>
                    <a:pt x="0" y="292"/>
                  </a:lnTo>
                  <a:lnTo>
                    <a:pt x="0" y="0"/>
                  </a:lnTo>
                  <a:lnTo>
                    <a:pt x="407" y="0"/>
                  </a:lnTo>
                  <a:lnTo>
                    <a:pt x="407" y="15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5" name="Oval 14">
              <a:extLst>
                <a:ext uri="{FF2B5EF4-FFF2-40B4-BE49-F238E27FC236}">
                  <a16:creationId xmlns:a16="http://schemas.microsoft.com/office/drawing/2014/main" id="{B4BFF4FD-32CD-4FE5-BBC2-2E46E853071E}"/>
                </a:ext>
              </a:extLst>
            </p:cNvPr>
            <p:cNvSpPr>
              <a:spLocks noChangeArrowheads="1"/>
            </p:cNvSpPr>
            <p:nvPr/>
          </p:nvSpPr>
          <p:spPr bwMode="auto">
            <a:xfrm>
              <a:off x="2743" y="1521"/>
              <a:ext cx="195" cy="195"/>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6" name="Freeform 15">
              <a:extLst>
                <a:ext uri="{FF2B5EF4-FFF2-40B4-BE49-F238E27FC236}">
                  <a16:creationId xmlns:a16="http://schemas.microsoft.com/office/drawing/2014/main" id="{58C6EFFC-9D37-4A75-938B-326239570A7D}"/>
                </a:ext>
              </a:extLst>
            </p:cNvPr>
            <p:cNvSpPr>
              <a:spLocks/>
            </p:cNvSpPr>
            <p:nvPr/>
          </p:nvSpPr>
          <p:spPr bwMode="auto">
            <a:xfrm>
              <a:off x="2841" y="1561"/>
              <a:ext cx="33" cy="92"/>
            </a:xfrm>
            <a:custGeom>
              <a:avLst/>
              <a:gdLst>
                <a:gd name="T0" fmla="*/ 0 w 33"/>
                <a:gd name="T1" fmla="*/ 0 h 92"/>
                <a:gd name="T2" fmla="*/ 0 w 33"/>
                <a:gd name="T3" fmla="*/ 57 h 92"/>
                <a:gd name="T4" fmla="*/ 33 w 33"/>
                <a:gd name="T5" fmla="*/ 92 h 92"/>
              </a:gdLst>
              <a:ahLst/>
              <a:cxnLst>
                <a:cxn ang="0">
                  <a:pos x="T0" y="T1"/>
                </a:cxn>
                <a:cxn ang="0">
                  <a:pos x="T2" y="T3"/>
                </a:cxn>
                <a:cxn ang="0">
                  <a:pos x="T4" y="T5"/>
                </a:cxn>
              </a:cxnLst>
              <a:rect l="0" t="0" r="r" b="b"/>
              <a:pathLst>
                <a:path w="33" h="92">
                  <a:moveTo>
                    <a:pt x="0" y="0"/>
                  </a:moveTo>
                  <a:lnTo>
                    <a:pt x="0" y="57"/>
                  </a:lnTo>
                  <a:lnTo>
                    <a:pt x="33" y="9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7" name="Freeform 16">
              <a:extLst>
                <a:ext uri="{FF2B5EF4-FFF2-40B4-BE49-F238E27FC236}">
                  <a16:creationId xmlns:a16="http://schemas.microsoft.com/office/drawing/2014/main" id="{C4A34D04-4DEA-40DA-B308-A7D34F977513}"/>
                </a:ext>
              </a:extLst>
            </p:cNvPr>
            <p:cNvSpPr>
              <a:spLocks/>
            </p:cNvSpPr>
            <p:nvPr/>
          </p:nvSpPr>
          <p:spPr bwMode="auto">
            <a:xfrm>
              <a:off x="2963" y="1626"/>
              <a:ext cx="160" cy="113"/>
            </a:xfrm>
            <a:custGeom>
              <a:avLst/>
              <a:gdLst>
                <a:gd name="T0" fmla="*/ 160 w 160"/>
                <a:gd name="T1" fmla="*/ 32 h 113"/>
                <a:gd name="T2" fmla="*/ 81 w 160"/>
                <a:gd name="T3" fmla="*/ 113 h 113"/>
                <a:gd name="T4" fmla="*/ 0 w 160"/>
                <a:gd name="T5" fmla="*/ 32 h 113"/>
                <a:gd name="T6" fmla="*/ 21 w 160"/>
                <a:gd name="T7" fmla="*/ 0 h 113"/>
                <a:gd name="T8" fmla="*/ 139 w 160"/>
                <a:gd name="T9" fmla="*/ 0 h 113"/>
                <a:gd name="T10" fmla="*/ 160 w 160"/>
                <a:gd name="T11" fmla="*/ 32 h 113"/>
              </a:gdLst>
              <a:ahLst/>
              <a:cxnLst>
                <a:cxn ang="0">
                  <a:pos x="T0" y="T1"/>
                </a:cxn>
                <a:cxn ang="0">
                  <a:pos x="T2" y="T3"/>
                </a:cxn>
                <a:cxn ang="0">
                  <a:pos x="T4" y="T5"/>
                </a:cxn>
                <a:cxn ang="0">
                  <a:pos x="T6" y="T7"/>
                </a:cxn>
                <a:cxn ang="0">
                  <a:pos x="T8" y="T9"/>
                </a:cxn>
                <a:cxn ang="0">
                  <a:pos x="T10" y="T11"/>
                </a:cxn>
              </a:cxnLst>
              <a:rect l="0" t="0" r="r" b="b"/>
              <a:pathLst>
                <a:path w="160" h="113">
                  <a:moveTo>
                    <a:pt x="160" y="32"/>
                  </a:moveTo>
                  <a:lnTo>
                    <a:pt x="81" y="113"/>
                  </a:lnTo>
                  <a:lnTo>
                    <a:pt x="0" y="32"/>
                  </a:lnTo>
                  <a:lnTo>
                    <a:pt x="21" y="0"/>
                  </a:lnTo>
                  <a:lnTo>
                    <a:pt x="139" y="0"/>
                  </a:lnTo>
                  <a:lnTo>
                    <a:pt x="160" y="32"/>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8" name="Line 17">
              <a:extLst>
                <a:ext uri="{FF2B5EF4-FFF2-40B4-BE49-F238E27FC236}">
                  <a16:creationId xmlns:a16="http://schemas.microsoft.com/office/drawing/2014/main" id="{AFF1C29D-8B61-43BC-BCBD-3EF001351FF7}"/>
                </a:ext>
              </a:extLst>
            </p:cNvPr>
            <p:cNvSpPr>
              <a:spLocks noChangeShapeType="1"/>
            </p:cNvSpPr>
            <p:nvPr/>
          </p:nvSpPr>
          <p:spPr bwMode="auto">
            <a:xfrm>
              <a:off x="2963" y="1658"/>
              <a:ext cx="160"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79" name="Freeform 18">
              <a:extLst>
                <a:ext uri="{FF2B5EF4-FFF2-40B4-BE49-F238E27FC236}">
                  <a16:creationId xmlns:a16="http://schemas.microsoft.com/office/drawing/2014/main" id="{0EE5047D-203A-4247-8C40-9528AB2D2F43}"/>
                </a:ext>
              </a:extLst>
            </p:cNvPr>
            <p:cNvSpPr>
              <a:spLocks/>
            </p:cNvSpPr>
            <p:nvPr/>
          </p:nvSpPr>
          <p:spPr bwMode="auto">
            <a:xfrm>
              <a:off x="3044" y="1626"/>
              <a:ext cx="48" cy="113"/>
            </a:xfrm>
            <a:custGeom>
              <a:avLst/>
              <a:gdLst>
                <a:gd name="T0" fmla="*/ 33 w 48"/>
                <a:gd name="T1" fmla="*/ 0 h 113"/>
                <a:gd name="T2" fmla="*/ 48 w 48"/>
                <a:gd name="T3" fmla="*/ 32 h 113"/>
                <a:gd name="T4" fmla="*/ 0 w 48"/>
                <a:gd name="T5" fmla="*/ 113 h 113"/>
              </a:gdLst>
              <a:ahLst/>
              <a:cxnLst>
                <a:cxn ang="0">
                  <a:pos x="T0" y="T1"/>
                </a:cxn>
                <a:cxn ang="0">
                  <a:pos x="T2" y="T3"/>
                </a:cxn>
                <a:cxn ang="0">
                  <a:pos x="T4" y="T5"/>
                </a:cxn>
              </a:cxnLst>
              <a:rect l="0" t="0" r="r" b="b"/>
              <a:pathLst>
                <a:path w="48" h="113">
                  <a:moveTo>
                    <a:pt x="33" y="0"/>
                  </a:moveTo>
                  <a:lnTo>
                    <a:pt x="48" y="32"/>
                  </a:lnTo>
                  <a:lnTo>
                    <a:pt x="0" y="11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sp>
          <p:nvSpPr>
            <p:cNvPr id="80" name="Freeform 19">
              <a:extLst>
                <a:ext uri="{FF2B5EF4-FFF2-40B4-BE49-F238E27FC236}">
                  <a16:creationId xmlns:a16="http://schemas.microsoft.com/office/drawing/2014/main" id="{80FEA1D8-B5F8-45E6-AA36-5E2EEA51CD3A}"/>
                </a:ext>
              </a:extLst>
            </p:cNvPr>
            <p:cNvSpPr>
              <a:spLocks/>
            </p:cNvSpPr>
            <p:nvPr/>
          </p:nvSpPr>
          <p:spPr bwMode="auto">
            <a:xfrm>
              <a:off x="2996" y="1626"/>
              <a:ext cx="48" cy="113"/>
            </a:xfrm>
            <a:custGeom>
              <a:avLst/>
              <a:gdLst>
                <a:gd name="T0" fmla="*/ 15 w 48"/>
                <a:gd name="T1" fmla="*/ 0 h 113"/>
                <a:gd name="T2" fmla="*/ 0 w 48"/>
                <a:gd name="T3" fmla="*/ 32 h 113"/>
                <a:gd name="T4" fmla="*/ 48 w 48"/>
                <a:gd name="T5" fmla="*/ 113 h 113"/>
              </a:gdLst>
              <a:ahLst/>
              <a:cxnLst>
                <a:cxn ang="0">
                  <a:pos x="T0" y="T1"/>
                </a:cxn>
                <a:cxn ang="0">
                  <a:pos x="T2" y="T3"/>
                </a:cxn>
                <a:cxn ang="0">
                  <a:pos x="T4" y="T5"/>
                </a:cxn>
              </a:cxnLst>
              <a:rect l="0" t="0" r="r" b="b"/>
              <a:pathLst>
                <a:path w="48" h="113">
                  <a:moveTo>
                    <a:pt x="15" y="0"/>
                  </a:moveTo>
                  <a:lnTo>
                    <a:pt x="0" y="32"/>
                  </a:lnTo>
                  <a:lnTo>
                    <a:pt x="48" y="113"/>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a:solidFill>
                  <a:srgbClr val="474746"/>
                </a:solidFill>
                <a:latin typeface="Arial"/>
              </a:endParaRPr>
            </a:p>
          </p:txBody>
        </p:sp>
      </p:grpSp>
      <p:sp>
        <p:nvSpPr>
          <p:cNvPr id="81" name="Content Placeholder 5"/>
          <p:cNvSpPr txBox="1">
            <a:spLocks/>
          </p:cNvSpPr>
          <p:nvPr/>
        </p:nvSpPr>
        <p:spPr>
          <a:xfrm>
            <a:off x="3079721" y="5667293"/>
            <a:ext cx="2916130" cy="144064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Availability and fault tolerance built in</a:t>
            </a:r>
          </a:p>
        </p:txBody>
      </p:sp>
      <p:sp>
        <p:nvSpPr>
          <p:cNvPr id="82" name="Freeform 52">
            <a:extLst>
              <a:ext uri="{FF2B5EF4-FFF2-40B4-BE49-F238E27FC236}">
                <a16:creationId xmlns:a16="http://schemas.microsoft.com/office/drawing/2014/main" id="{4D862CD6-304A-492A-8C08-5F5ED17115D9}"/>
              </a:ext>
            </a:extLst>
          </p:cNvPr>
          <p:cNvSpPr>
            <a:spLocks noEditPoints="1"/>
          </p:cNvSpPr>
          <p:nvPr/>
        </p:nvSpPr>
        <p:spPr bwMode="auto">
          <a:xfrm>
            <a:off x="1551869" y="4554393"/>
            <a:ext cx="795568" cy="794122"/>
          </a:xfrm>
          <a:custGeom>
            <a:avLst/>
            <a:gdLst>
              <a:gd name="T0" fmla="*/ 262 w 262"/>
              <a:gd name="T1" fmla="*/ 1 h 262"/>
              <a:gd name="T2" fmla="*/ 261 w 262"/>
              <a:gd name="T3" fmla="*/ 1 h 262"/>
              <a:gd name="T4" fmla="*/ 261 w 262"/>
              <a:gd name="T5" fmla="*/ 0 h 262"/>
              <a:gd name="T6" fmla="*/ 261 w 262"/>
              <a:gd name="T7" fmla="*/ 0 h 262"/>
              <a:gd name="T8" fmla="*/ 260 w 262"/>
              <a:gd name="T9" fmla="*/ 0 h 262"/>
              <a:gd name="T10" fmla="*/ 260 w 262"/>
              <a:gd name="T11" fmla="*/ 0 h 262"/>
              <a:gd name="T12" fmla="*/ 259 w 262"/>
              <a:gd name="T13" fmla="*/ 0 h 262"/>
              <a:gd name="T14" fmla="*/ 190 w 262"/>
              <a:gd name="T15" fmla="*/ 0 h 262"/>
              <a:gd name="T16" fmla="*/ 187 w 262"/>
              <a:gd name="T17" fmla="*/ 3 h 262"/>
              <a:gd name="T18" fmla="*/ 190 w 262"/>
              <a:gd name="T19" fmla="*/ 6 h 262"/>
              <a:gd name="T20" fmla="*/ 251 w 262"/>
              <a:gd name="T21" fmla="*/ 6 h 262"/>
              <a:gd name="T22" fmla="*/ 231 w 262"/>
              <a:gd name="T23" fmla="*/ 26 h 262"/>
              <a:gd name="T24" fmla="*/ 3 w 262"/>
              <a:gd name="T25" fmla="*/ 26 h 262"/>
              <a:gd name="T26" fmla="*/ 0 w 262"/>
              <a:gd name="T27" fmla="*/ 29 h 262"/>
              <a:gd name="T28" fmla="*/ 0 w 262"/>
              <a:gd name="T29" fmla="*/ 259 h 262"/>
              <a:gd name="T30" fmla="*/ 3 w 262"/>
              <a:gd name="T31" fmla="*/ 262 h 262"/>
              <a:gd name="T32" fmla="*/ 233 w 262"/>
              <a:gd name="T33" fmla="*/ 262 h 262"/>
              <a:gd name="T34" fmla="*/ 236 w 262"/>
              <a:gd name="T35" fmla="*/ 259 h 262"/>
              <a:gd name="T36" fmla="*/ 236 w 262"/>
              <a:gd name="T37" fmla="*/ 30 h 262"/>
              <a:gd name="T38" fmla="*/ 256 w 262"/>
              <a:gd name="T39" fmla="*/ 10 h 262"/>
              <a:gd name="T40" fmla="*/ 256 w 262"/>
              <a:gd name="T41" fmla="*/ 71 h 262"/>
              <a:gd name="T42" fmla="*/ 259 w 262"/>
              <a:gd name="T43" fmla="*/ 74 h 262"/>
              <a:gd name="T44" fmla="*/ 262 w 262"/>
              <a:gd name="T45" fmla="*/ 71 h 262"/>
              <a:gd name="T46" fmla="*/ 262 w 262"/>
              <a:gd name="T47" fmla="*/ 3 h 262"/>
              <a:gd name="T48" fmla="*/ 262 w 262"/>
              <a:gd name="T49" fmla="*/ 1 h 262"/>
              <a:gd name="T50" fmla="*/ 146 w 262"/>
              <a:gd name="T51" fmla="*/ 256 h 262"/>
              <a:gd name="T52" fmla="*/ 6 w 262"/>
              <a:gd name="T53" fmla="*/ 256 h 262"/>
              <a:gd name="T54" fmla="*/ 6 w 262"/>
              <a:gd name="T55" fmla="*/ 116 h 262"/>
              <a:gd name="T56" fmla="*/ 146 w 262"/>
              <a:gd name="T57" fmla="*/ 116 h 262"/>
              <a:gd name="T58" fmla="*/ 146 w 262"/>
              <a:gd name="T59" fmla="*/ 256 h 262"/>
              <a:gd name="T60" fmla="*/ 147 w 262"/>
              <a:gd name="T61" fmla="*/ 110 h 262"/>
              <a:gd name="T62" fmla="*/ 6 w 262"/>
              <a:gd name="T63" fmla="*/ 110 h 262"/>
              <a:gd name="T64" fmla="*/ 6 w 262"/>
              <a:gd name="T65" fmla="*/ 32 h 262"/>
              <a:gd name="T66" fmla="*/ 225 w 262"/>
              <a:gd name="T67" fmla="*/ 32 h 262"/>
              <a:gd name="T68" fmla="*/ 147 w 262"/>
              <a:gd name="T69" fmla="*/ 110 h 262"/>
              <a:gd name="T70" fmla="*/ 230 w 262"/>
              <a:gd name="T71" fmla="*/ 256 h 262"/>
              <a:gd name="T72" fmla="*/ 153 w 262"/>
              <a:gd name="T73" fmla="*/ 256 h 262"/>
              <a:gd name="T74" fmla="*/ 153 w 262"/>
              <a:gd name="T75" fmla="*/ 113 h 262"/>
              <a:gd name="T76" fmla="*/ 230 w 262"/>
              <a:gd name="T77" fmla="*/ 36 h 262"/>
              <a:gd name="T78" fmla="*/ 230 w 262"/>
              <a:gd name="T79" fmla="*/ 2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2" h="262">
                <a:moveTo>
                  <a:pt x="262" y="1"/>
                </a:moveTo>
                <a:cubicBezTo>
                  <a:pt x="261" y="1"/>
                  <a:pt x="261" y="1"/>
                  <a:pt x="261" y="1"/>
                </a:cubicBezTo>
                <a:cubicBezTo>
                  <a:pt x="261" y="0"/>
                  <a:pt x="261" y="0"/>
                  <a:pt x="261" y="0"/>
                </a:cubicBezTo>
                <a:cubicBezTo>
                  <a:pt x="261" y="0"/>
                  <a:pt x="261" y="0"/>
                  <a:pt x="261" y="0"/>
                </a:cubicBezTo>
                <a:cubicBezTo>
                  <a:pt x="260" y="0"/>
                  <a:pt x="260" y="0"/>
                  <a:pt x="260" y="0"/>
                </a:cubicBezTo>
                <a:cubicBezTo>
                  <a:pt x="260" y="0"/>
                  <a:pt x="260" y="0"/>
                  <a:pt x="260" y="0"/>
                </a:cubicBezTo>
                <a:cubicBezTo>
                  <a:pt x="259" y="0"/>
                  <a:pt x="259" y="0"/>
                  <a:pt x="259" y="0"/>
                </a:cubicBezTo>
                <a:cubicBezTo>
                  <a:pt x="190" y="0"/>
                  <a:pt x="190" y="0"/>
                  <a:pt x="190" y="0"/>
                </a:cubicBezTo>
                <a:cubicBezTo>
                  <a:pt x="189" y="0"/>
                  <a:pt x="187" y="1"/>
                  <a:pt x="187" y="3"/>
                </a:cubicBezTo>
                <a:cubicBezTo>
                  <a:pt x="187" y="4"/>
                  <a:pt x="189" y="6"/>
                  <a:pt x="190" y="6"/>
                </a:cubicBezTo>
                <a:cubicBezTo>
                  <a:pt x="251" y="6"/>
                  <a:pt x="251" y="6"/>
                  <a:pt x="251" y="6"/>
                </a:cubicBezTo>
                <a:cubicBezTo>
                  <a:pt x="231" y="26"/>
                  <a:pt x="231" y="26"/>
                  <a:pt x="231" y="26"/>
                </a:cubicBezTo>
                <a:cubicBezTo>
                  <a:pt x="3" y="26"/>
                  <a:pt x="3" y="26"/>
                  <a:pt x="3" y="26"/>
                </a:cubicBezTo>
                <a:cubicBezTo>
                  <a:pt x="1" y="26"/>
                  <a:pt x="0" y="28"/>
                  <a:pt x="0" y="29"/>
                </a:cubicBezTo>
                <a:cubicBezTo>
                  <a:pt x="0" y="259"/>
                  <a:pt x="0" y="259"/>
                  <a:pt x="0" y="259"/>
                </a:cubicBezTo>
                <a:cubicBezTo>
                  <a:pt x="0" y="261"/>
                  <a:pt x="1" y="262"/>
                  <a:pt x="3" y="262"/>
                </a:cubicBezTo>
                <a:cubicBezTo>
                  <a:pt x="233" y="262"/>
                  <a:pt x="233" y="262"/>
                  <a:pt x="233" y="262"/>
                </a:cubicBezTo>
                <a:cubicBezTo>
                  <a:pt x="235" y="262"/>
                  <a:pt x="236" y="261"/>
                  <a:pt x="236" y="259"/>
                </a:cubicBezTo>
                <a:cubicBezTo>
                  <a:pt x="236" y="30"/>
                  <a:pt x="236" y="30"/>
                  <a:pt x="236" y="30"/>
                </a:cubicBezTo>
                <a:cubicBezTo>
                  <a:pt x="256" y="10"/>
                  <a:pt x="256" y="10"/>
                  <a:pt x="256" y="10"/>
                </a:cubicBezTo>
                <a:cubicBezTo>
                  <a:pt x="256" y="71"/>
                  <a:pt x="256" y="71"/>
                  <a:pt x="256" y="71"/>
                </a:cubicBezTo>
                <a:cubicBezTo>
                  <a:pt x="256" y="73"/>
                  <a:pt x="257" y="74"/>
                  <a:pt x="259" y="74"/>
                </a:cubicBezTo>
                <a:cubicBezTo>
                  <a:pt x="260" y="74"/>
                  <a:pt x="262" y="73"/>
                  <a:pt x="262" y="71"/>
                </a:cubicBezTo>
                <a:cubicBezTo>
                  <a:pt x="262" y="3"/>
                  <a:pt x="262" y="3"/>
                  <a:pt x="262" y="3"/>
                </a:cubicBezTo>
                <a:cubicBezTo>
                  <a:pt x="262" y="2"/>
                  <a:pt x="262" y="2"/>
                  <a:pt x="262" y="1"/>
                </a:cubicBezTo>
                <a:close/>
                <a:moveTo>
                  <a:pt x="146" y="256"/>
                </a:moveTo>
                <a:cubicBezTo>
                  <a:pt x="6" y="256"/>
                  <a:pt x="6" y="256"/>
                  <a:pt x="6" y="256"/>
                </a:cubicBezTo>
                <a:cubicBezTo>
                  <a:pt x="6" y="116"/>
                  <a:pt x="6" y="116"/>
                  <a:pt x="6" y="116"/>
                </a:cubicBezTo>
                <a:cubicBezTo>
                  <a:pt x="146" y="116"/>
                  <a:pt x="146" y="116"/>
                  <a:pt x="146" y="116"/>
                </a:cubicBezTo>
                <a:lnTo>
                  <a:pt x="146" y="256"/>
                </a:lnTo>
                <a:close/>
                <a:moveTo>
                  <a:pt x="147" y="110"/>
                </a:moveTo>
                <a:cubicBezTo>
                  <a:pt x="6" y="110"/>
                  <a:pt x="6" y="110"/>
                  <a:pt x="6" y="110"/>
                </a:cubicBezTo>
                <a:cubicBezTo>
                  <a:pt x="6" y="32"/>
                  <a:pt x="6" y="32"/>
                  <a:pt x="6" y="32"/>
                </a:cubicBezTo>
                <a:cubicBezTo>
                  <a:pt x="225" y="32"/>
                  <a:pt x="225" y="32"/>
                  <a:pt x="225" y="32"/>
                </a:cubicBezTo>
                <a:cubicBezTo>
                  <a:pt x="147" y="110"/>
                  <a:pt x="147" y="110"/>
                  <a:pt x="147" y="110"/>
                </a:cubicBezTo>
                <a:close/>
                <a:moveTo>
                  <a:pt x="230" y="256"/>
                </a:moveTo>
                <a:cubicBezTo>
                  <a:pt x="153" y="256"/>
                  <a:pt x="153" y="256"/>
                  <a:pt x="153" y="256"/>
                </a:cubicBezTo>
                <a:cubicBezTo>
                  <a:pt x="153" y="113"/>
                  <a:pt x="153" y="113"/>
                  <a:pt x="153" y="113"/>
                </a:cubicBezTo>
                <a:cubicBezTo>
                  <a:pt x="230" y="36"/>
                  <a:pt x="230" y="36"/>
                  <a:pt x="230" y="36"/>
                </a:cubicBezTo>
                <a:lnTo>
                  <a:pt x="230" y="256"/>
                </a:lnTo>
                <a:close/>
              </a:path>
            </a:pathLst>
          </a:custGeom>
          <a:solidFill>
            <a:schemeClr val="tx2"/>
          </a:solidFill>
          <a:ln w="3175" cap="rnd">
            <a:solidFill>
              <a:schemeClr val="tx1"/>
            </a:solidFill>
            <a:prstDash val="solid"/>
            <a:round/>
            <a:headEnd/>
            <a:tailEnd/>
          </a:ln>
        </p:spPr>
        <p:txBody>
          <a:bodyPr rot="0" spcFirstLastPara="0" vertOverflow="overflow" horzOverflow="overflow" vert="horz" wrap="square" lIns="195072" tIns="97536" rIns="195072" bIns="97536" numCol="1" spcCol="0" rtlCol="0" fromWordArt="0" anchor="t" anchorCtr="0" forceAA="0" compatLnSpc="1">
            <a:prstTxWarp prst="textNoShape">
              <a:avLst/>
            </a:prstTxWarp>
            <a:noAutofit/>
          </a:bodyPr>
          <a:lstStyle/>
          <a:p>
            <a:pPr defTabSz="731502">
              <a:defRPr/>
            </a:pPr>
            <a:endParaRPr lang="en-US" sz="3840" dirty="0">
              <a:solidFill>
                <a:srgbClr val="FFFFFF"/>
              </a:solidFill>
              <a:latin typeface="Arial"/>
            </a:endParaRPr>
          </a:p>
        </p:txBody>
      </p:sp>
      <p:sp>
        <p:nvSpPr>
          <p:cNvPr id="83" name="Content Placeholder 5"/>
          <p:cNvSpPr txBox="1">
            <a:spLocks/>
          </p:cNvSpPr>
          <p:nvPr/>
        </p:nvSpPr>
        <p:spPr>
          <a:xfrm>
            <a:off x="424588" y="5667293"/>
            <a:ext cx="3050132" cy="1440643"/>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Automatically scales resources with usage</a:t>
            </a:r>
          </a:p>
        </p:txBody>
      </p:sp>
      <p:sp>
        <p:nvSpPr>
          <p:cNvPr id="46" name="Rectangle 45">
            <a:extLst>
              <a:ext uri="{FF2B5EF4-FFF2-40B4-BE49-F238E27FC236}">
                <a16:creationId xmlns:a16="http://schemas.microsoft.com/office/drawing/2014/main" id="{14DF09BE-FD6F-42D2-A752-CB74B891B229}"/>
              </a:ext>
            </a:extLst>
          </p:cNvPr>
          <p:cNvSpPr/>
          <p:nvPr/>
        </p:nvSpPr>
        <p:spPr>
          <a:xfrm>
            <a:off x="6656927" y="5026772"/>
            <a:ext cx="1670888" cy="941774"/>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47" name="TextBox 46"/>
          <p:cNvSpPr txBox="1"/>
          <p:nvPr/>
        </p:nvSpPr>
        <p:spPr>
          <a:xfrm>
            <a:off x="7131891" y="5311118"/>
            <a:ext cx="1251542"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AWS </a:t>
            </a:r>
            <a:r>
              <a:rPr lang="en-US" sz="1600" b="1" dirty="0" err="1">
                <a:solidFill>
                  <a:schemeClr val="tx2"/>
                </a:solidFill>
                <a:latin typeface="Amazon Ember" panose="02000000000000000000" pitchFamily="2" charset="0"/>
                <a:ea typeface="Amazon Ember" panose="02000000000000000000" pitchFamily="2" charset="0"/>
              </a:rPr>
              <a:t>IoT</a:t>
            </a:r>
            <a:endParaRPr lang="en-US" sz="1600" b="1" dirty="0">
              <a:solidFill>
                <a:schemeClr val="tx2"/>
              </a:solidFill>
              <a:latin typeface="Amazon Ember" panose="02000000000000000000" pitchFamily="2" charset="0"/>
              <a:ea typeface="Amazon Ember" panose="02000000000000000000" pitchFamily="2" charset="0"/>
            </a:endParaRPr>
          </a:p>
        </p:txBody>
      </p:sp>
      <p:grpSp>
        <p:nvGrpSpPr>
          <p:cNvPr id="56" name="Group 55">
            <a:extLst>
              <a:ext uri="{FF2B5EF4-FFF2-40B4-BE49-F238E27FC236}">
                <a16:creationId xmlns:a16="http://schemas.microsoft.com/office/drawing/2014/main" id="{2F39CEB5-28BF-4BBA-A5EA-E324B4D0D025}"/>
              </a:ext>
            </a:extLst>
          </p:cNvPr>
          <p:cNvGrpSpPr/>
          <p:nvPr/>
        </p:nvGrpSpPr>
        <p:grpSpPr>
          <a:xfrm>
            <a:off x="7096936" y="6105667"/>
            <a:ext cx="790870" cy="337984"/>
            <a:chOff x="4213742" y="3493294"/>
            <a:chExt cx="847725" cy="452358"/>
          </a:xfrm>
        </p:grpSpPr>
        <p:cxnSp>
          <p:nvCxnSpPr>
            <p:cNvPr id="59" name="Straight Connector 58">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grpSp>
      <p:sp>
        <p:nvSpPr>
          <p:cNvPr id="97" name="Rectangle 96">
            <a:extLst>
              <a:ext uri="{FF2B5EF4-FFF2-40B4-BE49-F238E27FC236}">
                <a16:creationId xmlns:a16="http://schemas.microsoft.com/office/drawing/2014/main" id="{14DF09BE-FD6F-42D2-A752-CB74B891B229}"/>
              </a:ext>
            </a:extLst>
          </p:cNvPr>
          <p:cNvSpPr/>
          <p:nvPr/>
        </p:nvSpPr>
        <p:spPr>
          <a:xfrm>
            <a:off x="11718389" y="3189735"/>
            <a:ext cx="1927363" cy="941774"/>
          </a:xfrm>
          <a:prstGeom prst="rect">
            <a:avLst/>
          </a:prstGeom>
          <a:noFill/>
          <a:ln w="19050">
            <a:solidFill>
              <a:srgbClr val="4B83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dirty="0">
              <a:solidFill>
                <a:schemeClr val="tx2"/>
              </a:solidFill>
              <a:latin typeface="Arial"/>
            </a:endParaRPr>
          </a:p>
        </p:txBody>
      </p:sp>
      <p:sp>
        <p:nvSpPr>
          <p:cNvPr id="98" name="TextBox 97"/>
          <p:cNvSpPr txBox="1"/>
          <p:nvPr/>
        </p:nvSpPr>
        <p:spPr>
          <a:xfrm>
            <a:off x="12193207" y="3474082"/>
            <a:ext cx="1585307" cy="338554"/>
          </a:xfrm>
          <a:prstGeom prst="rect">
            <a:avLst/>
          </a:prstGeom>
          <a:noFill/>
        </p:spPr>
        <p:txBody>
          <a:bodyPr wrap="square" rtlCol="0">
            <a:spAutoFit/>
          </a:bodyPr>
          <a:lstStyle/>
          <a:p>
            <a:pPr defTabSz="731502">
              <a:defRPr/>
            </a:pPr>
            <a:r>
              <a:rPr lang="en-US" sz="1600" b="1" dirty="0">
                <a:solidFill>
                  <a:schemeClr val="tx2"/>
                </a:solidFill>
                <a:latin typeface="Amazon Ember" panose="02000000000000000000" pitchFamily="2" charset="0"/>
                <a:ea typeface="Amazon Ember" panose="02000000000000000000" pitchFamily="2" charset="0"/>
              </a:rPr>
              <a:t>AI/ML</a:t>
            </a:r>
          </a:p>
        </p:txBody>
      </p:sp>
      <p:sp>
        <p:nvSpPr>
          <p:cNvPr id="99" name="TextBox 98">
            <a:extLst>
              <a:ext uri="{FF2B5EF4-FFF2-40B4-BE49-F238E27FC236}">
                <a16:creationId xmlns:a16="http://schemas.microsoft.com/office/drawing/2014/main" id="{45B59A1E-C181-47D5-91D3-3BF87C3C7E14}"/>
              </a:ext>
            </a:extLst>
          </p:cNvPr>
          <p:cNvSpPr txBox="1"/>
          <p:nvPr/>
        </p:nvSpPr>
        <p:spPr>
          <a:xfrm>
            <a:off x="5958352" y="6906322"/>
            <a:ext cx="1067936"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Devices</a:t>
            </a:r>
          </a:p>
        </p:txBody>
      </p:sp>
      <p:sp>
        <p:nvSpPr>
          <p:cNvPr id="102" name="TextBox 101">
            <a:extLst>
              <a:ext uri="{FF2B5EF4-FFF2-40B4-BE49-F238E27FC236}">
                <a16:creationId xmlns:a16="http://schemas.microsoft.com/office/drawing/2014/main" id="{93D78D63-8A39-4368-B7B9-81F0D7F7B095}"/>
              </a:ext>
            </a:extLst>
          </p:cNvPr>
          <p:cNvSpPr txBox="1"/>
          <p:nvPr/>
        </p:nvSpPr>
        <p:spPr>
          <a:xfrm>
            <a:off x="6785114" y="6906322"/>
            <a:ext cx="764445"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103" name="TextBox 102">
            <a:extLst>
              <a:ext uri="{FF2B5EF4-FFF2-40B4-BE49-F238E27FC236}">
                <a16:creationId xmlns:a16="http://schemas.microsoft.com/office/drawing/2014/main" id="{47B0FF01-E852-4A4A-9E34-D77FB44C6545}"/>
              </a:ext>
            </a:extLst>
          </p:cNvPr>
          <p:cNvSpPr txBox="1"/>
          <p:nvPr/>
        </p:nvSpPr>
        <p:spPr>
          <a:xfrm>
            <a:off x="7316984" y="6906322"/>
            <a:ext cx="1068195"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Sensors</a:t>
            </a:r>
          </a:p>
        </p:txBody>
      </p:sp>
      <p:sp>
        <p:nvSpPr>
          <p:cNvPr id="104" name="TextBox 103">
            <a:extLst>
              <a:ext uri="{FF2B5EF4-FFF2-40B4-BE49-F238E27FC236}">
                <a16:creationId xmlns:a16="http://schemas.microsoft.com/office/drawing/2014/main" id="{98D51368-8B96-48B6-8EF7-E8CE04F4706B}"/>
              </a:ext>
            </a:extLst>
          </p:cNvPr>
          <p:cNvSpPr txBox="1"/>
          <p:nvPr/>
        </p:nvSpPr>
        <p:spPr>
          <a:xfrm>
            <a:off x="8170266" y="6906322"/>
            <a:ext cx="912774" cy="313932"/>
          </a:xfrm>
          <a:prstGeom prst="rect">
            <a:avLst/>
          </a:prstGeom>
          <a:noFill/>
        </p:spPr>
        <p:txBody>
          <a:bodyPr wrap="square" rtlCol="0">
            <a:spAutoFit/>
          </a:bodyPr>
          <a:lstStyle/>
          <a:p>
            <a:pPr algn="ctr" defTabSz="731502">
              <a:defRPr/>
            </a:pPr>
            <a:r>
              <a:rPr lang="en-US" sz="144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Social</a:t>
            </a:r>
          </a:p>
        </p:txBody>
      </p:sp>
      <p:grpSp>
        <p:nvGrpSpPr>
          <p:cNvPr id="105" name="Group 104">
            <a:extLst>
              <a:ext uri="{FF2B5EF4-FFF2-40B4-BE49-F238E27FC236}">
                <a16:creationId xmlns:a16="http://schemas.microsoft.com/office/drawing/2014/main" id="{7EC773A3-3431-44C3-ACB6-616EEA5884A3}"/>
              </a:ext>
            </a:extLst>
          </p:cNvPr>
          <p:cNvGrpSpPr/>
          <p:nvPr/>
        </p:nvGrpSpPr>
        <p:grpSpPr>
          <a:xfrm>
            <a:off x="6390795" y="6551815"/>
            <a:ext cx="203051" cy="315211"/>
            <a:chOff x="2159161" y="1402624"/>
            <a:chExt cx="245646" cy="381336"/>
          </a:xfrm>
        </p:grpSpPr>
        <p:sp>
          <p:nvSpPr>
            <p:cNvPr id="106" name="AutoShape 3">
              <a:extLst>
                <a:ext uri="{FF2B5EF4-FFF2-40B4-BE49-F238E27FC236}">
                  <a16:creationId xmlns:a16="http://schemas.microsoft.com/office/drawing/2014/main" id="{8D0D2D2D-0DF2-4F82-875B-BB6136BD6B3B}"/>
                </a:ext>
              </a:extLst>
            </p:cNvPr>
            <p:cNvSpPr>
              <a:spLocks noChangeAspect="1" noChangeArrowheads="1" noTextEdit="1"/>
            </p:cNvSpPr>
            <p:nvPr/>
          </p:nvSpPr>
          <p:spPr bwMode="auto">
            <a:xfrm>
              <a:off x="2159161" y="1402624"/>
              <a:ext cx="245646" cy="381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7" name="Line 6">
              <a:extLst>
                <a:ext uri="{FF2B5EF4-FFF2-40B4-BE49-F238E27FC236}">
                  <a16:creationId xmlns:a16="http://schemas.microsoft.com/office/drawing/2014/main" id="{037DD8D0-42C1-432E-8566-7CE716AC499E}"/>
                </a:ext>
              </a:extLst>
            </p:cNvPr>
            <p:cNvSpPr>
              <a:spLocks noChangeShapeType="1"/>
            </p:cNvSpPr>
            <p:nvPr/>
          </p:nvSpPr>
          <p:spPr bwMode="auto">
            <a:xfrm>
              <a:off x="2166179" y="1465790"/>
              <a:ext cx="23394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8" name="Line 7">
              <a:extLst>
                <a:ext uri="{FF2B5EF4-FFF2-40B4-BE49-F238E27FC236}">
                  <a16:creationId xmlns:a16="http://schemas.microsoft.com/office/drawing/2014/main" id="{E3EFA408-876C-4050-8CD3-EA2A5400A99A}"/>
                </a:ext>
              </a:extLst>
            </p:cNvPr>
            <p:cNvSpPr>
              <a:spLocks noChangeShapeType="1"/>
            </p:cNvSpPr>
            <p:nvPr/>
          </p:nvSpPr>
          <p:spPr bwMode="auto">
            <a:xfrm>
              <a:off x="2166179" y="1720794"/>
              <a:ext cx="23394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09" name="Line 8">
              <a:extLst>
                <a:ext uri="{FF2B5EF4-FFF2-40B4-BE49-F238E27FC236}">
                  <a16:creationId xmlns:a16="http://schemas.microsoft.com/office/drawing/2014/main" id="{0FD4E12F-CF9D-4B7C-B437-7D526E7DEF3D}"/>
                </a:ext>
              </a:extLst>
            </p:cNvPr>
            <p:cNvSpPr>
              <a:spLocks noChangeShapeType="1"/>
            </p:cNvSpPr>
            <p:nvPr/>
          </p:nvSpPr>
          <p:spPr bwMode="auto">
            <a:xfrm>
              <a:off x="2258589" y="1436547"/>
              <a:ext cx="51469"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0" name="Line 9">
              <a:extLst>
                <a:ext uri="{FF2B5EF4-FFF2-40B4-BE49-F238E27FC236}">
                  <a16:creationId xmlns:a16="http://schemas.microsoft.com/office/drawing/2014/main" id="{AF34FE73-687E-43D3-89C6-F54BBBDCB783}"/>
                </a:ext>
              </a:extLst>
            </p:cNvPr>
            <p:cNvSpPr>
              <a:spLocks noChangeShapeType="1"/>
            </p:cNvSpPr>
            <p:nvPr/>
          </p:nvSpPr>
          <p:spPr bwMode="auto">
            <a:xfrm>
              <a:off x="2267947" y="1752377"/>
              <a:ext cx="32753" cy="0"/>
            </a:xfrm>
            <a:prstGeom prst="line">
              <a:avLst/>
            </a:pr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grpSp>
        <p:nvGrpSpPr>
          <p:cNvPr id="111" name="Group 12">
            <a:extLst>
              <a:ext uri="{FF2B5EF4-FFF2-40B4-BE49-F238E27FC236}">
                <a16:creationId xmlns:a16="http://schemas.microsoft.com/office/drawing/2014/main" id="{7146E6ED-CE1B-44C1-AFCA-27B49411B4C1}"/>
              </a:ext>
            </a:extLst>
          </p:cNvPr>
          <p:cNvGrpSpPr>
            <a:grpSpLocks noChangeAspect="1"/>
          </p:cNvGrpSpPr>
          <p:nvPr/>
        </p:nvGrpSpPr>
        <p:grpSpPr bwMode="auto">
          <a:xfrm>
            <a:off x="7074960" y="6561623"/>
            <a:ext cx="184749" cy="295595"/>
            <a:chOff x="2781" y="1459"/>
            <a:chExt cx="200" cy="320"/>
          </a:xfrm>
        </p:grpSpPr>
        <p:sp>
          <p:nvSpPr>
            <p:cNvPr id="112" name="Freeform 13">
              <a:extLst>
                <a:ext uri="{FF2B5EF4-FFF2-40B4-BE49-F238E27FC236}">
                  <a16:creationId xmlns:a16="http://schemas.microsoft.com/office/drawing/2014/main" id="{09228857-E124-4797-93AA-C41E6C784558}"/>
                </a:ext>
              </a:extLst>
            </p:cNvPr>
            <p:cNvSpPr>
              <a:spLocks/>
            </p:cNvSpPr>
            <p:nvPr/>
          </p:nvSpPr>
          <p:spPr bwMode="auto">
            <a:xfrm>
              <a:off x="2781" y="1459"/>
              <a:ext cx="200" cy="320"/>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3" name="Freeform 14">
              <a:extLst>
                <a:ext uri="{FF2B5EF4-FFF2-40B4-BE49-F238E27FC236}">
                  <a16:creationId xmlns:a16="http://schemas.microsoft.com/office/drawing/2014/main" id="{E33F6E94-75AE-445A-B744-1363F0BE23D3}"/>
                </a:ext>
              </a:extLst>
            </p:cNvPr>
            <p:cNvSpPr>
              <a:spLocks/>
            </p:cNvSpPr>
            <p:nvPr/>
          </p:nvSpPr>
          <p:spPr bwMode="auto">
            <a:xfrm>
              <a:off x="2904" y="1459"/>
              <a:ext cx="77" cy="75"/>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grpSp>
        <p:nvGrpSpPr>
          <p:cNvPr id="114" name="Group 17">
            <a:extLst>
              <a:ext uri="{FF2B5EF4-FFF2-40B4-BE49-F238E27FC236}">
                <a16:creationId xmlns:a16="http://schemas.microsoft.com/office/drawing/2014/main" id="{7CE44786-EB4E-474A-8AB7-580B7B0034E3}"/>
              </a:ext>
            </a:extLst>
          </p:cNvPr>
          <p:cNvGrpSpPr>
            <a:grpSpLocks noChangeAspect="1"/>
          </p:cNvGrpSpPr>
          <p:nvPr/>
        </p:nvGrpSpPr>
        <p:grpSpPr bwMode="auto">
          <a:xfrm>
            <a:off x="7649002" y="6586773"/>
            <a:ext cx="404160" cy="245293"/>
            <a:chOff x="2721" y="1512"/>
            <a:chExt cx="318" cy="193"/>
          </a:xfrm>
        </p:grpSpPr>
        <p:sp>
          <p:nvSpPr>
            <p:cNvPr id="115" name="Freeform 18">
              <a:extLst>
                <a:ext uri="{FF2B5EF4-FFF2-40B4-BE49-F238E27FC236}">
                  <a16:creationId xmlns:a16="http://schemas.microsoft.com/office/drawing/2014/main" id="{F62AEA72-9E4D-4C51-B194-F42B7C1C3B18}"/>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6" name="Freeform 19">
              <a:extLst>
                <a:ext uri="{FF2B5EF4-FFF2-40B4-BE49-F238E27FC236}">
                  <a16:creationId xmlns:a16="http://schemas.microsoft.com/office/drawing/2014/main" id="{758B92B6-E829-4667-95FA-F2160273913B}"/>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sp>
          <p:nvSpPr>
            <p:cNvPr id="117" name="Freeform 20">
              <a:extLst>
                <a:ext uri="{FF2B5EF4-FFF2-40B4-BE49-F238E27FC236}">
                  <a16:creationId xmlns:a16="http://schemas.microsoft.com/office/drawing/2014/main" id="{46FB7256-DCCC-47B9-99DD-6169CF922B6E}"/>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defRPr/>
              </a:pPr>
              <a:endParaRPr lang="en-US">
                <a:solidFill>
                  <a:schemeClr val="tx2"/>
                </a:solidFill>
                <a:latin typeface="Arial"/>
              </a:endParaRPr>
            </a:p>
          </p:txBody>
        </p:sp>
      </p:grpSp>
      <p:cxnSp>
        <p:nvCxnSpPr>
          <p:cNvPr id="119" name="Straight Connector 118">
            <a:extLst>
              <a:ext uri="{FF2B5EF4-FFF2-40B4-BE49-F238E27FC236}">
                <a16:creationId xmlns:a16="http://schemas.microsoft.com/office/drawing/2014/main" id="{12ADC231-4326-4D2D-A984-425B4C4B2601}"/>
              </a:ext>
            </a:extLst>
          </p:cNvPr>
          <p:cNvCxnSpPr>
            <a:cxnSpLocks/>
          </p:cNvCxnSpPr>
          <p:nvPr/>
        </p:nvCxnSpPr>
        <p:spPr>
          <a:xfrm>
            <a:off x="7492370" y="4537549"/>
            <a:ext cx="0" cy="337984"/>
          </a:xfrm>
          <a:prstGeom prst="line">
            <a:avLst/>
          </a:prstGeom>
          <a:ln w="19050">
            <a:headEnd type="arrow" w="lg" len="sm"/>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250BA986-8FA0-40AF-AD36-941F2B23DFB1}"/>
              </a:ext>
            </a:extLst>
          </p:cNvPr>
          <p:cNvCxnSpPr>
            <a:cxnSpLocks/>
          </p:cNvCxnSpPr>
          <p:nvPr/>
        </p:nvCxnSpPr>
        <p:spPr>
          <a:xfrm rot="5400000">
            <a:off x="12335685" y="4651064"/>
            <a:ext cx="692770" cy="0"/>
          </a:xfrm>
          <a:prstGeom prst="straightConnector1">
            <a:avLst/>
          </a:prstGeom>
          <a:ln>
            <a:tailEnd type="arrow" w="lg" len="sm"/>
          </a:ln>
          <a:effectLst/>
        </p:spPr>
        <p:style>
          <a:lnRef idx="2">
            <a:schemeClr val="accent1"/>
          </a:lnRef>
          <a:fillRef idx="0">
            <a:schemeClr val="accent1"/>
          </a:fillRef>
          <a:effectRef idx="1">
            <a:schemeClr val="accent1"/>
          </a:effectRef>
          <a:fontRef idx="minor">
            <a:schemeClr val="tx1"/>
          </a:fontRef>
        </p:style>
      </p:cxnSp>
      <p:sp>
        <p:nvSpPr>
          <p:cNvPr id="84" name="Freeform 10">
            <a:extLst>
              <a:ext uri="{FF2B5EF4-FFF2-40B4-BE49-F238E27FC236}">
                <a16:creationId xmlns:a16="http://schemas.microsoft.com/office/drawing/2014/main" id="{1946A5D4-BB38-4437-A4BD-3CB858E900ED}"/>
              </a:ext>
            </a:extLst>
          </p:cNvPr>
          <p:cNvSpPr>
            <a:spLocks noEditPoints="1"/>
          </p:cNvSpPr>
          <p:nvPr/>
        </p:nvSpPr>
        <p:spPr bwMode="auto">
          <a:xfrm>
            <a:off x="6826946" y="3499855"/>
            <a:ext cx="269992" cy="321534"/>
          </a:xfrm>
          <a:custGeom>
            <a:avLst/>
            <a:gdLst>
              <a:gd name="T0" fmla="*/ 52 w 52"/>
              <a:gd name="T1" fmla="*/ 11 h 62"/>
              <a:gd name="T2" fmla="*/ 26 w 52"/>
              <a:gd name="T3" fmla="*/ 0 h 62"/>
              <a:gd name="T4" fmla="*/ 0 w 52"/>
              <a:gd name="T5" fmla="*/ 11 h 62"/>
              <a:gd name="T6" fmla="*/ 0 w 52"/>
              <a:gd name="T7" fmla="*/ 13 h 62"/>
              <a:gd name="T8" fmla="*/ 0 w 52"/>
              <a:gd name="T9" fmla="*/ 13 h 62"/>
              <a:gd name="T10" fmla="*/ 6 w 52"/>
              <a:gd name="T11" fmla="*/ 55 h 62"/>
              <a:gd name="T12" fmla="*/ 7 w 52"/>
              <a:gd name="T13" fmla="*/ 56 h 62"/>
              <a:gd name="T14" fmla="*/ 26 w 52"/>
              <a:gd name="T15" fmla="*/ 62 h 62"/>
              <a:gd name="T16" fmla="*/ 46 w 52"/>
              <a:gd name="T17" fmla="*/ 56 h 62"/>
              <a:gd name="T18" fmla="*/ 47 w 52"/>
              <a:gd name="T19" fmla="*/ 55 h 62"/>
              <a:gd name="T20" fmla="*/ 52 w 52"/>
              <a:gd name="T21" fmla="*/ 13 h 62"/>
              <a:gd name="T22" fmla="*/ 52 w 52"/>
              <a:gd name="T23" fmla="*/ 13 h 62"/>
              <a:gd name="T24" fmla="*/ 52 w 52"/>
              <a:gd name="T25" fmla="*/ 11 h 62"/>
              <a:gd name="T26" fmla="*/ 26 w 52"/>
              <a:gd name="T27" fmla="*/ 4 h 62"/>
              <a:gd name="T28" fmla="*/ 47 w 52"/>
              <a:gd name="T29" fmla="*/ 11 h 62"/>
              <a:gd name="T30" fmla="*/ 26 w 52"/>
              <a:gd name="T31" fmla="*/ 19 h 62"/>
              <a:gd name="T32" fmla="*/ 5 w 52"/>
              <a:gd name="T33" fmla="*/ 11 h 62"/>
              <a:gd name="T34" fmla="*/ 26 w 52"/>
              <a:gd name="T35" fmla="*/ 4 h 62"/>
              <a:gd name="T36" fmla="*/ 42 w 52"/>
              <a:gd name="T37" fmla="*/ 53 h 62"/>
              <a:gd name="T38" fmla="*/ 10 w 52"/>
              <a:gd name="T39" fmla="*/ 53 h 62"/>
              <a:gd name="T40" fmla="*/ 5 w 52"/>
              <a:gd name="T41" fmla="*/ 19 h 62"/>
              <a:gd name="T42" fmla="*/ 26 w 52"/>
              <a:gd name="T43" fmla="*/ 23 h 62"/>
              <a:gd name="T44" fmla="*/ 47 w 52"/>
              <a:gd name="T45" fmla="*/ 19 h 62"/>
              <a:gd name="T46" fmla="*/ 42 w 52"/>
              <a:gd name="T47"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62">
                <a:moveTo>
                  <a:pt x="52" y="11"/>
                </a:moveTo>
                <a:cubicBezTo>
                  <a:pt x="52" y="4"/>
                  <a:pt x="39" y="0"/>
                  <a:pt x="26" y="0"/>
                </a:cubicBezTo>
                <a:cubicBezTo>
                  <a:pt x="13" y="0"/>
                  <a:pt x="0" y="4"/>
                  <a:pt x="0" y="11"/>
                </a:cubicBezTo>
                <a:cubicBezTo>
                  <a:pt x="0" y="12"/>
                  <a:pt x="0" y="12"/>
                  <a:pt x="0" y="13"/>
                </a:cubicBezTo>
                <a:cubicBezTo>
                  <a:pt x="0" y="13"/>
                  <a:pt x="0" y="13"/>
                  <a:pt x="0" y="13"/>
                </a:cubicBezTo>
                <a:cubicBezTo>
                  <a:pt x="6" y="55"/>
                  <a:pt x="6" y="55"/>
                  <a:pt x="6" y="55"/>
                </a:cubicBezTo>
                <a:cubicBezTo>
                  <a:pt x="6" y="55"/>
                  <a:pt x="6" y="56"/>
                  <a:pt x="7" y="56"/>
                </a:cubicBezTo>
                <a:cubicBezTo>
                  <a:pt x="7" y="56"/>
                  <a:pt x="15" y="62"/>
                  <a:pt x="26" y="62"/>
                </a:cubicBezTo>
                <a:cubicBezTo>
                  <a:pt x="32" y="62"/>
                  <a:pt x="39" y="61"/>
                  <a:pt x="46" y="56"/>
                </a:cubicBezTo>
                <a:cubicBezTo>
                  <a:pt x="46" y="56"/>
                  <a:pt x="47" y="55"/>
                  <a:pt x="47" y="55"/>
                </a:cubicBezTo>
                <a:cubicBezTo>
                  <a:pt x="52" y="13"/>
                  <a:pt x="52" y="13"/>
                  <a:pt x="52" y="13"/>
                </a:cubicBezTo>
                <a:cubicBezTo>
                  <a:pt x="52" y="13"/>
                  <a:pt x="52" y="13"/>
                  <a:pt x="52" y="13"/>
                </a:cubicBezTo>
                <a:cubicBezTo>
                  <a:pt x="52" y="12"/>
                  <a:pt x="52" y="12"/>
                  <a:pt x="52" y="11"/>
                </a:cubicBezTo>
                <a:close/>
                <a:moveTo>
                  <a:pt x="26" y="4"/>
                </a:moveTo>
                <a:cubicBezTo>
                  <a:pt x="39" y="4"/>
                  <a:pt x="47" y="8"/>
                  <a:pt x="47" y="11"/>
                </a:cubicBezTo>
                <a:cubicBezTo>
                  <a:pt x="47" y="14"/>
                  <a:pt x="39" y="19"/>
                  <a:pt x="26" y="19"/>
                </a:cubicBezTo>
                <a:cubicBezTo>
                  <a:pt x="13" y="19"/>
                  <a:pt x="5" y="14"/>
                  <a:pt x="5" y="11"/>
                </a:cubicBezTo>
                <a:cubicBezTo>
                  <a:pt x="5" y="8"/>
                  <a:pt x="13" y="4"/>
                  <a:pt x="26" y="4"/>
                </a:cubicBezTo>
                <a:close/>
                <a:moveTo>
                  <a:pt x="42" y="53"/>
                </a:moveTo>
                <a:cubicBezTo>
                  <a:pt x="26" y="62"/>
                  <a:pt x="14" y="55"/>
                  <a:pt x="10" y="53"/>
                </a:cubicBezTo>
                <a:cubicBezTo>
                  <a:pt x="5" y="19"/>
                  <a:pt x="5" y="19"/>
                  <a:pt x="5" y="19"/>
                </a:cubicBezTo>
                <a:cubicBezTo>
                  <a:pt x="11" y="22"/>
                  <a:pt x="18" y="23"/>
                  <a:pt x="26" y="23"/>
                </a:cubicBezTo>
                <a:cubicBezTo>
                  <a:pt x="34" y="23"/>
                  <a:pt x="42" y="22"/>
                  <a:pt x="47" y="19"/>
                </a:cubicBezTo>
                <a:lnTo>
                  <a:pt x="42" y="5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a:defRPr/>
            </a:pPr>
            <a:endParaRPr lang="en-US">
              <a:solidFill>
                <a:schemeClr val="tx2"/>
              </a:solidFill>
              <a:latin typeface="Arial"/>
            </a:endParaRPr>
          </a:p>
        </p:txBody>
      </p:sp>
      <p:pic>
        <p:nvPicPr>
          <p:cNvPr id="85" name="Graphic 84">
            <a:extLst>
              <a:ext uri="{FF2B5EF4-FFF2-40B4-BE49-F238E27FC236}">
                <a16:creationId xmlns:a16="http://schemas.microsoft.com/office/drawing/2014/main" id="{D430B79B-38FE-4AEA-B7AE-6A96E4C41A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3530" y="2075040"/>
            <a:ext cx="259789" cy="404115"/>
          </a:xfrm>
          <a:prstGeom prst="rect">
            <a:avLst/>
          </a:prstGeom>
        </p:spPr>
      </p:pic>
      <p:grpSp>
        <p:nvGrpSpPr>
          <p:cNvPr id="3" name="Group 2">
            <a:extLst>
              <a:ext uri="{FF2B5EF4-FFF2-40B4-BE49-F238E27FC236}">
                <a16:creationId xmlns:a16="http://schemas.microsoft.com/office/drawing/2014/main" id="{495D2D4E-6968-4789-AF34-2B0076D6E787}"/>
              </a:ext>
            </a:extLst>
          </p:cNvPr>
          <p:cNvGrpSpPr/>
          <p:nvPr/>
        </p:nvGrpSpPr>
        <p:grpSpPr>
          <a:xfrm>
            <a:off x="1515497" y="2049704"/>
            <a:ext cx="779674" cy="900605"/>
            <a:chOff x="283788" y="1235390"/>
            <a:chExt cx="623339" cy="720023"/>
          </a:xfrm>
        </p:grpSpPr>
        <p:grpSp>
          <p:nvGrpSpPr>
            <p:cNvPr id="86" name="Group 114">
              <a:extLst>
                <a:ext uri="{FF2B5EF4-FFF2-40B4-BE49-F238E27FC236}">
                  <a16:creationId xmlns:a16="http://schemas.microsoft.com/office/drawing/2014/main" id="{87988F75-CC36-4F97-9297-51B318C28651}"/>
                </a:ext>
              </a:extLst>
            </p:cNvPr>
            <p:cNvGrpSpPr>
              <a:grpSpLocks noChangeAspect="1"/>
            </p:cNvGrpSpPr>
            <p:nvPr/>
          </p:nvGrpSpPr>
          <p:grpSpPr bwMode="auto">
            <a:xfrm>
              <a:off x="283788" y="1235390"/>
              <a:ext cx="269985" cy="567623"/>
              <a:chOff x="2695" y="1231"/>
              <a:chExt cx="371" cy="780"/>
            </a:xfrm>
          </p:grpSpPr>
          <p:sp>
            <p:nvSpPr>
              <p:cNvPr id="87" name="Rectangle 115">
                <a:extLst>
                  <a:ext uri="{FF2B5EF4-FFF2-40B4-BE49-F238E27FC236}">
                    <a16:creationId xmlns:a16="http://schemas.microsoft.com/office/drawing/2014/main" id="{C92ED30E-01B9-427A-961B-F75F4E3D96CC}"/>
                  </a:ext>
                </a:extLst>
              </p:cNvPr>
              <p:cNvSpPr>
                <a:spLocks noChangeArrowheads="1"/>
              </p:cNvSpPr>
              <p:nvPr/>
            </p:nvSpPr>
            <p:spPr bwMode="auto">
              <a:xfrm>
                <a:off x="2695" y="1231"/>
                <a:ext cx="371" cy="7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88" name="Line 116">
                <a:extLst>
                  <a:ext uri="{FF2B5EF4-FFF2-40B4-BE49-F238E27FC236}">
                    <a16:creationId xmlns:a16="http://schemas.microsoft.com/office/drawing/2014/main" id="{6786CF4A-7B1F-4B22-A5C5-DE9D52DA830B}"/>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89" name="Line 117">
                <a:extLst>
                  <a:ext uri="{FF2B5EF4-FFF2-40B4-BE49-F238E27FC236}">
                    <a16:creationId xmlns:a16="http://schemas.microsoft.com/office/drawing/2014/main" id="{76C3D3D0-41C1-4D87-99C1-7B7880DFEC00}"/>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0" name="Line 118">
                <a:extLst>
                  <a:ext uri="{FF2B5EF4-FFF2-40B4-BE49-F238E27FC236}">
                    <a16:creationId xmlns:a16="http://schemas.microsoft.com/office/drawing/2014/main" id="{8A078BB5-56FF-4490-B791-4889BC9240D7}"/>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1" name="Oval 119">
                <a:extLst>
                  <a:ext uri="{FF2B5EF4-FFF2-40B4-BE49-F238E27FC236}">
                    <a16:creationId xmlns:a16="http://schemas.microsoft.com/office/drawing/2014/main" id="{691A18CC-C687-4154-BC83-3C9106F9A18B}"/>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2" name="Oval 120">
                <a:extLst>
                  <a:ext uri="{FF2B5EF4-FFF2-40B4-BE49-F238E27FC236}">
                    <a16:creationId xmlns:a16="http://schemas.microsoft.com/office/drawing/2014/main" id="{88B65563-CAF4-4103-86D8-DE4B6CA92488}"/>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3" name="Oval 121">
                <a:extLst>
                  <a:ext uri="{FF2B5EF4-FFF2-40B4-BE49-F238E27FC236}">
                    <a16:creationId xmlns:a16="http://schemas.microsoft.com/office/drawing/2014/main" id="{619D09AD-AE7E-475F-A755-BA38647F84BE}"/>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4" name="Oval 122">
                <a:extLst>
                  <a:ext uri="{FF2B5EF4-FFF2-40B4-BE49-F238E27FC236}">
                    <a16:creationId xmlns:a16="http://schemas.microsoft.com/office/drawing/2014/main" id="{39857632-E187-4420-A55C-B6831337B47F}"/>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5" name="Rectangle 123">
                <a:extLst>
                  <a:ext uri="{FF2B5EF4-FFF2-40B4-BE49-F238E27FC236}">
                    <a16:creationId xmlns:a16="http://schemas.microsoft.com/office/drawing/2014/main" id="{53A26C8C-70BD-4094-B67C-6548FC72E5C0}"/>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96" name="Rectangle 124">
                <a:extLst>
                  <a:ext uri="{FF2B5EF4-FFF2-40B4-BE49-F238E27FC236}">
                    <a16:creationId xmlns:a16="http://schemas.microsoft.com/office/drawing/2014/main" id="{47E833A4-D0C3-42EA-BED0-8B51D79FAF88}"/>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01" name="Rectangle 125">
                <a:extLst>
                  <a:ext uri="{FF2B5EF4-FFF2-40B4-BE49-F238E27FC236}">
                    <a16:creationId xmlns:a16="http://schemas.microsoft.com/office/drawing/2014/main" id="{961572F1-9C59-4E49-B21B-05FDAA75C9BB}"/>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22" name="Group 114">
              <a:extLst>
                <a:ext uri="{FF2B5EF4-FFF2-40B4-BE49-F238E27FC236}">
                  <a16:creationId xmlns:a16="http://schemas.microsoft.com/office/drawing/2014/main" id="{3C5A34AE-B463-443F-A064-0BEA94869016}"/>
                </a:ext>
              </a:extLst>
            </p:cNvPr>
            <p:cNvGrpSpPr>
              <a:grpSpLocks noChangeAspect="1"/>
            </p:cNvGrpSpPr>
            <p:nvPr/>
          </p:nvGrpSpPr>
          <p:grpSpPr bwMode="auto">
            <a:xfrm>
              <a:off x="637142" y="1235390"/>
              <a:ext cx="269985" cy="567623"/>
              <a:chOff x="2695" y="1231"/>
              <a:chExt cx="371" cy="780"/>
            </a:xfrm>
          </p:grpSpPr>
          <p:sp>
            <p:nvSpPr>
              <p:cNvPr id="123" name="Rectangle 115">
                <a:extLst>
                  <a:ext uri="{FF2B5EF4-FFF2-40B4-BE49-F238E27FC236}">
                    <a16:creationId xmlns:a16="http://schemas.microsoft.com/office/drawing/2014/main" id="{A054E730-B39D-4D1F-8159-F2D7BD276C14}"/>
                  </a:ext>
                </a:extLst>
              </p:cNvPr>
              <p:cNvSpPr>
                <a:spLocks noChangeArrowheads="1"/>
              </p:cNvSpPr>
              <p:nvPr/>
            </p:nvSpPr>
            <p:spPr bwMode="auto">
              <a:xfrm>
                <a:off x="2695" y="1231"/>
                <a:ext cx="371" cy="7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4" name="Line 116">
                <a:extLst>
                  <a:ext uri="{FF2B5EF4-FFF2-40B4-BE49-F238E27FC236}">
                    <a16:creationId xmlns:a16="http://schemas.microsoft.com/office/drawing/2014/main" id="{9792AB02-D115-4508-885B-270D10B8EAB3}"/>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5" name="Line 117">
                <a:extLst>
                  <a:ext uri="{FF2B5EF4-FFF2-40B4-BE49-F238E27FC236}">
                    <a16:creationId xmlns:a16="http://schemas.microsoft.com/office/drawing/2014/main" id="{AA500AAD-A3E0-4677-97E1-A1E013BD67F8}"/>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6" name="Line 118">
                <a:extLst>
                  <a:ext uri="{FF2B5EF4-FFF2-40B4-BE49-F238E27FC236}">
                    <a16:creationId xmlns:a16="http://schemas.microsoft.com/office/drawing/2014/main" id="{146D8532-A049-4187-8779-34666FE81F22}"/>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7" name="Oval 119">
                <a:extLst>
                  <a:ext uri="{FF2B5EF4-FFF2-40B4-BE49-F238E27FC236}">
                    <a16:creationId xmlns:a16="http://schemas.microsoft.com/office/drawing/2014/main" id="{14520BCB-DF86-46E9-8367-93357E20FCF6}"/>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8" name="Oval 120">
                <a:extLst>
                  <a:ext uri="{FF2B5EF4-FFF2-40B4-BE49-F238E27FC236}">
                    <a16:creationId xmlns:a16="http://schemas.microsoft.com/office/drawing/2014/main" id="{8FAD1CD0-EFAA-4205-B29B-1B99C769A670}"/>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29" name="Oval 121">
                <a:extLst>
                  <a:ext uri="{FF2B5EF4-FFF2-40B4-BE49-F238E27FC236}">
                    <a16:creationId xmlns:a16="http://schemas.microsoft.com/office/drawing/2014/main" id="{67B6D0B4-504D-4D61-B15A-9B7A32BFA282}"/>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0" name="Oval 122">
                <a:extLst>
                  <a:ext uri="{FF2B5EF4-FFF2-40B4-BE49-F238E27FC236}">
                    <a16:creationId xmlns:a16="http://schemas.microsoft.com/office/drawing/2014/main" id="{B75EC673-D29D-4B5D-B4F6-EAC36C2111BE}"/>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1" name="Rectangle 123">
                <a:extLst>
                  <a:ext uri="{FF2B5EF4-FFF2-40B4-BE49-F238E27FC236}">
                    <a16:creationId xmlns:a16="http://schemas.microsoft.com/office/drawing/2014/main" id="{9453F75A-16AB-45AE-B980-5EF670283D35}"/>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2" name="Rectangle 124">
                <a:extLst>
                  <a:ext uri="{FF2B5EF4-FFF2-40B4-BE49-F238E27FC236}">
                    <a16:creationId xmlns:a16="http://schemas.microsoft.com/office/drawing/2014/main" id="{C87DCCA9-CDEC-489E-B25B-49D2C71976D9}"/>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3" name="Rectangle 125">
                <a:extLst>
                  <a:ext uri="{FF2B5EF4-FFF2-40B4-BE49-F238E27FC236}">
                    <a16:creationId xmlns:a16="http://schemas.microsoft.com/office/drawing/2014/main" id="{86698664-038D-409A-AFEF-9DB23A91A89D}"/>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nvGrpSpPr>
            <p:cNvPr id="134" name="Group 114">
              <a:extLst>
                <a:ext uri="{FF2B5EF4-FFF2-40B4-BE49-F238E27FC236}">
                  <a16:creationId xmlns:a16="http://schemas.microsoft.com/office/drawing/2014/main" id="{6B5EA275-48A2-4C95-900F-8786BFB490CC}"/>
                </a:ext>
              </a:extLst>
            </p:cNvPr>
            <p:cNvGrpSpPr>
              <a:grpSpLocks noChangeAspect="1"/>
            </p:cNvGrpSpPr>
            <p:nvPr/>
          </p:nvGrpSpPr>
          <p:grpSpPr bwMode="auto">
            <a:xfrm>
              <a:off x="460465" y="1387790"/>
              <a:ext cx="269985" cy="567623"/>
              <a:chOff x="2695" y="1231"/>
              <a:chExt cx="371" cy="780"/>
            </a:xfrm>
          </p:grpSpPr>
          <p:sp>
            <p:nvSpPr>
              <p:cNvPr id="135" name="Rectangle 115">
                <a:extLst>
                  <a:ext uri="{FF2B5EF4-FFF2-40B4-BE49-F238E27FC236}">
                    <a16:creationId xmlns:a16="http://schemas.microsoft.com/office/drawing/2014/main" id="{EA7CB8C7-A713-4CC5-B5E4-A61AD72B56D4}"/>
                  </a:ext>
                </a:extLst>
              </p:cNvPr>
              <p:cNvSpPr>
                <a:spLocks noChangeArrowheads="1"/>
              </p:cNvSpPr>
              <p:nvPr/>
            </p:nvSpPr>
            <p:spPr bwMode="auto">
              <a:xfrm>
                <a:off x="2695" y="1231"/>
                <a:ext cx="371" cy="780"/>
              </a:xfrm>
              <a:prstGeom prst="rect">
                <a:avLst/>
              </a:prstGeom>
              <a:solidFill>
                <a:schemeClr val="bg1">
                  <a:lumMod val="95000"/>
                </a:schemeClr>
              </a:solidFill>
              <a:ln w="19050" cap="rnd">
                <a:solidFill>
                  <a:schemeClr val="tx1"/>
                </a:solidFill>
                <a:prstDash val="solid"/>
                <a:round/>
                <a:headEnd type="none" w="med" len="sm"/>
                <a:tailEnd/>
              </a:ln>
            </p:spPr>
            <p:txBody>
              <a:bodyPr vert="horz" wrap="square" lIns="146304" tIns="73152" rIns="146304" bIns="73152" numCol="1" anchor="t" anchorCtr="0" compatLnSpc="1">
                <a:prstTxWarp prst="textNoShape">
                  <a:avLst/>
                </a:prstTxWarp>
              </a:bodyPr>
              <a:lstStyle/>
              <a:p>
                <a:endParaRPr lang="en-US" sz="4608"/>
              </a:p>
            </p:txBody>
          </p:sp>
          <p:sp>
            <p:nvSpPr>
              <p:cNvPr id="136" name="Line 116">
                <a:extLst>
                  <a:ext uri="{FF2B5EF4-FFF2-40B4-BE49-F238E27FC236}">
                    <a16:creationId xmlns:a16="http://schemas.microsoft.com/office/drawing/2014/main" id="{FEE13B07-97F1-40F9-AC27-951A9D27FDE1}"/>
                  </a:ext>
                </a:extLst>
              </p:cNvPr>
              <p:cNvSpPr>
                <a:spLocks noChangeShapeType="1"/>
              </p:cNvSpPr>
              <p:nvPr/>
            </p:nvSpPr>
            <p:spPr bwMode="auto">
              <a:xfrm>
                <a:off x="2752" y="1407"/>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7" name="Line 117">
                <a:extLst>
                  <a:ext uri="{FF2B5EF4-FFF2-40B4-BE49-F238E27FC236}">
                    <a16:creationId xmlns:a16="http://schemas.microsoft.com/office/drawing/2014/main" id="{E0C35D32-964A-4E91-81FC-DAF93386E84A}"/>
                  </a:ext>
                </a:extLst>
              </p:cNvPr>
              <p:cNvSpPr>
                <a:spLocks noChangeShapeType="1"/>
              </p:cNvSpPr>
              <p:nvPr/>
            </p:nvSpPr>
            <p:spPr bwMode="auto">
              <a:xfrm>
                <a:off x="2752" y="1523"/>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8" name="Line 118">
                <a:extLst>
                  <a:ext uri="{FF2B5EF4-FFF2-40B4-BE49-F238E27FC236}">
                    <a16:creationId xmlns:a16="http://schemas.microsoft.com/office/drawing/2014/main" id="{65A576DF-6617-4CEB-8DAA-B0B0C4AECCAC}"/>
                  </a:ext>
                </a:extLst>
              </p:cNvPr>
              <p:cNvSpPr>
                <a:spLocks noChangeShapeType="1"/>
              </p:cNvSpPr>
              <p:nvPr/>
            </p:nvSpPr>
            <p:spPr bwMode="auto">
              <a:xfrm>
                <a:off x="2752" y="1290"/>
                <a:ext cx="20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39" name="Oval 119">
                <a:extLst>
                  <a:ext uri="{FF2B5EF4-FFF2-40B4-BE49-F238E27FC236}">
                    <a16:creationId xmlns:a16="http://schemas.microsoft.com/office/drawing/2014/main" id="{01511182-C41D-48AA-84AB-711226D371DB}"/>
                  </a:ext>
                </a:extLst>
              </p:cNvPr>
              <p:cNvSpPr>
                <a:spLocks noChangeArrowheads="1"/>
              </p:cNvSpPr>
              <p:nvPr/>
            </p:nvSpPr>
            <p:spPr bwMode="auto">
              <a:xfrm>
                <a:off x="2990" y="1275"/>
                <a:ext cx="27" cy="30"/>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0" name="Oval 120">
                <a:extLst>
                  <a:ext uri="{FF2B5EF4-FFF2-40B4-BE49-F238E27FC236}">
                    <a16:creationId xmlns:a16="http://schemas.microsoft.com/office/drawing/2014/main" id="{A29D7601-7761-4281-AD39-6DE0B81E53C7}"/>
                  </a:ext>
                </a:extLst>
              </p:cNvPr>
              <p:cNvSpPr>
                <a:spLocks noChangeArrowheads="1"/>
              </p:cNvSpPr>
              <p:nvPr/>
            </p:nvSpPr>
            <p:spPr bwMode="auto">
              <a:xfrm>
                <a:off x="2990" y="1393"/>
                <a:ext cx="27" cy="27"/>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1" name="Oval 121">
                <a:extLst>
                  <a:ext uri="{FF2B5EF4-FFF2-40B4-BE49-F238E27FC236}">
                    <a16:creationId xmlns:a16="http://schemas.microsoft.com/office/drawing/2014/main" id="{ABE676D4-0D86-40AA-A8E8-72F3EC9763E1}"/>
                  </a:ext>
                </a:extLst>
              </p:cNvPr>
              <p:cNvSpPr>
                <a:spLocks noChangeArrowheads="1"/>
              </p:cNvSpPr>
              <p:nvPr/>
            </p:nvSpPr>
            <p:spPr bwMode="auto">
              <a:xfrm>
                <a:off x="2990" y="1508"/>
                <a:ext cx="27" cy="29"/>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2" name="Oval 122">
                <a:extLst>
                  <a:ext uri="{FF2B5EF4-FFF2-40B4-BE49-F238E27FC236}">
                    <a16:creationId xmlns:a16="http://schemas.microsoft.com/office/drawing/2014/main" id="{F894E59D-079E-4ECB-962D-42CDC662FE5E}"/>
                  </a:ext>
                </a:extLst>
              </p:cNvPr>
              <p:cNvSpPr>
                <a:spLocks noChangeArrowheads="1"/>
              </p:cNvSpPr>
              <p:nvPr/>
            </p:nvSpPr>
            <p:spPr bwMode="auto">
              <a:xfrm>
                <a:off x="2853" y="1776"/>
                <a:ext cx="55" cy="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3" name="Rectangle 123">
                <a:extLst>
                  <a:ext uri="{FF2B5EF4-FFF2-40B4-BE49-F238E27FC236}">
                    <a16:creationId xmlns:a16="http://schemas.microsoft.com/office/drawing/2014/main" id="{C45DBDF2-50C2-4595-86C2-2C6FA7F6473C}"/>
                  </a:ext>
                </a:extLst>
              </p:cNvPr>
              <p:cNvSpPr>
                <a:spLocks noChangeArrowheads="1"/>
              </p:cNvSpPr>
              <p:nvPr/>
            </p:nvSpPr>
            <p:spPr bwMode="auto">
              <a:xfrm>
                <a:off x="2695" y="1231"/>
                <a:ext cx="371" cy="118"/>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4" name="Rectangle 124">
                <a:extLst>
                  <a:ext uri="{FF2B5EF4-FFF2-40B4-BE49-F238E27FC236}">
                    <a16:creationId xmlns:a16="http://schemas.microsoft.com/office/drawing/2014/main" id="{C80A42C1-FB8B-4F24-B294-29C2DDFFB684}"/>
                  </a:ext>
                </a:extLst>
              </p:cNvPr>
              <p:cNvSpPr>
                <a:spLocks noChangeArrowheads="1"/>
              </p:cNvSpPr>
              <p:nvPr/>
            </p:nvSpPr>
            <p:spPr bwMode="auto">
              <a:xfrm>
                <a:off x="2695" y="1349"/>
                <a:ext cx="371" cy="115"/>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45" name="Rectangle 125">
                <a:extLst>
                  <a:ext uri="{FF2B5EF4-FFF2-40B4-BE49-F238E27FC236}">
                    <a16:creationId xmlns:a16="http://schemas.microsoft.com/office/drawing/2014/main" id="{76923DC2-523C-4222-A1B3-7B9C2EB0D02B}"/>
                  </a:ext>
                </a:extLst>
              </p:cNvPr>
              <p:cNvSpPr>
                <a:spLocks noChangeArrowheads="1"/>
              </p:cNvSpPr>
              <p:nvPr/>
            </p:nvSpPr>
            <p:spPr bwMode="auto">
              <a:xfrm>
                <a:off x="2695" y="1464"/>
                <a:ext cx="371" cy="117"/>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grpSp>
      <p:pic>
        <p:nvPicPr>
          <p:cNvPr id="147" name="Picture 146">
            <a:extLst>
              <a:ext uri="{FF2B5EF4-FFF2-40B4-BE49-F238E27FC236}">
                <a16:creationId xmlns:a16="http://schemas.microsoft.com/office/drawing/2014/main" id="{3AFA59E8-D7F9-4628-AABA-4934867458C9}"/>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1839425" y="3478177"/>
            <a:ext cx="359144" cy="364890"/>
          </a:xfrm>
          <a:prstGeom prst="rect">
            <a:avLst/>
          </a:prstGeom>
        </p:spPr>
      </p:pic>
      <p:grpSp>
        <p:nvGrpSpPr>
          <p:cNvPr id="148" name="Group 147">
            <a:extLst>
              <a:ext uri="{FF2B5EF4-FFF2-40B4-BE49-F238E27FC236}">
                <a16:creationId xmlns:a16="http://schemas.microsoft.com/office/drawing/2014/main" id="{D18945E5-6049-4E86-865F-A07F88A7D4DA}"/>
              </a:ext>
            </a:extLst>
          </p:cNvPr>
          <p:cNvGrpSpPr/>
          <p:nvPr/>
        </p:nvGrpSpPr>
        <p:grpSpPr>
          <a:xfrm>
            <a:off x="6804892" y="5347418"/>
            <a:ext cx="307051" cy="300483"/>
            <a:chOff x="18347055" y="1391945"/>
            <a:chExt cx="3628370" cy="3550757"/>
          </a:xfrm>
          <a:solidFill>
            <a:schemeClr val="bg2"/>
          </a:solidFill>
        </p:grpSpPr>
        <p:sp>
          <p:nvSpPr>
            <p:cNvPr id="149" name="Oval 12">
              <a:extLst>
                <a:ext uri="{FF2B5EF4-FFF2-40B4-BE49-F238E27FC236}">
                  <a16:creationId xmlns:a16="http://schemas.microsoft.com/office/drawing/2014/main" id="{6FA9EDEC-1184-48D7-A0FA-7C955037CD62}"/>
                </a:ext>
              </a:extLst>
            </p:cNvPr>
            <p:cNvSpPr>
              <a:spLocks noChangeArrowheads="1"/>
            </p:cNvSpPr>
            <p:nvPr/>
          </p:nvSpPr>
          <p:spPr bwMode="auto">
            <a:xfrm>
              <a:off x="18722880" y="1711997"/>
              <a:ext cx="2870069" cy="2847990"/>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0" name="Freeform 6">
              <a:extLst>
                <a:ext uri="{FF2B5EF4-FFF2-40B4-BE49-F238E27FC236}">
                  <a16:creationId xmlns:a16="http://schemas.microsoft.com/office/drawing/2014/main" id="{92E773C6-BBF1-477D-98A5-35BD59C63998}"/>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1" name="Freeform 7">
              <a:extLst>
                <a:ext uri="{FF2B5EF4-FFF2-40B4-BE49-F238E27FC236}">
                  <a16:creationId xmlns:a16="http://schemas.microsoft.com/office/drawing/2014/main" id="{6114944C-4BAB-493C-8B4C-FEAC4CC3D56B}"/>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2" name="Line 8">
              <a:extLst>
                <a:ext uri="{FF2B5EF4-FFF2-40B4-BE49-F238E27FC236}">
                  <a16:creationId xmlns:a16="http://schemas.microsoft.com/office/drawing/2014/main" id="{851ED822-BBD2-4062-8FF4-22DCC76AAA50}"/>
                </a:ext>
              </a:extLst>
            </p:cNvPr>
            <p:cNvSpPr>
              <a:spLocks noChangeShapeType="1"/>
            </p:cNvSpPr>
            <p:nvPr/>
          </p:nvSpPr>
          <p:spPr bwMode="auto">
            <a:xfrm>
              <a:off x="20164474" y="1805877"/>
              <a:ext cx="0" cy="3136825"/>
            </a:xfrm>
            <a:prstGeom prst="line">
              <a:avLst/>
            </a:prstGeom>
            <a:grpFill/>
            <a:ln w="1270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3" name="Oval 9">
              <a:extLst>
                <a:ext uri="{FF2B5EF4-FFF2-40B4-BE49-F238E27FC236}">
                  <a16:creationId xmlns:a16="http://schemas.microsoft.com/office/drawing/2014/main" id="{A360DD79-0DEA-4110-9C68-7D5E2F3A3784}"/>
                </a:ext>
              </a:extLst>
            </p:cNvPr>
            <p:cNvSpPr>
              <a:spLocks noChangeArrowheads="1"/>
            </p:cNvSpPr>
            <p:nvPr/>
          </p:nvSpPr>
          <p:spPr bwMode="auto">
            <a:xfrm>
              <a:off x="18347055" y="2737223"/>
              <a:ext cx="860202"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4" name="Oval 12">
              <a:extLst>
                <a:ext uri="{FF2B5EF4-FFF2-40B4-BE49-F238E27FC236}">
                  <a16:creationId xmlns:a16="http://schemas.microsoft.com/office/drawing/2014/main" id="{6CBD2730-A0DA-46F2-BD83-150F679F4107}"/>
                </a:ext>
              </a:extLst>
            </p:cNvPr>
            <p:cNvSpPr>
              <a:spLocks noChangeArrowheads="1"/>
            </p:cNvSpPr>
            <p:nvPr/>
          </p:nvSpPr>
          <p:spPr bwMode="auto">
            <a:xfrm>
              <a:off x="19744075" y="1391945"/>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5" name="Oval 15">
              <a:extLst>
                <a:ext uri="{FF2B5EF4-FFF2-40B4-BE49-F238E27FC236}">
                  <a16:creationId xmlns:a16="http://schemas.microsoft.com/office/drawing/2014/main" id="{04990CFB-D61C-4EAE-BBA6-4A46ABF86A01}"/>
                </a:ext>
              </a:extLst>
            </p:cNvPr>
            <p:cNvSpPr>
              <a:spLocks noChangeArrowheads="1"/>
            </p:cNvSpPr>
            <p:nvPr/>
          </p:nvSpPr>
          <p:spPr bwMode="auto">
            <a:xfrm>
              <a:off x="21141094" y="2737223"/>
              <a:ext cx="834331"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6" name="Oval 12">
              <a:extLst>
                <a:ext uri="{FF2B5EF4-FFF2-40B4-BE49-F238E27FC236}">
                  <a16:creationId xmlns:a16="http://schemas.microsoft.com/office/drawing/2014/main" id="{4AAE96F2-0CAC-447A-AB41-CF72FCCE06B4}"/>
                </a:ext>
              </a:extLst>
            </p:cNvPr>
            <p:cNvSpPr>
              <a:spLocks noChangeArrowheads="1"/>
            </p:cNvSpPr>
            <p:nvPr/>
          </p:nvSpPr>
          <p:spPr bwMode="auto">
            <a:xfrm>
              <a:off x="19744075" y="1391945"/>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7" name="Oval 12">
              <a:extLst>
                <a:ext uri="{FF2B5EF4-FFF2-40B4-BE49-F238E27FC236}">
                  <a16:creationId xmlns:a16="http://schemas.microsoft.com/office/drawing/2014/main" id="{F10A05BE-169D-4375-9EBD-31421E06E9D7}"/>
                </a:ext>
              </a:extLst>
            </p:cNvPr>
            <p:cNvSpPr>
              <a:spLocks noChangeArrowheads="1"/>
            </p:cNvSpPr>
            <p:nvPr/>
          </p:nvSpPr>
          <p:spPr bwMode="auto">
            <a:xfrm>
              <a:off x="21134626" y="2737223"/>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sp>
          <p:nvSpPr>
            <p:cNvPr id="158" name="Oval 12">
              <a:extLst>
                <a:ext uri="{FF2B5EF4-FFF2-40B4-BE49-F238E27FC236}">
                  <a16:creationId xmlns:a16="http://schemas.microsoft.com/office/drawing/2014/main" id="{0DEC4F5A-9F84-4599-A449-8E4B0DC6CD42}"/>
                </a:ext>
              </a:extLst>
            </p:cNvPr>
            <p:cNvSpPr>
              <a:spLocks noChangeArrowheads="1"/>
            </p:cNvSpPr>
            <p:nvPr/>
          </p:nvSpPr>
          <p:spPr bwMode="auto">
            <a:xfrm>
              <a:off x="18350865" y="2729603"/>
              <a:ext cx="840799" cy="834331"/>
            </a:xfrm>
            <a:prstGeom prst="ellipse">
              <a:avLst/>
            </a:prstGeom>
            <a:grpFill/>
            <a:ln w="12700"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4608">
                <a:solidFill>
                  <a:schemeClr val="tx2"/>
                </a:solidFill>
              </a:endParaRPr>
            </a:p>
          </p:txBody>
        </p:sp>
      </p:grpSp>
      <p:sp>
        <p:nvSpPr>
          <p:cNvPr id="159" name="Graphic 1">
            <a:extLst>
              <a:ext uri="{FF2B5EF4-FFF2-40B4-BE49-F238E27FC236}">
                <a16:creationId xmlns:a16="http://schemas.microsoft.com/office/drawing/2014/main" id="{7262F33F-CF64-4697-AD94-6535DE7F8419}"/>
              </a:ext>
            </a:extLst>
          </p:cNvPr>
          <p:cNvSpPr/>
          <p:nvPr/>
        </p:nvSpPr>
        <p:spPr>
          <a:xfrm>
            <a:off x="8494980" y="6604027"/>
            <a:ext cx="263349" cy="215886"/>
          </a:xfrm>
          <a:custGeom>
            <a:avLst/>
            <a:gdLst>
              <a:gd name="connsiteX0" fmla="*/ 0 w 332592"/>
              <a:gd name="connsiteY0" fmla="*/ 242566 h 272652"/>
              <a:gd name="connsiteX1" fmla="*/ 99551 w 332592"/>
              <a:gd name="connsiteY1" fmla="*/ 213985 h 272652"/>
              <a:gd name="connsiteX2" fmla="*/ 90633 w 332592"/>
              <a:gd name="connsiteY2" fmla="*/ 212742 h 272652"/>
              <a:gd name="connsiteX3" fmla="*/ 37521 w 332592"/>
              <a:gd name="connsiteY3" fmla="*/ 171114 h 272652"/>
              <a:gd name="connsiteX4" fmla="*/ 36739 w 332592"/>
              <a:gd name="connsiteY4" fmla="*/ 169067 h 272652"/>
              <a:gd name="connsiteX5" fmla="*/ 39165 w 332592"/>
              <a:gd name="connsiteY5" fmla="*/ 166231 h 272652"/>
              <a:gd name="connsiteX6" fmla="*/ 62418 w 332592"/>
              <a:gd name="connsiteY6" fmla="*/ 165522 h 272652"/>
              <a:gd name="connsiteX7" fmla="*/ 64764 w 332592"/>
              <a:gd name="connsiteY7" fmla="*/ 164871 h 272652"/>
              <a:gd name="connsiteX8" fmla="*/ 62564 w 332592"/>
              <a:gd name="connsiteY8" fmla="*/ 163563 h 272652"/>
              <a:gd name="connsiteX9" fmla="*/ 12134 w 332592"/>
              <a:gd name="connsiteY9" fmla="*/ 106847 h 272652"/>
              <a:gd name="connsiteX10" fmla="*/ 11593 w 332592"/>
              <a:gd name="connsiteY10" fmla="*/ 99939 h 272652"/>
              <a:gd name="connsiteX11" fmla="*/ 14963 w 332592"/>
              <a:gd name="connsiteY11" fmla="*/ 97805 h 272652"/>
              <a:gd name="connsiteX12" fmla="*/ 36943 w 332592"/>
              <a:gd name="connsiteY12" fmla="*/ 104244 h 272652"/>
              <a:gd name="connsiteX13" fmla="*/ 39853 w 332592"/>
              <a:gd name="connsiteY13" fmla="*/ 104464 h 272652"/>
              <a:gd name="connsiteX14" fmla="*/ 40869 w 332592"/>
              <a:gd name="connsiteY14" fmla="*/ 104098 h 272652"/>
              <a:gd name="connsiteX15" fmla="*/ 37777 w 332592"/>
              <a:gd name="connsiteY15" fmla="*/ 101101 h 272652"/>
              <a:gd name="connsiteX16" fmla="*/ 19108 w 332592"/>
              <a:gd name="connsiteY16" fmla="*/ 16623 h 272652"/>
              <a:gd name="connsiteX17" fmla="*/ 24173 w 332592"/>
              <a:gd name="connsiteY17" fmla="*/ 15958 h 272652"/>
              <a:gd name="connsiteX18" fmla="*/ 150332 w 332592"/>
              <a:gd name="connsiteY18" fmla="*/ 83448 h 272652"/>
              <a:gd name="connsiteX19" fmla="*/ 159410 w 332592"/>
              <a:gd name="connsiteY19" fmla="*/ 84318 h 272652"/>
              <a:gd name="connsiteX20" fmla="*/ 162700 w 332592"/>
              <a:gd name="connsiteY20" fmla="*/ 80824 h 272652"/>
              <a:gd name="connsiteX21" fmla="*/ 167487 w 332592"/>
              <a:gd name="connsiteY21" fmla="*/ 41154 h 272652"/>
              <a:gd name="connsiteX22" fmla="*/ 277879 w 332592"/>
              <a:gd name="connsiteY22" fmla="*/ 18757 h 272652"/>
              <a:gd name="connsiteX23" fmla="*/ 285298 w 332592"/>
              <a:gd name="connsiteY23" fmla="*/ 20848 h 272652"/>
              <a:gd name="connsiteX24" fmla="*/ 321335 w 332592"/>
              <a:gd name="connsiteY24" fmla="*/ 6982 h 272652"/>
              <a:gd name="connsiteX25" fmla="*/ 323279 w 332592"/>
              <a:gd name="connsiteY25" fmla="*/ 5980 h 272652"/>
              <a:gd name="connsiteX26" fmla="*/ 324369 w 332592"/>
              <a:gd name="connsiteY26" fmla="*/ 6126 h 272652"/>
              <a:gd name="connsiteX27" fmla="*/ 295320 w 332592"/>
              <a:gd name="connsiteY27" fmla="*/ 42792 h 272652"/>
              <a:gd name="connsiteX28" fmla="*/ 314851 w 332592"/>
              <a:gd name="connsiteY28" fmla="*/ 39137 h 272652"/>
              <a:gd name="connsiteX29" fmla="*/ 332680 w 332592"/>
              <a:gd name="connsiteY29" fmla="*/ 32960 h 272652"/>
              <a:gd name="connsiteX30" fmla="*/ 330428 w 332592"/>
              <a:gd name="connsiteY30" fmla="*/ 37463 h 272652"/>
              <a:gd name="connsiteX31" fmla="*/ 302885 w 332592"/>
              <a:gd name="connsiteY31" fmla="*/ 65525 h 272652"/>
              <a:gd name="connsiteX32" fmla="*/ 299691 w 332592"/>
              <a:gd name="connsiteY32" fmla="*/ 71928 h 272652"/>
              <a:gd name="connsiteX33" fmla="*/ 249349 w 332592"/>
              <a:gd name="connsiteY33" fmla="*/ 208978 h 272652"/>
              <a:gd name="connsiteX34" fmla="*/ 138826 w 332592"/>
              <a:gd name="connsiteY34" fmla="*/ 270270 h 272652"/>
              <a:gd name="connsiteX35" fmla="*/ 12931 w 332592"/>
              <a:gd name="connsiteY35" fmla="*/ 250906 h 272652"/>
              <a:gd name="connsiteX36" fmla="*/ 899 w 332592"/>
              <a:gd name="connsiteY36" fmla="*/ 243991 h 272652"/>
              <a:gd name="connsiteX37" fmla="*/ 0 w 332592"/>
              <a:gd name="connsiteY37" fmla="*/ 242566 h 27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592" h="272652">
                <a:moveTo>
                  <a:pt x="0" y="242566"/>
                </a:moveTo>
                <a:cubicBezTo>
                  <a:pt x="36680" y="245541"/>
                  <a:pt x="69530" y="236514"/>
                  <a:pt x="99551" y="213985"/>
                </a:cubicBezTo>
                <a:cubicBezTo>
                  <a:pt x="95940" y="213488"/>
                  <a:pt x="93272" y="213210"/>
                  <a:pt x="90633" y="212742"/>
                </a:cubicBezTo>
                <a:cubicBezTo>
                  <a:pt x="65539" y="208305"/>
                  <a:pt x="47974" y="194234"/>
                  <a:pt x="37521" y="171114"/>
                </a:cubicBezTo>
                <a:cubicBezTo>
                  <a:pt x="37221" y="170448"/>
                  <a:pt x="37016" y="169739"/>
                  <a:pt x="36739" y="169067"/>
                </a:cubicBezTo>
                <a:cubicBezTo>
                  <a:pt x="35664" y="166494"/>
                  <a:pt x="36541" y="165887"/>
                  <a:pt x="39165" y="166231"/>
                </a:cubicBezTo>
                <a:cubicBezTo>
                  <a:pt x="46943" y="167239"/>
                  <a:pt x="54713" y="167137"/>
                  <a:pt x="62418" y="165522"/>
                </a:cubicBezTo>
                <a:cubicBezTo>
                  <a:pt x="63207" y="165354"/>
                  <a:pt x="63975" y="165098"/>
                  <a:pt x="64764" y="164871"/>
                </a:cubicBezTo>
                <a:cubicBezTo>
                  <a:pt x="64333" y="163577"/>
                  <a:pt x="63309" y="163789"/>
                  <a:pt x="62564" y="163563"/>
                </a:cubicBezTo>
                <a:cubicBezTo>
                  <a:pt x="34304" y="154835"/>
                  <a:pt x="17375" y="136020"/>
                  <a:pt x="12134" y="106847"/>
                </a:cubicBezTo>
                <a:cubicBezTo>
                  <a:pt x="11725" y="104581"/>
                  <a:pt x="11776" y="102242"/>
                  <a:pt x="11593" y="99939"/>
                </a:cubicBezTo>
                <a:cubicBezTo>
                  <a:pt x="11359" y="97066"/>
                  <a:pt x="12390" y="96482"/>
                  <a:pt x="14963" y="97805"/>
                </a:cubicBezTo>
                <a:cubicBezTo>
                  <a:pt x="21863" y="101357"/>
                  <a:pt x="29283" y="103228"/>
                  <a:pt x="36943" y="104244"/>
                </a:cubicBezTo>
                <a:cubicBezTo>
                  <a:pt x="37908" y="104369"/>
                  <a:pt x="38880" y="104442"/>
                  <a:pt x="39853" y="104464"/>
                </a:cubicBezTo>
                <a:cubicBezTo>
                  <a:pt x="40160" y="104471"/>
                  <a:pt x="40481" y="104244"/>
                  <a:pt x="40869" y="104098"/>
                </a:cubicBezTo>
                <a:cubicBezTo>
                  <a:pt x="40379" y="102446"/>
                  <a:pt x="38858" y="101957"/>
                  <a:pt x="37777" y="101101"/>
                </a:cubicBezTo>
                <a:cubicBezTo>
                  <a:pt x="12602" y="81160"/>
                  <a:pt x="4642" y="45226"/>
                  <a:pt x="19108" y="16623"/>
                </a:cubicBezTo>
                <a:cubicBezTo>
                  <a:pt x="21096" y="12698"/>
                  <a:pt x="21322" y="12690"/>
                  <a:pt x="24173" y="15958"/>
                </a:cubicBezTo>
                <a:cubicBezTo>
                  <a:pt x="57666" y="54443"/>
                  <a:pt x="99646" y="77096"/>
                  <a:pt x="150332" y="83448"/>
                </a:cubicBezTo>
                <a:cubicBezTo>
                  <a:pt x="153350" y="83828"/>
                  <a:pt x="156413" y="83843"/>
                  <a:pt x="159410" y="84318"/>
                </a:cubicBezTo>
                <a:cubicBezTo>
                  <a:pt x="162473" y="84808"/>
                  <a:pt x="163262" y="83938"/>
                  <a:pt x="162700" y="80824"/>
                </a:cubicBezTo>
                <a:cubicBezTo>
                  <a:pt x="160236" y="67140"/>
                  <a:pt x="162027" y="53917"/>
                  <a:pt x="167487" y="41154"/>
                </a:cubicBezTo>
                <a:cubicBezTo>
                  <a:pt x="186032" y="-2185"/>
                  <a:pt x="243984" y="-13990"/>
                  <a:pt x="277879" y="18757"/>
                </a:cubicBezTo>
                <a:cubicBezTo>
                  <a:pt x="280189" y="20994"/>
                  <a:pt x="282235" y="21586"/>
                  <a:pt x="285298" y="20848"/>
                </a:cubicBezTo>
                <a:cubicBezTo>
                  <a:pt x="297929" y="17800"/>
                  <a:pt x="309954" y="13253"/>
                  <a:pt x="321335" y="6982"/>
                </a:cubicBezTo>
                <a:cubicBezTo>
                  <a:pt x="321971" y="6631"/>
                  <a:pt x="322614" y="6280"/>
                  <a:pt x="323279" y="5980"/>
                </a:cubicBezTo>
                <a:cubicBezTo>
                  <a:pt x="323455" y="5900"/>
                  <a:pt x="323725" y="6031"/>
                  <a:pt x="324369" y="6126"/>
                </a:cubicBezTo>
                <a:cubicBezTo>
                  <a:pt x="319142" y="21506"/>
                  <a:pt x="309406" y="33194"/>
                  <a:pt x="295320" y="42792"/>
                </a:cubicBezTo>
                <a:cubicBezTo>
                  <a:pt x="302710" y="42229"/>
                  <a:pt x="308799" y="40760"/>
                  <a:pt x="314851" y="39137"/>
                </a:cubicBezTo>
                <a:cubicBezTo>
                  <a:pt x="320816" y="37536"/>
                  <a:pt x="326605" y="35387"/>
                  <a:pt x="332680" y="32960"/>
                </a:cubicBezTo>
                <a:cubicBezTo>
                  <a:pt x="332577" y="35197"/>
                  <a:pt x="331313" y="36264"/>
                  <a:pt x="330428" y="37463"/>
                </a:cubicBezTo>
                <a:cubicBezTo>
                  <a:pt x="322585" y="48128"/>
                  <a:pt x="313448" y="57550"/>
                  <a:pt x="302885" y="65525"/>
                </a:cubicBezTo>
                <a:cubicBezTo>
                  <a:pt x="300619" y="67235"/>
                  <a:pt x="299654" y="69048"/>
                  <a:pt x="299691" y="71928"/>
                </a:cubicBezTo>
                <a:cubicBezTo>
                  <a:pt x="300378" y="124010"/>
                  <a:pt x="283339" y="169798"/>
                  <a:pt x="249349" y="208978"/>
                </a:cubicBezTo>
                <a:cubicBezTo>
                  <a:pt x="220096" y="242705"/>
                  <a:pt x="182889" y="262967"/>
                  <a:pt x="138826" y="270270"/>
                </a:cubicBezTo>
                <a:cubicBezTo>
                  <a:pt x="94800" y="277565"/>
                  <a:pt x="52710" y="271505"/>
                  <a:pt x="12931" y="250906"/>
                </a:cubicBezTo>
                <a:cubicBezTo>
                  <a:pt x="8830" y="248779"/>
                  <a:pt x="4898" y="246323"/>
                  <a:pt x="899" y="243991"/>
                </a:cubicBezTo>
                <a:cubicBezTo>
                  <a:pt x="658" y="243845"/>
                  <a:pt x="548" y="243450"/>
                  <a:pt x="0" y="242566"/>
                </a:cubicBezTo>
                <a:close/>
              </a:path>
            </a:pathLst>
          </a:custGeom>
          <a:noFill/>
          <a:ln w="12700" cap="flat">
            <a:solidFill>
              <a:schemeClr val="tx1"/>
            </a:solidFill>
            <a:prstDash val="solid"/>
            <a:miter/>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485"/>
            <a:endParaRPr lang="en-US">
              <a:solidFill>
                <a:schemeClr val="tx2"/>
              </a:solidFill>
              <a:latin typeface="Arial"/>
            </a:endParaRPr>
          </a:p>
        </p:txBody>
      </p:sp>
      <p:pic>
        <p:nvPicPr>
          <p:cNvPr id="160" name="Graphic 159">
            <a:extLst>
              <a:ext uri="{FF2B5EF4-FFF2-40B4-BE49-F238E27FC236}">
                <a16:creationId xmlns:a16="http://schemas.microsoft.com/office/drawing/2014/main" id="{DA2B280C-4042-4A83-BF96-15C4F9543DF6}"/>
              </a:ext>
            </a:extLst>
          </p:cNvPr>
          <p:cNvPicPr>
            <a:picLocks noChangeAspect="1"/>
          </p:cNvPicPr>
          <p:nvPr/>
        </p:nvPicPr>
        <p:blipFill>
          <a:blip r:embed="rId9">
            <a:lum bright="100000" contrast="100000"/>
            <a:extLst>
              <a:ext uri="{96DAC541-7B7A-43D3-8B79-37D633B846F1}">
                <asvg:svgBlip xmlns:asvg="http://schemas.microsoft.com/office/drawing/2016/SVG/main" r:embed="rId10"/>
              </a:ext>
            </a:extLst>
          </a:blip>
          <a:stretch>
            <a:fillRect/>
          </a:stretch>
        </p:blipFill>
        <p:spPr>
          <a:xfrm>
            <a:off x="11850971" y="5462732"/>
            <a:ext cx="376874" cy="357547"/>
          </a:xfrm>
          <a:prstGeom prst="rect">
            <a:avLst/>
          </a:prstGeom>
        </p:spPr>
      </p:pic>
      <p:sp>
        <p:nvSpPr>
          <p:cNvPr id="161" name="Rectangle 160">
            <a:extLst>
              <a:ext uri="{FF2B5EF4-FFF2-40B4-BE49-F238E27FC236}">
                <a16:creationId xmlns:a16="http://schemas.microsoft.com/office/drawing/2014/main" id="{E96DD25C-F787-440D-BBD2-3E72B1A32869}"/>
              </a:ext>
            </a:extLst>
          </p:cNvPr>
          <p:cNvSpPr/>
          <p:nvPr/>
        </p:nvSpPr>
        <p:spPr>
          <a:xfrm>
            <a:off x="12392810" y="206679"/>
            <a:ext cx="2237589" cy="849526"/>
          </a:xfrm>
          <a:prstGeom prst="rect">
            <a:avLst/>
          </a:prstGeom>
          <a:solidFill>
            <a:schemeClr val="tx1"/>
          </a:solidFill>
          <a:ln w="12700">
            <a:noFill/>
          </a:ln>
        </p:spPr>
        <p:txBody>
          <a:bodyPr wrap="square" lIns="219456" tIns="0" rIns="219456" bIns="0" anchor="ctr" anchorCtr="0">
            <a:noAutofit/>
          </a:bodyPr>
          <a:lstStyle/>
          <a:p>
            <a:pPr lvl="0">
              <a:defRPr/>
            </a:pPr>
            <a:r>
              <a:rPr lang="en-US" sz="1920" dirty="0">
                <a:solidFill>
                  <a:srgbClr val="232F3E"/>
                </a:solidFill>
                <a:latin typeface="Amazon Ember" panose="02000000000000000000" pitchFamily="2" charset="0"/>
                <a:ea typeface="Amazon Ember" panose="02000000000000000000" pitchFamily="2" charset="0"/>
              </a:rPr>
              <a:t>Analytics</a:t>
            </a:r>
          </a:p>
        </p:txBody>
      </p:sp>
      <p:sp>
        <p:nvSpPr>
          <p:cNvPr id="162" name="Rectangle 161">
            <a:extLst>
              <a:ext uri="{FF2B5EF4-FFF2-40B4-BE49-F238E27FC236}">
                <a16:creationId xmlns:a16="http://schemas.microsoft.com/office/drawing/2014/main" id="{890F50D9-B41A-4351-8EBF-53153E92284F}"/>
              </a:ext>
            </a:extLst>
          </p:cNvPr>
          <p:cNvSpPr/>
          <p:nvPr/>
        </p:nvSpPr>
        <p:spPr>
          <a:xfrm>
            <a:off x="12319660" y="208315"/>
            <a:ext cx="73150" cy="8495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64" name="Freeform: Shape 163">
            <a:extLst>
              <a:ext uri="{FF2B5EF4-FFF2-40B4-BE49-F238E27FC236}">
                <a16:creationId xmlns:a16="http://schemas.microsoft.com/office/drawing/2014/main" id="{31DDF140-1921-4322-B2E0-D91D2D4BEF72}"/>
              </a:ext>
            </a:extLst>
          </p:cNvPr>
          <p:cNvSpPr/>
          <p:nvPr/>
        </p:nvSpPr>
        <p:spPr>
          <a:xfrm rot="18900000">
            <a:off x="1974432" y="2534645"/>
            <a:ext cx="409379" cy="432995"/>
          </a:xfrm>
          <a:custGeom>
            <a:avLst/>
            <a:gdLst>
              <a:gd name="connsiteX0" fmla="*/ 179827 w 255862"/>
              <a:gd name="connsiteY0" fmla="*/ 0 h 270622"/>
              <a:gd name="connsiteX1" fmla="*/ 179827 w 255862"/>
              <a:gd name="connsiteY1" fmla="*/ 76035 h 270622"/>
              <a:gd name="connsiteX2" fmla="*/ 255862 w 255862"/>
              <a:gd name="connsiteY2" fmla="*/ 76035 h 270622"/>
              <a:gd name="connsiteX3" fmla="*/ 255862 w 255862"/>
              <a:gd name="connsiteY3" fmla="*/ 194587 h 270622"/>
              <a:gd name="connsiteX4" fmla="*/ 179827 w 255862"/>
              <a:gd name="connsiteY4" fmla="*/ 194587 h 270622"/>
              <a:gd name="connsiteX5" fmla="*/ 179827 w 255862"/>
              <a:gd name="connsiteY5" fmla="*/ 270622 h 270622"/>
              <a:gd name="connsiteX6" fmla="*/ 76035 w 255862"/>
              <a:gd name="connsiteY6" fmla="*/ 270622 h 270622"/>
              <a:gd name="connsiteX7" fmla="*/ 76035 w 255862"/>
              <a:gd name="connsiteY7" fmla="*/ 194587 h 270622"/>
              <a:gd name="connsiteX8" fmla="*/ 0 w 255862"/>
              <a:gd name="connsiteY8" fmla="*/ 194587 h 270622"/>
              <a:gd name="connsiteX9" fmla="*/ 0 w 255862"/>
              <a:gd name="connsiteY9" fmla="*/ 76035 h 270622"/>
              <a:gd name="connsiteX10" fmla="*/ 76035 w 255862"/>
              <a:gd name="connsiteY10" fmla="*/ 76035 h 270622"/>
              <a:gd name="connsiteX11" fmla="*/ 76035 w 255862"/>
              <a:gd name="connsiteY11" fmla="*/ 0 h 27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862" h="270622">
                <a:moveTo>
                  <a:pt x="179827" y="0"/>
                </a:moveTo>
                <a:lnTo>
                  <a:pt x="179827" y="76035"/>
                </a:lnTo>
                <a:lnTo>
                  <a:pt x="255862" y="76035"/>
                </a:lnTo>
                <a:lnTo>
                  <a:pt x="255862" y="194587"/>
                </a:lnTo>
                <a:lnTo>
                  <a:pt x="179827" y="194587"/>
                </a:lnTo>
                <a:lnTo>
                  <a:pt x="179827" y="270622"/>
                </a:lnTo>
                <a:lnTo>
                  <a:pt x="76035" y="270622"/>
                </a:lnTo>
                <a:lnTo>
                  <a:pt x="76035" y="194587"/>
                </a:lnTo>
                <a:lnTo>
                  <a:pt x="0" y="194587"/>
                </a:lnTo>
                <a:lnTo>
                  <a:pt x="0" y="76035"/>
                </a:lnTo>
                <a:lnTo>
                  <a:pt x="76035" y="76035"/>
                </a:lnTo>
                <a:lnTo>
                  <a:pt x="76035" y="0"/>
                </a:lnTo>
                <a:close/>
              </a:path>
            </a:pathLst>
          </a:custGeom>
          <a:solidFill>
            <a:schemeClr val="bg2"/>
          </a:solidFill>
          <a:ln w="22225" cap="flat">
            <a:solidFill>
              <a:schemeClr val="tx2"/>
            </a:solidFill>
            <a:prstDash val="solid"/>
            <a:miter/>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algn="ctr" defTabSz="731502">
              <a:defRPr/>
            </a:pPr>
            <a:endParaRPr lang="en-US" sz="3840" dirty="0">
              <a:solidFill>
                <a:srgbClr val="FFFFFF"/>
              </a:solidFill>
              <a:latin typeface="Arial"/>
            </a:endParaRPr>
          </a:p>
        </p:txBody>
      </p:sp>
    </p:spTree>
    <p:extLst>
      <p:ext uri="{BB962C8B-B14F-4D97-AF65-F5344CB8AC3E}">
        <p14:creationId xmlns:p14="http://schemas.microsoft.com/office/powerpoint/2010/main" val="19888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90B213-AC93-F74C-9DEB-01B3B200779E}"/>
              </a:ext>
            </a:extLst>
          </p:cNvPr>
          <p:cNvSpPr/>
          <p:nvPr/>
        </p:nvSpPr>
        <p:spPr>
          <a:xfrm>
            <a:off x="548640" y="5195091"/>
            <a:ext cx="13533120" cy="1084762"/>
          </a:xfrm>
          <a:prstGeom prst="rect">
            <a:avLst/>
          </a:prstGeom>
          <a:solidFill>
            <a:schemeClr val="bg2"/>
          </a:solidFill>
          <a:ln w="15875">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608" dirty="0"/>
          </a:p>
        </p:txBody>
      </p:sp>
      <p:sp>
        <p:nvSpPr>
          <p:cNvPr id="8" name="TextBox 7">
            <a:extLst>
              <a:ext uri="{FF2B5EF4-FFF2-40B4-BE49-F238E27FC236}">
                <a16:creationId xmlns:a16="http://schemas.microsoft.com/office/drawing/2014/main" id="{4B11B6FC-F9B8-2C41-A8F5-EA6223CB549B}"/>
              </a:ext>
            </a:extLst>
          </p:cNvPr>
          <p:cNvSpPr txBox="1"/>
          <p:nvPr/>
        </p:nvSpPr>
        <p:spPr>
          <a:xfrm>
            <a:off x="4071618" y="5017311"/>
            <a:ext cx="6487165" cy="387798"/>
          </a:xfrm>
          <a:prstGeom prst="rect">
            <a:avLst/>
          </a:prstGeom>
          <a:solidFill>
            <a:schemeClr val="bg2"/>
          </a:solidFill>
        </p:spPr>
        <p:txBody>
          <a:bodyPr wrap="square" rtlCol="0">
            <a:spAutoFit/>
          </a:bodyPr>
          <a:lstStyle/>
          <a:p>
            <a:pPr algn="ctr">
              <a:defRPr/>
            </a:pPr>
            <a:r>
              <a:rPr lang="en-US" sz="1920" b="1" dirty="0">
                <a:solidFill>
                  <a:schemeClr val="tx2"/>
                </a:solidFill>
                <a:latin typeface="Amazon Ember" panose="02000000000000000000" pitchFamily="2" charset="0"/>
                <a:ea typeface="Amazon Ember" panose="02000000000000000000" pitchFamily="2" charset="0"/>
              </a:rPr>
              <a:t>Data, visualization, engagement, &amp; machine learning</a:t>
            </a:r>
          </a:p>
        </p:txBody>
      </p:sp>
      <p:sp>
        <p:nvSpPr>
          <p:cNvPr id="2" name="Title 1">
            <a:extLst>
              <a:ext uri="{FF2B5EF4-FFF2-40B4-BE49-F238E27FC236}">
                <a16:creationId xmlns:a16="http://schemas.microsoft.com/office/drawing/2014/main" id="{0F5C4946-1B26-2144-BF23-F283DCBB9126}"/>
              </a:ext>
            </a:extLst>
          </p:cNvPr>
          <p:cNvSpPr>
            <a:spLocks noGrp="1"/>
          </p:cNvSpPr>
          <p:nvPr>
            <p:ph type="title"/>
          </p:nvPr>
        </p:nvSpPr>
        <p:spPr/>
        <p:txBody>
          <a:bodyPr/>
          <a:lstStyle/>
          <a:p>
            <a:r>
              <a:rPr lang="en-US" sz="4800" dirty="0">
                <a:solidFill>
                  <a:schemeClr val="tx1"/>
                </a:solidFill>
              </a:rPr>
              <a:t>Data, visualization, engagement, </a:t>
            </a:r>
            <a:br>
              <a:rPr lang="en-US" sz="4800" dirty="0">
                <a:solidFill>
                  <a:schemeClr val="tx1"/>
                </a:solidFill>
              </a:rPr>
            </a:br>
            <a:r>
              <a:rPr lang="en-US" sz="4800" dirty="0">
                <a:solidFill>
                  <a:schemeClr val="tx1"/>
                </a:solidFill>
              </a:rPr>
              <a:t>&amp; machine learning services</a:t>
            </a:r>
          </a:p>
        </p:txBody>
      </p:sp>
      <p:sp>
        <p:nvSpPr>
          <p:cNvPr id="4" name="TextBox 3">
            <a:extLst>
              <a:ext uri="{FF2B5EF4-FFF2-40B4-BE49-F238E27FC236}">
                <a16:creationId xmlns:a16="http://schemas.microsoft.com/office/drawing/2014/main" id="{C00F6297-D603-2346-B266-FE67CC1870EC}"/>
              </a:ext>
            </a:extLst>
          </p:cNvPr>
          <p:cNvSpPr txBox="1"/>
          <p:nvPr/>
        </p:nvSpPr>
        <p:spPr>
          <a:xfrm>
            <a:off x="4183324" y="5595199"/>
            <a:ext cx="1487906"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Dashboards</a:t>
            </a:r>
            <a:endParaRPr lang="en-US" sz="1440" dirty="0">
              <a:solidFill>
                <a:schemeClr val="tx2"/>
              </a:solidFill>
              <a:latin typeface="Amazon Ember" panose="02000000000000000000" pitchFamily="2" charset="0"/>
              <a:ea typeface="Amazon Ember" panose="02000000000000000000" pitchFamily="2" charset="0"/>
            </a:endParaRPr>
          </a:p>
        </p:txBody>
      </p:sp>
      <p:pic>
        <p:nvPicPr>
          <p:cNvPr id="5" name="Picture 4">
            <a:extLst>
              <a:ext uri="{FF2B5EF4-FFF2-40B4-BE49-F238E27FC236}">
                <a16:creationId xmlns:a16="http://schemas.microsoft.com/office/drawing/2014/main" id="{1D3BA3C6-C58E-2E4C-96BE-342F04281AD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756411" y="5575851"/>
            <a:ext cx="379235" cy="364650"/>
          </a:xfrm>
          <a:prstGeom prst="rect">
            <a:avLst/>
          </a:prstGeom>
        </p:spPr>
      </p:pic>
      <p:sp>
        <p:nvSpPr>
          <p:cNvPr id="6" name="TextBox 5">
            <a:extLst>
              <a:ext uri="{FF2B5EF4-FFF2-40B4-BE49-F238E27FC236}">
                <a16:creationId xmlns:a16="http://schemas.microsoft.com/office/drawing/2014/main" id="{4990B1EB-460E-DB43-9AE5-A003A08DC687}"/>
              </a:ext>
            </a:extLst>
          </p:cNvPr>
          <p:cNvSpPr txBox="1"/>
          <p:nvPr/>
        </p:nvSpPr>
        <p:spPr>
          <a:xfrm>
            <a:off x="10530566" y="5595199"/>
            <a:ext cx="2696117"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Predictive Analytics</a:t>
            </a:r>
          </a:p>
        </p:txBody>
      </p:sp>
      <p:pic>
        <p:nvPicPr>
          <p:cNvPr id="7" name="Picture 6">
            <a:extLst>
              <a:ext uri="{FF2B5EF4-FFF2-40B4-BE49-F238E27FC236}">
                <a16:creationId xmlns:a16="http://schemas.microsoft.com/office/drawing/2014/main" id="{5D001CA8-31D3-144A-8784-F375B9B5F53F}"/>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151730" y="5572654"/>
            <a:ext cx="379234" cy="385301"/>
          </a:xfrm>
          <a:prstGeom prst="rect">
            <a:avLst/>
          </a:prstGeom>
        </p:spPr>
      </p:pic>
      <p:grpSp>
        <p:nvGrpSpPr>
          <p:cNvPr id="56" name="Group 55">
            <a:extLst>
              <a:ext uri="{FF2B5EF4-FFF2-40B4-BE49-F238E27FC236}">
                <a16:creationId xmlns:a16="http://schemas.microsoft.com/office/drawing/2014/main" id="{7946A925-35E9-448F-9B72-2F89E680F516}"/>
              </a:ext>
            </a:extLst>
          </p:cNvPr>
          <p:cNvGrpSpPr/>
          <p:nvPr/>
        </p:nvGrpSpPr>
        <p:grpSpPr>
          <a:xfrm>
            <a:off x="634231" y="767107"/>
            <a:ext cx="3468019" cy="2300206"/>
            <a:chOff x="396394" y="581877"/>
            <a:chExt cx="2013069" cy="1335193"/>
          </a:xfrm>
        </p:grpSpPr>
        <p:grpSp>
          <p:nvGrpSpPr>
            <p:cNvPr id="38" name="Graphic 208">
              <a:extLst>
                <a:ext uri="{FF2B5EF4-FFF2-40B4-BE49-F238E27FC236}">
                  <a16:creationId xmlns:a16="http://schemas.microsoft.com/office/drawing/2014/main" id="{942B310D-9E0C-44BB-BF29-99C10531F96C}"/>
                </a:ext>
              </a:extLst>
            </p:cNvPr>
            <p:cNvGrpSpPr/>
            <p:nvPr/>
          </p:nvGrpSpPr>
          <p:grpSpPr>
            <a:xfrm>
              <a:off x="1279568" y="581877"/>
              <a:ext cx="1129895" cy="1129895"/>
              <a:chOff x="5428255" y="5331980"/>
              <a:chExt cx="660952" cy="660952"/>
            </a:xfrm>
          </p:grpSpPr>
          <p:sp>
            <p:nvSpPr>
              <p:cNvPr id="39" name="Freeform: Shape 38">
                <a:extLst>
                  <a:ext uri="{FF2B5EF4-FFF2-40B4-BE49-F238E27FC236}">
                    <a16:creationId xmlns:a16="http://schemas.microsoft.com/office/drawing/2014/main" id="{B20C6E1D-D2C9-4325-B9AA-74FCD736B62D}"/>
                  </a:ext>
                </a:extLst>
              </p:cNvPr>
              <p:cNvSpPr/>
              <p:nvPr/>
            </p:nvSpPr>
            <p:spPr>
              <a:xfrm>
                <a:off x="5520788" y="5621147"/>
                <a:ext cx="72705" cy="224724"/>
              </a:xfrm>
              <a:custGeom>
                <a:avLst/>
                <a:gdLst>
                  <a:gd name="connsiteX0" fmla="*/ 68078 w 72704"/>
                  <a:gd name="connsiteY0" fmla="*/ 4957 h 224723"/>
                  <a:gd name="connsiteX1" fmla="*/ 11567 w 72704"/>
                  <a:gd name="connsiteY1" fmla="*/ 4957 h 224723"/>
                  <a:gd name="connsiteX2" fmla="*/ 4957 w 72704"/>
                  <a:gd name="connsiteY2" fmla="*/ 11567 h 224723"/>
                  <a:gd name="connsiteX3" fmla="*/ 4957 w 72704"/>
                  <a:gd name="connsiteY3" fmla="*/ 215140 h 224723"/>
                  <a:gd name="connsiteX4" fmla="*/ 11567 w 72704"/>
                  <a:gd name="connsiteY4" fmla="*/ 221749 h 224723"/>
                  <a:gd name="connsiteX5" fmla="*/ 68078 w 72704"/>
                  <a:gd name="connsiteY5" fmla="*/ 221749 h 224723"/>
                  <a:gd name="connsiteX6" fmla="*/ 68078 w 72704"/>
                  <a:gd name="connsiteY6" fmla="*/ 4957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224723">
                    <a:moveTo>
                      <a:pt x="68078" y="4957"/>
                    </a:moveTo>
                    <a:lnTo>
                      <a:pt x="11567" y="4957"/>
                    </a:lnTo>
                    <a:cubicBezTo>
                      <a:pt x="7931" y="4957"/>
                      <a:pt x="4957" y="7931"/>
                      <a:pt x="4957" y="11567"/>
                    </a:cubicBezTo>
                    <a:lnTo>
                      <a:pt x="4957" y="215140"/>
                    </a:lnTo>
                    <a:cubicBezTo>
                      <a:pt x="4957" y="218775"/>
                      <a:pt x="7931" y="221749"/>
                      <a:pt x="11567" y="221749"/>
                    </a:cubicBezTo>
                    <a:lnTo>
                      <a:pt x="68078" y="221749"/>
                    </a:lnTo>
                    <a:lnTo>
                      <a:pt x="68078" y="4957"/>
                    </a:lnTo>
                    <a:close/>
                  </a:path>
                </a:pathLst>
              </a:custGeom>
              <a:noFill/>
              <a:ln w="19050" cap="flat">
                <a:solidFill>
                  <a:schemeClr val="accent1"/>
                </a:solidFill>
                <a:prstDash val="solid"/>
                <a:round/>
              </a:ln>
            </p:spPr>
            <p:txBody>
              <a:bodyPr rtlCol="0" anchor="ctr"/>
              <a:lstStyle/>
              <a:p>
                <a:endParaRPr lang="en-US" sz="4608"/>
              </a:p>
            </p:txBody>
          </p:sp>
          <p:sp>
            <p:nvSpPr>
              <p:cNvPr id="41" name="Freeform: Shape 40">
                <a:extLst>
                  <a:ext uri="{FF2B5EF4-FFF2-40B4-BE49-F238E27FC236}">
                    <a16:creationId xmlns:a16="http://schemas.microsoft.com/office/drawing/2014/main" id="{025EB0D5-E700-462E-B856-09E828E804B0}"/>
                  </a:ext>
                </a:extLst>
              </p:cNvPr>
              <p:cNvSpPr/>
              <p:nvPr/>
            </p:nvSpPr>
            <p:spPr>
              <a:xfrm>
                <a:off x="5786161" y="5603301"/>
                <a:ext cx="9914" cy="9914"/>
              </a:xfrm>
              <a:custGeom>
                <a:avLst/>
                <a:gdLst>
                  <a:gd name="connsiteX0" fmla="*/ 4957 w 9914"/>
                  <a:gd name="connsiteY0" fmla="*/ 4957 h 9914"/>
                  <a:gd name="connsiteX1" fmla="*/ 4957 w 9914"/>
                  <a:gd name="connsiteY1" fmla="*/ 4957 h 9914"/>
                  <a:gd name="connsiteX2" fmla="*/ 4957 w 9914"/>
                  <a:gd name="connsiteY2" fmla="*/ 4957 h 9914"/>
                </a:gdLst>
                <a:ahLst/>
                <a:cxnLst>
                  <a:cxn ang="0">
                    <a:pos x="connsiteX0" y="connsiteY0"/>
                  </a:cxn>
                  <a:cxn ang="0">
                    <a:pos x="connsiteX1" y="connsiteY1"/>
                  </a:cxn>
                  <a:cxn ang="0">
                    <a:pos x="connsiteX2" y="connsiteY2"/>
                  </a:cxn>
                </a:cxnLst>
                <a:rect l="l" t="t" r="r" b="b"/>
                <a:pathLst>
                  <a:path w="9914" h="9914">
                    <a:moveTo>
                      <a:pt x="4957" y="4957"/>
                    </a:moveTo>
                    <a:lnTo>
                      <a:pt x="4957" y="4957"/>
                    </a:lnTo>
                    <a:lnTo>
                      <a:pt x="4957" y="4957"/>
                    </a:lnTo>
                    <a:close/>
                  </a:path>
                </a:pathLst>
              </a:custGeom>
              <a:noFill/>
              <a:ln w="19050" cap="flat">
                <a:solidFill>
                  <a:schemeClr val="accent1"/>
                </a:solidFill>
                <a:prstDash val="solid"/>
                <a:round/>
              </a:ln>
            </p:spPr>
            <p:txBody>
              <a:bodyPr rtlCol="0" anchor="ctr"/>
              <a:lstStyle/>
              <a:p>
                <a:endParaRPr lang="en-US" sz="4608"/>
              </a:p>
            </p:txBody>
          </p:sp>
          <p:sp>
            <p:nvSpPr>
              <p:cNvPr id="42" name="Freeform: Shape 41">
                <a:extLst>
                  <a:ext uri="{FF2B5EF4-FFF2-40B4-BE49-F238E27FC236}">
                    <a16:creationId xmlns:a16="http://schemas.microsoft.com/office/drawing/2014/main" id="{FC27CD5B-AEA8-4C4F-9368-F0BDC9C4C3DD}"/>
                  </a:ext>
                </a:extLst>
              </p:cNvPr>
              <p:cNvSpPr/>
              <p:nvPr/>
            </p:nvSpPr>
            <p:spPr>
              <a:xfrm>
                <a:off x="5660249" y="5880240"/>
                <a:ext cx="333781" cy="9914"/>
              </a:xfrm>
              <a:custGeom>
                <a:avLst/>
                <a:gdLst>
                  <a:gd name="connsiteX0" fmla="*/ 4957 w 333780"/>
                  <a:gd name="connsiteY0" fmla="*/ 4957 h 9914"/>
                  <a:gd name="connsiteX1" fmla="*/ 331467 w 333780"/>
                  <a:gd name="connsiteY1" fmla="*/ 4957 h 9914"/>
                </a:gdLst>
                <a:ahLst/>
                <a:cxnLst>
                  <a:cxn ang="0">
                    <a:pos x="connsiteX0" y="connsiteY0"/>
                  </a:cxn>
                  <a:cxn ang="0">
                    <a:pos x="connsiteX1" y="connsiteY1"/>
                  </a:cxn>
                </a:cxnLst>
                <a:rect l="l" t="t" r="r" b="b"/>
                <a:pathLst>
                  <a:path w="333780" h="9914">
                    <a:moveTo>
                      <a:pt x="4957" y="4957"/>
                    </a:moveTo>
                    <a:lnTo>
                      <a:pt x="331467" y="4957"/>
                    </a:lnTo>
                  </a:path>
                </a:pathLst>
              </a:custGeom>
              <a:ln w="19050" cap="flat">
                <a:solidFill>
                  <a:schemeClr val="tx2"/>
                </a:solidFill>
                <a:prstDash val="solid"/>
                <a:round/>
              </a:ln>
            </p:spPr>
            <p:txBody>
              <a:bodyPr rtlCol="0" anchor="ctr"/>
              <a:lstStyle/>
              <a:p>
                <a:endParaRPr lang="en-US" sz="4608"/>
              </a:p>
            </p:txBody>
          </p:sp>
          <p:sp>
            <p:nvSpPr>
              <p:cNvPr id="43" name="Freeform: Shape 42">
                <a:extLst>
                  <a:ext uri="{FF2B5EF4-FFF2-40B4-BE49-F238E27FC236}">
                    <a16:creationId xmlns:a16="http://schemas.microsoft.com/office/drawing/2014/main" id="{1292D208-5094-43B2-B567-86E9F838673F}"/>
                  </a:ext>
                </a:extLst>
              </p:cNvPr>
              <p:cNvSpPr/>
              <p:nvPr/>
            </p:nvSpPr>
            <p:spPr>
              <a:xfrm>
                <a:off x="5712795" y="5669726"/>
                <a:ext cx="231333" cy="218114"/>
              </a:xfrm>
              <a:custGeom>
                <a:avLst/>
                <a:gdLst>
                  <a:gd name="connsiteX0" fmla="*/ 4957 w 231333"/>
                  <a:gd name="connsiteY0" fmla="*/ 215470 h 218114"/>
                  <a:gd name="connsiteX1" fmla="*/ 55520 w 231333"/>
                  <a:gd name="connsiteY1" fmla="*/ 97490 h 218114"/>
                  <a:gd name="connsiteX2" fmla="*/ 98482 w 231333"/>
                  <a:gd name="connsiteY2" fmla="*/ 97490 h 218114"/>
                  <a:gd name="connsiteX3" fmla="*/ 130538 w 231333"/>
                  <a:gd name="connsiteY3" fmla="*/ 141113 h 218114"/>
                  <a:gd name="connsiteX4" fmla="*/ 167882 w 231333"/>
                  <a:gd name="connsiteY4" fmla="*/ 4957 h 218114"/>
                  <a:gd name="connsiteX5" fmla="*/ 226376 w 231333"/>
                  <a:gd name="connsiteY5" fmla="*/ 215470 h 2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218114">
                    <a:moveTo>
                      <a:pt x="4957" y="215470"/>
                    </a:moveTo>
                    <a:lnTo>
                      <a:pt x="55520" y="97490"/>
                    </a:lnTo>
                    <a:lnTo>
                      <a:pt x="98482" y="97490"/>
                    </a:lnTo>
                    <a:lnTo>
                      <a:pt x="130538" y="141113"/>
                    </a:lnTo>
                    <a:lnTo>
                      <a:pt x="167882" y="4957"/>
                    </a:lnTo>
                    <a:lnTo>
                      <a:pt x="226376" y="215470"/>
                    </a:lnTo>
                  </a:path>
                </a:pathLst>
              </a:custGeom>
              <a:noFill/>
              <a:ln w="19050" cap="flat">
                <a:solidFill>
                  <a:schemeClr val="tx2"/>
                </a:solidFill>
                <a:prstDash val="solid"/>
                <a:round/>
              </a:ln>
            </p:spPr>
            <p:txBody>
              <a:bodyPr rtlCol="0" anchor="ctr"/>
              <a:lstStyle/>
              <a:p>
                <a:endParaRPr lang="en-US" sz="4608"/>
              </a:p>
            </p:txBody>
          </p:sp>
          <p:sp>
            <p:nvSpPr>
              <p:cNvPr id="44" name="Freeform: Shape 43">
                <a:extLst>
                  <a:ext uri="{FF2B5EF4-FFF2-40B4-BE49-F238E27FC236}">
                    <a16:creationId xmlns:a16="http://schemas.microsoft.com/office/drawing/2014/main" id="{88561D39-5502-45C2-8019-F25806705D2C}"/>
                  </a:ext>
                </a:extLst>
              </p:cNvPr>
              <p:cNvSpPr/>
              <p:nvPr/>
            </p:nvSpPr>
            <p:spPr>
              <a:xfrm>
                <a:off x="5647030" y="5685920"/>
                <a:ext cx="72705" cy="82619"/>
              </a:xfrm>
              <a:custGeom>
                <a:avLst/>
                <a:gdLst>
                  <a:gd name="connsiteX0" fmla="*/ 4957 w 72704"/>
                  <a:gd name="connsiteY0" fmla="*/ 4957 h 82619"/>
                  <a:gd name="connsiteX1" fmla="*/ 55190 w 72704"/>
                  <a:gd name="connsiteY1" fmla="*/ 4957 h 82619"/>
                  <a:gd name="connsiteX2" fmla="*/ 68078 w 72704"/>
                  <a:gd name="connsiteY2" fmla="*/ 17846 h 82619"/>
                  <a:gd name="connsiteX3" fmla="*/ 68078 w 72704"/>
                  <a:gd name="connsiteY3" fmla="*/ 79975 h 82619"/>
                </a:gdLst>
                <a:ahLst/>
                <a:cxnLst>
                  <a:cxn ang="0">
                    <a:pos x="connsiteX0" y="connsiteY0"/>
                  </a:cxn>
                  <a:cxn ang="0">
                    <a:pos x="connsiteX1" y="connsiteY1"/>
                  </a:cxn>
                  <a:cxn ang="0">
                    <a:pos x="connsiteX2" y="connsiteY2"/>
                  </a:cxn>
                  <a:cxn ang="0">
                    <a:pos x="connsiteX3" y="connsiteY3"/>
                  </a:cxn>
                </a:cxnLst>
                <a:rect l="l" t="t" r="r" b="b"/>
                <a:pathLst>
                  <a:path w="72704" h="82619">
                    <a:moveTo>
                      <a:pt x="4957" y="4957"/>
                    </a:moveTo>
                    <a:lnTo>
                      <a:pt x="55190" y="4957"/>
                    </a:lnTo>
                    <a:cubicBezTo>
                      <a:pt x="62130" y="4957"/>
                      <a:pt x="68078" y="10575"/>
                      <a:pt x="68078" y="17846"/>
                    </a:cubicBezTo>
                    <a:lnTo>
                      <a:pt x="68078" y="79975"/>
                    </a:lnTo>
                  </a:path>
                </a:pathLst>
              </a:custGeom>
              <a:noFill/>
              <a:ln w="19050" cap="flat">
                <a:solidFill>
                  <a:schemeClr val="accent1"/>
                </a:solidFill>
                <a:prstDash val="solid"/>
                <a:round/>
              </a:ln>
            </p:spPr>
            <p:txBody>
              <a:bodyPr rtlCol="0" anchor="ctr"/>
              <a:lstStyle/>
              <a:p>
                <a:endParaRPr lang="en-US" sz="4608"/>
              </a:p>
            </p:txBody>
          </p:sp>
          <p:sp>
            <p:nvSpPr>
              <p:cNvPr id="45" name="Freeform: Shape 44">
                <a:extLst>
                  <a:ext uri="{FF2B5EF4-FFF2-40B4-BE49-F238E27FC236}">
                    <a16:creationId xmlns:a16="http://schemas.microsoft.com/office/drawing/2014/main" id="{B4638530-22D0-4A74-979E-3F29DA5896BD}"/>
                  </a:ext>
                </a:extLst>
              </p:cNvPr>
              <p:cNvSpPr/>
              <p:nvPr/>
            </p:nvSpPr>
            <p:spPr>
              <a:xfrm>
                <a:off x="5710357" y="5434758"/>
                <a:ext cx="270990" cy="274295"/>
              </a:xfrm>
              <a:custGeom>
                <a:avLst/>
                <a:gdLst>
                  <a:gd name="connsiteX0" fmla="*/ 123722 w 270990"/>
                  <a:gd name="connsiteY0" fmla="*/ 269338 h 274295"/>
                  <a:gd name="connsiteX1" fmla="*/ 5412 w 270990"/>
                  <a:gd name="connsiteY1" fmla="*/ 146070 h 274295"/>
                  <a:gd name="connsiteX2" fmla="*/ 137602 w 270990"/>
                  <a:gd name="connsiteY2" fmla="*/ 4957 h 274295"/>
                  <a:gd name="connsiteX3" fmla="*/ 225178 w 270990"/>
                  <a:gd name="connsiteY3" fmla="*/ 236290 h 274295"/>
                </a:gdLst>
                <a:ahLst/>
                <a:cxnLst>
                  <a:cxn ang="0">
                    <a:pos x="connsiteX0" y="connsiteY0"/>
                  </a:cxn>
                  <a:cxn ang="0">
                    <a:pos x="connsiteX1" y="connsiteY1"/>
                  </a:cxn>
                  <a:cxn ang="0">
                    <a:pos x="connsiteX2" y="connsiteY2"/>
                  </a:cxn>
                  <a:cxn ang="0">
                    <a:pos x="connsiteX3" y="connsiteY3"/>
                  </a:cxn>
                </a:cxnLst>
                <a:rect l="l" t="t" r="r" b="b"/>
                <a:pathLst>
                  <a:path w="270990" h="274295">
                    <a:moveTo>
                      <a:pt x="123722" y="269338"/>
                    </a:moveTo>
                    <a:cubicBezTo>
                      <a:pt x="123722" y="269338"/>
                      <a:pt x="16648" y="260085"/>
                      <a:pt x="5412" y="146070"/>
                    </a:cubicBezTo>
                    <a:cubicBezTo>
                      <a:pt x="-206" y="89559"/>
                      <a:pt x="46391" y="4957"/>
                      <a:pt x="137602" y="4957"/>
                    </a:cubicBezTo>
                    <a:cubicBezTo>
                      <a:pt x="254591" y="5288"/>
                      <a:pt x="315398" y="154002"/>
                      <a:pt x="225178" y="236290"/>
                    </a:cubicBezTo>
                  </a:path>
                </a:pathLst>
              </a:custGeom>
              <a:noFill/>
              <a:ln w="19050" cap="flat">
                <a:solidFill>
                  <a:schemeClr val="accent1"/>
                </a:solidFill>
                <a:prstDash val="solid"/>
                <a:round/>
              </a:ln>
            </p:spPr>
            <p:txBody>
              <a:bodyPr rtlCol="0" anchor="ctr"/>
              <a:lstStyle/>
              <a:p>
                <a:endParaRPr lang="en-US" sz="4608"/>
              </a:p>
            </p:txBody>
          </p:sp>
          <p:sp>
            <p:nvSpPr>
              <p:cNvPr id="46" name="Freeform: Shape 45">
                <a:extLst>
                  <a:ext uri="{FF2B5EF4-FFF2-40B4-BE49-F238E27FC236}">
                    <a16:creationId xmlns:a16="http://schemas.microsoft.com/office/drawing/2014/main" id="{C9C9833A-08FC-4F79-B05C-108C311682E7}"/>
                  </a:ext>
                </a:extLst>
              </p:cNvPr>
              <p:cNvSpPr/>
              <p:nvPr/>
            </p:nvSpPr>
            <p:spPr>
              <a:xfrm>
                <a:off x="5843002" y="5436080"/>
                <a:ext cx="9914" cy="148714"/>
              </a:xfrm>
              <a:custGeom>
                <a:avLst/>
                <a:gdLst>
                  <a:gd name="connsiteX0" fmla="*/ 4957 w 9914"/>
                  <a:gd name="connsiteY0" fmla="*/ 4957 h 148714"/>
                  <a:gd name="connsiteX1" fmla="*/ 4957 w 9914"/>
                  <a:gd name="connsiteY1" fmla="*/ 144749 h 148714"/>
                </a:gdLst>
                <a:ahLst/>
                <a:cxnLst>
                  <a:cxn ang="0">
                    <a:pos x="connsiteX0" y="connsiteY0"/>
                  </a:cxn>
                  <a:cxn ang="0">
                    <a:pos x="connsiteX1" y="connsiteY1"/>
                  </a:cxn>
                </a:cxnLst>
                <a:rect l="l" t="t" r="r" b="b"/>
                <a:pathLst>
                  <a:path w="9914" h="148714">
                    <a:moveTo>
                      <a:pt x="4957" y="4957"/>
                    </a:moveTo>
                    <a:lnTo>
                      <a:pt x="4957" y="144749"/>
                    </a:lnTo>
                  </a:path>
                </a:pathLst>
              </a:custGeom>
              <a:ln w="19050" cap="flat">
                <a:solidFill>
                  <a:schemeClr val="accent1"/>
                </a:solidFill>
                <a:prstDash val="solid"/>
                <a:round/>
              </a:ln>
            </p:spPr>
            <p:txBody>
              <a:bodyPr rtlCol="0" anchor="ctr"/>
              <a:lstStyle/>
              <a:p>
                <a:endParaRPr lang="en-US" sz="4608"/>
              </a:p>
            </p:txBody>
          </p:sp>
          <p:sp>
            <p:nvSpPr>
              <p:cNvPr id="47" name="Freeform: Shape 46">
                <a:extLst>
                  <a:ext uri="{FF2B5EF4-FFF2-40B4-BE49-F238E27FC236}">
                    <a16:creationId xmlns:a16="http://schemas.microsoft.com/office/drawing/2014/main" id="{EE9EDD1C-1C6D-47F1-B72A-B4CF6092000C}"/>
                  </a:ext>
                </a:extLst>
              </p:cNvPr>
              <p:cNvSpPr/>
              <p:nvPr/>
            </p:nvSpPr>
            <p:spPr>
              <a:xfrm>
                <a:off x="5843002" y="5575871"/>
                <a:ext cx="102448" cy="95838"/>
              </a:xfrm>
              <a:custGeom>
                <a:avLst/>
                <a:gdLst>
                  <a:gd name="connsiteX0" fmla="*/ 4957 w 102447"/>
                  <a:gd name="connsiteY0" fmla="*/ 4957 h 95838"/>
                  <a:gd name="connsiteX1" fmla="*/ 98812 w 102447"/>
                  <a:gd name="connsiteY1" fmla="*/ 92864 h 95838"/>
                </a:gdLst>
                <a:ahLst/>
                <a:cxnLst>
                  <a:cxn ang="0">
                    <a:pos x="connsiteX0" y="connsiteY0"/>
                  </a:cxn>
                  <a:cxn ang="0">
                    <a:pos x="connsiteX1" y="connsiteY1"/>
                  </a:cxn>
                </a:cxnLst>
                <a:rect l="l" t="t" r="r" b="b"/>
                <a:pathLst>
                  <a:path w="102447" h="95838">
                    <a:moveTo>
                      <a:pt x="4957" y="4957"/>
                    </a:moveTo>
                    <a:lnTo>
                      <a:pt x="98812" y="92864"/>
                    </a:lnTo>
                  </a:path>
                </a:pathLst>
              </a:custGeom>
              <a:ln w="19050" cap="flat">
                <a:solidFill>
                  <a:schemeClr val="accent1"/>
                </a:solidFill>
                <a:prstDash val="solid"/>
                <a:round/>
              </a:ln>
            </p:spPr>
            <p:txBody>
              <a:bodyPr rtlCol="0" anchor="ctr"/>
              <a:lstStyle/>
              <a:p>
                <a:endParaRPr lang="en-US" sz="4608"/>
              </a:p>
            </p:txBody>
          </p:sp>
          <p:sp>
            <p:nvSpPr>
              <p:cNvPr id="48" name="Freeform: Shape 47">
                <a:extLst>
                  <a:ext uri="{FF2B5EF4-FFF2-40B4-BE49-F238E27FC236}">
                    <a16:creationId xmlns:a16="http://schemas.microsoft.com/office/drawing/2014/main" id="{7A66C19D-DB89-4ACF-BEA8-FCC9F04FE130}"/>
                  </a:ext>
                </a:extLst>
              </p:cNvPr>
              <p:cNvSpPr/>
              <p:nvPr/>
            </p:nvSpPr>
            <p:spPr>
              <a:xfrm>
                <a:off x="5710812" y="5478050"/>
                <a:ext cx="237943" cy="105752"/>
              </a:xfrm>
              <a:custGeom>
                <a:avLst/>
                <a:gdLst>
                  <a:gd name="connsiteX0" fmla="*/ 233647 w 237942"/>
                  <a:gd name="connsiteY0" fmla="*/ 4957 h 105752"/>
                  <a:gd name="connsiteX1" fmla="*/ 137148 w 237942"/>
                  <a:gd name="connsiteY1" fmla="*/ 102778 h 105752"/>
                  <a:gd name="connsiteX2" fmla="*/ 4957 w 237942"/>
                  <a:gd name="connsiteY2" fmla="*/ 102778 h 105752"/>
                </a:gdLst>
                <a:ahLst/>
                <a:cxnLst>
                  <a:cxn ang="0">
                    <a:pos x="connsiteX0" y="connsiteY0"/>
                  </a:cxn>
                  <a:cxn ang="0">
                    <a:pos x="connsiteX1" y="connsiteY1"/>
                  </a:cxn>
                  <a:cxn ang="0">
                    <a:pos x="connsiteX2" y="connsiteY2"/>
                  </a:cxn>
                </a:cxnLst>
                <a:rect l="l" t="t" r="r" b="b"/>
                <a:pathLst>
                  <a:path w="237942" h="105752">
                    <a:moveTo>
                      <a:pt x="233647" y="4957"/>
                    </a:moveTo>
                    <a:lnTo>
                      <a:pt x="137148" y="102778"/>
                    </a:lnTo>
                    <a:lnTo>
                      <a:pt x="4957" y="102778"/>
                    </a:lnTo>
                  </a:path>
                </a:pathLst>
              </a:custGeom>
              <a:noFill/>
              <a:ln w="19050" cap="flat">
                <a:solidFill>
                  <a:schemeClr val="accent1"/>
                </a:solidFill>
                <a:prstDash val="solid"/>
                <a:round/>
              </a:ln>
            </p:spPr>
            <p:txBody>
              <a:bodyPr rtlCol="0" anchor="ctr"/>
              <a:lstStyle/>
              <a:p>
                <a:endParaRPr lang="en-US" sz="4608"/>
              </a:p>
            </p:txBody>
          </p:sp>
          <p:sp>
            <p:nvSpPr>
              <p:cNvPr id="49" name="Freeform: Shape 48">
                <a:extLst>
                  <a:ext uri="{FF2B5EF4-FFF2-40B4-BE49-F238E27FC236}">
                    <a16:creationId xmlns:a16="http://schemas.microsoft.com/office/drawing/2014/main" id="{0A6E96C1-C2A7-4340-A7C7-17F7BAA3BC8F}"/>
                  </a:ext>
                </a:extLst>
              </p:cNvPr>
              <p:cNvSpPr/>
              <p:nvPr/>
            </p:nvSpPr>
            <p:spPr>
              <a:xfrm>
                <a:off x="5624558" y="5837939"/>
                <a:ext cx="69400" cy="9914"/>
              </a:xfrm>
              <a:custGeom>
                <a:avLst/>
                <a:gdLst>
                  <a:gd name="connsiteX0" fmla="*/ 65104 w 69399"/>
                  <a:gd name="connsiteY0" fmla="*/ 4957 h 9914"/>
                  <a:gd name="connsiteX1" fmla="*/ 4957 w 69399"/>
                  <a:gd name="connsiteY1" fmla="*/ 4957 h 9914"/>
                </a:gdLst>
                <a:ahLst/>
                <a:cxnLst>
                  <a:cxn ang="0">
                    <a:pos x="connsiteX0" y="connsiteY0"/>
                  </a:cxn>
                  <a:cxn ang="0">
                    <a:pos x="connsiteX1" y="connsiteY1"/>
                  </a:cxn>
                </a:cxnLst>
                <a:rect l="l" t="t" r="r" b="b"/>
                <a:pathLst>
                  <a:path w="69399" h="9914">
                    <a:moveTo>
                      <a:pt x="65104" y="4957"/>
                    </a:moveTo>
                    <a:lnTo>
                      <a:pt x="4957" y="4957"/>
                    </a:lnTo>
                  </a:path>
                </a:pathLst>
              </a:custGeom>
              <a:ln w="19050" cap="flat">
                <a:solidFill>
                  <a:schemeClr val="accent1"/>
                </a:solidFill>
                <a:prstDash val="solid"/>
                <a:round/>
              </a:ln>
            </p:spPr>
            <p:txBody>
              <a:bodyPr rtlCol="0" anchor="ctr"/>
              <a:lstStyle/>
              <a:p>
                <a:endParaRPr lang="en-US" sz="4608"/>
              </a:p>
            </p:txBody>
          </p:sp>
          <p:sp>
            <p:nvSpPr>
              <p:cNvPr id="40" name="Freeform: Shape 39">
                <a:extLst>
                  <a:ext uri="{FF2B5EF4-FFF2-40B4-BE49-F238E27FC236}">
                    <a16:creationId xmlns:a16="http://schemas.microsoft.com/office/drawing/2014/main" id="{D30F2CA1-F25A-4F23-ACB2-224E88600791}"/>
                  </a:ext>
                </a:extLst>
              </p:cNvPr>
              <p:cNvSpPr/>
              <p:nvPr/>
            </p:nvSpPr>
            <p:spPr>
              <a:xfrm>
                <a:off x="5583909" y="5527291"/>
                <a:ext cx="72705" cy="320562"/>
              </a:xfrm>
              <a:custGeom>
                <a:avLst/>
                <a:gdLst>
                  <a:gd name="connsiteX0" fmla="*/ 61469 w 72704"/>
                  <a:gd name="connsiteY0" fmla="*/ 4957 h 320561"/>
                  <a:gd name="connsiteX1" fmla="*/ 11567 w 72704"/>
                  <a:gd name="connsiteY1" fmla="*/ 4957 h 320561"/>
                  <a:gd name="connsiteX2" fmla="*/ 4957 w 72704"/>
                  <a:gd name="connsiteY2" fmla="*/ 11567 h 320561"/>
                  <a:gd name="connsiteX3" fmla="*/ 4957 w 72704"/>
                  <a:gd name="connsiteY3" fmla="*/ 315605 h 320561"/>
                  <a:gd name="connsiteX4" fmla="*/ 68078 w 72704"/>
                  <a:gd name="connsiteY4" fmla="*/ 315605 h 320561"/>
                  <a:gd name="connsiteX5" fmla="*/ 68078 w 72704"/>
                  <a:gd name="connsiteY5" fmla="*/ 11567 h 320561"/>
                  <a:gd name="connsiteX6" fmla="*/ 61469 w 72704"/>
                  <a:gd name="connsiteY6" fmla="*/ 4957 h 3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320561">
                    <a:moveTo>
                      <a:pt x="61469" y="4957"/>
                    </a:moveTo>
                    <a:lnTo>
                      <a:pt x="11567" y="4957"/>
                    </a:lnTo>
                    <a:cubicBezTo>
                      <a:pt x="7931" y="4957"/>
                      <a:pt x="4957" y="7931"/>
                      <a:pt x="4957" y="11567"/>
                    </a:cubicBezTo>
                    <a:lnTo>
                      <a:pt x="4957" y="315605"/>
                    </a:lnTo>
                    <a:lnTo>
                      <a:pt x="68078" y="315605"/>
                    </a:lnTo>
                    <a:lnTo>
                      <a:pt x="68078" y="11567"/>
                    </a:lnTo>
                    <a:cubicBezTo>
                      <a:pt x="68078" y="7931"/>
                      <a:pt x="65104" y="4957"/>
                      <a:pt x="61469" y="4957"/>
                    </a:cubicBezTo>
                    <a:close/>
                  </a:path>
                </a:pathLst>
              </a:custGeom>
              <a:noFill/>
              <a:ln w="19050" cap="flat">
                <a:solidFill>
                  <a:schemeClr val="accent1"/>
                </a:solidFill>
                <a:prstDash val="solid"/>
                <a:round/>
              </a:ln>
            </p:spPr>
            <p:txBody>
              <a:bodyPr rtlCol="0" anchor="ctr"/>
              <a:lstStyle/>
              <a:p>
                <a:endParaRPr lang="en-US" sz="4608"/>
              </a:p>
            </p:txBody>
          </p:sp>
        </p:grpSp>
        <p:grpSp>
          <p:nvGrpSpPr>
            <p:cNvPr id="50" name="Graphic 242">
              <a:extLst>
                <a:ext uri="{FF2B5EF4-FFF2-40B4-BE49-F238E27FC236}">
                  <a16:creationId xmlns:a16="http://schemas.microsoft.com/office/drawing/2014/main" id="{03B835DA-BDB9-43C4-AF27-98C2DF5CBC14}"/>
                </a:ext>
              </a:extLst>
            </p:cNvPr>
            <p:cNvGrpSpPr/>
            <p:nvPr/>
          </p:nvGrpSpPr>
          <p:grpSpPr>
            <a:xfrm>
              <a:off x="396394" y="749289"/>
              <a:ext cx="1167780" cy="1167781"/>
              <a:chOff x="4642568" y="4592514"/>
              <a:chExt cx="660952" cy="660952"/>
            </a:xfrm>
          </p:grpSpPr>
          <p:sp>
            <p:nvSpPr>
              <p:cNvPr id="51" name="Freeform: Shape 50">
                <a:extLst>
                  <a:ext uri="{FF2B5EF4-FFF2-40B4-BE49-F238E27FC236}">
                    <a16:creationId xmlns:a16="http://schemas.microsoft.com/office/drawing/2014/main" id="{E11858A1-9AB0-4D66-9C7F-0FE165B4E8A2}"/>
                  </a:ext>
                </a:extLst>
              </p:cNvPr>
              <p:cNvSpPr/>
              <p:nvPr/>
            </p:nvSpPr>
            <p:spPr>
              <a:xfrm>
                <a:off x="4715273" y="5078644"/>
                <a:ext cx="499019" cy="42962"/>
              </a:xfrm>
              <a:custGeom>
                <a:avLst/>
                <a:gdLst>
                  <a:gd name="connsiteX0" fmla="*/ 4957 w 499018"/>
                  <a:gd name="connsiteY0" fmla="*/ 4957 h 42961"/>
                  <a:gd name="connsiteX1" fmla="*/ 4957 w 499018"/>
                  <a:gd name="connsiteY1" fmla="*/ 29412 h 42961"/>
                  <a:gd name="connsiteX2" fmla="*/ 6610 w 499018"/>
                  <a:gd name="connsiteY2" fmla="*/ 30734 h 42961"/>
                  <a:gd name="connsiteX3" fmla="*/ 34039 w 499018"/>
                  <a:gd name="connsiteY3" fmla="*/ 39988 h 42961"/>
                  <a:gd name="connsiteX4" fmla="*/ 469937 w 499018"/>
                  <a:gd name="connsiteY4" fmla="*/ 39988 h 42961"/>
                  <a:gd name="connsiteX5" fmla="*/ 492740 w 499018"/>
                  <a:gd name="connsiteY5" fmla="*/ 32056 h 42961"/>
                  <a:gd name="connsiteX6" fmla="*/ 496045 w 499018"/>
                  <a:gd name="connsiteY6" fmla="*/ 29412 h 42961"/>
                  <a:gd name="connsiteX7" fmla="*/ 496045 w 499018"/>
                  <a:gd name="connsiteY7" fmla="*/ 4957 h 42961"/>
                  <a:gd name="connsiteX8" fmla="*/ 4957 w 499018"/>
                  <a:gd name="connsiteY8" fmla="*/ 4957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018" h="42961">
                    <a:moveTo>
                      <a:pt x="4957" y="4957"/>
                    </a:moveTo>
                    <a:lnTo>
                      <a:pt x="4957" y="29412"/>
                    </a:lnTo>
                    <a:lnTo>
                      <a:pt x="6610" y="30734"/>
                    </a:lnTo>
                    <a:cubicBezTo>
                      <a:pt x="14541" y="36683"/>
                      <a:pt x="24125" y="39988"/>
                      <a:pt x="34039" y="39988"/>
                    </a:cubicBezTo>
                    <a:lnTo>
                      <a:pt x="469937" y="39988"/>
                    </a:lnTo>
                    <a:cubicBezTo>
                      <a:pt x="478199" y="39988"/>
                      <a:pt x="486130" y="37344"/>
                      <a:pt x="492740" y="32056"/>
                    </a:cubicBezTo>
                    <a:lnTo>
                      <a:pt x="496045" y="29412"/>
                    </a:lnTo>
                    <a:lnTo>
                      <a:pt x="496045" y="4957"/>
                    </a:lnTo>
                    <a:lnTo>
                      <a:pt x="4957" y="4957"/>
                    </a:lnTo>
                    <a:close/>
                  </a:path>
                </a:pathLst>
              </a:custGeom>
              <a:noFill/>
              <a:ln w="19050" cap="flat">
                <a:solidFill>
                  <a:schemeClr val="tx1"/>
                </a:solidFill>
                <a:prstDash val="solid"/>
                <a:round/>
              </a:ln>
            </p:spPr>
            <p:txBody>
              <a:bodyPr rtlCol="0" anchor="ctr"/>
              <a:lstStyle/>
              <a:p>
                <a:endParaRPr lang="en-US" sz="4608"/>
              </a:p>
            </p:txBody>
          </p:sp>
          <p:sp>
            <p:nvSpPr>
              <p:cNvPr id="52" name="Freeform: Shape 51">
                <a:extLst>
                  <a:ext uri="{FF2B5EF4-FFF2-40B4-BE49-F238E27FC236}">
                    <a16:creationId xmlns:a16="http://schemas.microsoft.com/office/drawing/2014/main" id="{BCA4C018-24E4-420F-A55C-93F4C1D18D30}"/>
                  </a:ext>
                </a:extLst>
              </p:cNvPr>
              <p:cNvSpPr/>
              <p:nvPr/>
            </p:nvSpPr>
            <p:spPr>
              <a:xfrm>
                <a:off x="4783681" y="4803027"/>
                <a:ext cx="366828" cy="254467"/>
              </a:xfrm>
              <a:custGeom>
                <a:avLst/>
                <a:gdLst>
                  <a:gd name="connsiteX0" fmla="*/ 362863 w 366828"/>
                  <a:gd name="connsiteY0" fmla="*/ 240587 h 254466"/>
                  <a:gd name="connsiteX1" fmla="*/ 352948 w 366828"/>
                  <a:gd name="connsiteY1" fmla="*/ 250501 h 254466"/>
                  <a:gd name="connsiteX2" fmla="*/ 14871 w 366828"/>
                  <a:gd name="connsiteY2" fmla="*/ 250501 h 254466"/>
                  <a:gd name="connsiteX3" fmla="*/ 4957 w 366828"/>
                  <a:gd name="connsiteY3" fmla="*/ 240587 h 254466"/>
                  <a:gd name="connsiteX4" fmla="*/ 4957 w 366828"/>
                  <a:gd name="connsiteY4" fmla="*/ 14871 h 254466"/>
                  <a:gd name="connsiteX5" fmla="*/ 14871 w 366828"/>
                  <a:gd name="connsiteY5" fmla="*/ 4957 h 254466"/>
                  <a:gd name="connsiteX6" fmla="*/ 351296 w 366828"/>
                  <a:gd name="connsiteY6" fmla="*/ 4957 h 254466"/>
                  <a:gd name="connsiteX7" fmla="*/ 361210 w 366828"/>
                  <a:gd name="connsiteY7" fmla="*/ 14871 h 254466"/>
                  <a:gd name="connsiteX8" fmla="*/ 362863 w 366828"/>
                  <a:gd name="connsiteY8" fmla="*/ 240587 h 25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828" h="254466">
                    <a:moveTo>
                      <a:pt x="362863" y="240587"/>
                    </a:moveTo>
                    <a:cubicBezTo>
                      <a:pt x="362863" y="246205"/>
                      <a:pt x="358566" y="250501"/>
                      <a:pt x="352948" y="250501"/>
                    </a:cubicBezTo>
                    <a:lnTo>
                      <a:pt x="14871" y="250501"/>
                    </a:lnTo>
                    <a:cubicBezTo>
                      <a:pt x="9253" y="250501"/>
                      <a:pt x="4957" y="246205"/>
                      <a:pt x="4957" y="240587"/>
                    </a:cubicBezTo>
                    <a:lnTo>
                      <a:pt x="4957" y="14871"/>
                    </a:lnTo>
                    <a:cubicBezTo>
                      <a:pt x="4957" y="9253"/>
                      <a:pt x="9253" y="4957"/>
                      <a:pt x="14871" y="4957"/>
                    </a:cubicBezTo>
                    <a:lnTo>
                      <a:pt x="351296" y="4957"/>
                    </a:lnTo>
                    <a:cubicBezTo>
                      <a:pt x="356914" y="4957"/>
                      <a:pt x="361210" y="9253"/>
                      <a:pt x="361210" y="14871"/>
                    </a:cubicBezTo>
                    <a:lnTo>
                      <a:pt x="362863" y="240587"/>
                    </a:lnTo>
                    <a:close/>
                  </a:path>
                </a:pathLst>
              </a:custGeom>
              <a:noFill/>
              <a:ln w="19050" cap="flat">
                <a:solidFill>
                  <a:schemeClr val="tx1"/>
                </a:solidFill>
                <a:prstDash val="solid"/>
                <a:round/>
              </a:ln>
            </p:spPr>
            <p:txBody>
              <a:bodyPr rtlCol="0" anchor="ctr"/>
              <a:lstStyle/>
              <a:p>
                <a:endParaRPr lang="en-US" sz="4608"/>
              </a:p>
            </p:txBody>
          </p:sp>
          <p:sp>
            <p:nvSpPr>
              <p:cNvPr id="53" name="Freeform: Shape 52">
                <a:extLst>
                  <a:ext uri="{FF2B5EF4-FFF2-40B4-BE49-F238E27FC236}">
                    <a16:creationId xmlns:a16="http://schemas.microsoft.com/office/drawing/2014/main" id="{126EA547-C493-411F-AC29-FD17E56B0265}"/>
                  </a:ext>
                </a:extLst>
              </p:cNvPr>
              <p:cNvSpPr/>
              <p:nvPr/>
            </p:nvSpPr>
            <p:spPr>
              <a:xfrm>
                <a:off x="4758235" y="4779894"/>
                <a:ext cx="416400" cy="304038"/>
              </a:xfrm>
              <a:custGeom>
                <a:avLst/>
                <a:gdLst>
                  <a:gd name="connsiteX0" fmla="*/ 411443 w 416399"/>
                  <a:gd name="connsiteY0" fmla="*/ 292471 h 304037"/>
                  <a:gd name="connsiteX1" fmla="*/ 401528 w 416399"/>
                  <a:gd name="connsiteY1" fmla="*/ 302386 h 304037"/>
                  <a:gd name="connsiteX2" fmla="*/ 14871 w 416399"/>
                  <a:gd name="connsiteY2" fmla="*/ 302386 h 304037"/>
                  <a:gd name="connsiteX3" fmla="*/ 4957 w 416399"/>
                  <a:gd name="connsiteY3" fmla="*/ 292471 h 304037"/>
                  <a:gd name="connsiteX4" fmla="*/ 4957 w 416399"/>
                  <a:gd name="connsiteY4" fmla="*/ 14871 h 304037"/>
                  <a:gd name="connsiteX5" fmla="*/ 14871 w 416399"/>
                  <a:gd name="connsiteY5" fmla="*/ 4957 h 304037"/>
                  <a:gd name="connsiteX6" fmla="*/ 401528 w 416399"/>
                  <a:gd name="connsiteY6" fmla="*/ 4957 h 304037"/>
                  <a:gd name="connsiteX7" fmla="*/ 411443 w 416399"/>
                  <a:gd name="connsiteY7" fmla="*/ 14871 h 304037"/>
                  <a:gd name="connsiteX8" fmla="*/ 411443 w 416399"/>
                  <a:gd name="connsiteY8" fmla="*/ 292471 h 30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9" h="304037">
                    <a:moveTo>
                      <a:pt x="411443" y="292471"/>
                    </a:moveTo>
                    <a:cubicBezTo>
                      <a:pt x="411443" y="298089"/>
                      <a:pt x="407146" y="302386"/>
                      <a:pt x="401528" y="302386"/>
                    </a:cubicBezTo>
                    <a:lnTo>
                      <a:pt x="14871" y="302386"/>
                    </a:lnTo>
                    <a:cubicBezTo>
                      <a:pt x="9253" y="302386"/>
                      <a:pt x="4957" y="298089"/>
                      <a:pt x="4957" y="292471"/>
                    </a:cubicBezTo>
                    <a:lnTo>
                      <a:pt x="4957" y="14871"/>
                    </a:lnTo>
                    <a:cubicBezTo>
                      <a:pt x="4957" y="9253"/>
                      <a:pt x="9253" y="4957"/>
                      <a:pt x="14871" y="4957"/>
                    </a:cubicBezTo>
                    <a:lnTo>
                      <a:pt x="401528" y="4957"/>
                    </a:lnTo>
                    <a:cubicBezTo>
                      <a:pt x="407146" y="4957"/>
                      <a:pt x="411443" y="9253"/>
                      <a:pt x="411443" y="14871"/>
                    </a:cubicBezTo>
                    <a:lnTo>
                      <a:pt x="411443" y="292471"/>
                    </a:lnTo>
                    <a:close/>
                  </a:path>
                </a:pathLst>
              </a:custGeom>
              <a:noFill/>
              <a:ln w="19050" cap="flat">
                <a:solidFill>
                  <a:schemeClr val="tx1"/>
                </a:solidFill>
                <a:prstDash val="solid"/>
                <a:round/>
              </a:ln>
            </p:spPr>
            <p:txBody>
              <a:bodyPr rtlCol="0" anchor="ctr"/>
              <a:lstStyle/>
              <a:p>
                <a:endParaRPr lang="en-US" sz="4608"/>
              </a:p>
            </p:txBody>
          </p:sp>
          <p:sp>
            <p:nvSpPr>
              <p:cNvPr id="54" name="Freeform: Shape 53">
                <a:extLst>
                  <a:ext uri="{FF2B5EF4-FFF2-40B4-BE49-F238E27FC236}">
                    <a16:creationId xmlns:a16="http://schemas.microsoft.com/office/drawing/2014/main" id="{9D6607A8-0808-482C-B863-AA4E250B3F6A}"/>
                  </a:ext>
                </a:extLst>
              </p:cNvPr>
              <p:cNvSpPr/>
              <p:nvPr/>
            </p:nvSpPr>
            <p:spPr>
              <a:xfrm>
                <a:off x="4881172" y="4844006"/>
                <a:ext cx="168543" cy="168543"/>
              </a:xfrm>
              <a:custGeom>
                <a:avLst/>
                <a:gdLst>
                  <a:gd name="connsiteX0" fmla="*/ 19829 w 168542"/>
                  <a:gd name="connsiteY0" fmla="*/ 131529 h 168542"/>
                  <a:gd name="connsiteX1" fmla="*/ 23133 w 168542"/>
                  <a:gd name="connsiteY1" fmla="*/ 135165 h 168542"/>
                  <a:gd name="connsiteX2" fmla="*/ 26438 w 168542"/>
                  <a:gd name="connsiteY2" fmla="*/ 138800 h 168542"/>
                  <a:gd name="connsiteX3" fmla="*/ 29743 w 168542"/>
                  <a:gd name="connsiteY3" fmla="*/ 142435 h 168542"/>
                  <a:gd name="connsiteX4" fmla="*/ 51885 w 168542"/>
                  <a:gd name="connsiteY4" fmla="*/ 131199 h 168542"/>
                  <a:gd name="connsiteX5" fmla="*/ 67748 w 168542"/>
                  <a:gd name="connsiteY5" fmla="*/ 139130 h 168542"/>
                  <a:gd name="connsiteX6" fmla="*/ 72044 w 168542"/>
                  <a:gd name="connsiteY6" fmla="*/ 163586 h 168542"/>
                  <a:gd name="connsiteX7" fmla="*/ 77001 w 168542"/>
                  <a:gd name="connsiteY7" fmla="*/ 163916 h 168542"/>
                  <a:gd name="connsiteX8" fmla="*/ 81958 w 168542"/>
                  <a:gd name="connsiteY8" fmla="*/ 164247 h 168542"/>
                  <a:gd name="connsiteX9" fmla="*/ 86915 w 168542"/>
                  <a:gd name="connsiteY9" fmla="*/ 164577 h 168542"/>
                  <a:gd name="connsiteX10" fmla="*/ 94516 w 168542"/>
                  <a:gd name="connsiteY10" fmla="*/ 140783 h 168542"/>
                  <a:gd name="connsiteX11" fmla="*/ 111040 w 168542"/>
                  <a:gd name="connsiteY11" fmla="*/ 135165 h 168542"/>
                  <a:gd name="connsiteX12" fmla="*/ 131529 w 168542"/>
                  <a:gd name="connsiteY12" fmla="*/ 149375 h 168542"/>
                  <a:gd name="connsiteX13" fmla="*/ 135165 w 168542"/>
                  <a:gd name="connsiteY13" fmla="*/ 146070 h 168542"/>
                  <a:gd name="connsiteX14" fmla="*/ 138800 w 168542"/>
                  <a:gd name="connsiteY14" fmla="*/ 142766 h 168542"/>
                  <a:gd name="connsiteX15" fmla="*/ 142435 w 168542"/>
                  <a:gd name="connsiteY15" fmla="*/ 139461 h 168542"/>
                  <a:gd name="connsiteX16" fmla="*/ 131199 w 168542"/>
                  <a:gd name="connsiteY16" fmla="*/ 117319 h 168542"/>
                  <a:gd name="connsiteX17" fmla="*/ 139130 w 168542"/>
                  <a:gd name="connsiteY17" fmla="*/ 101787 h 168542"/>
                  <a:gd name="connsiteX18" fmla="*/ 163586 w 168542"/>
                  <a:gd name="connsiteY18" fmla="*/ 97490 h 168542"/>
                  <a:gd name="connsiteX19" fmla="*/ 163916 w 168542"/>
                  <a:gd name="connsiteY19" fmla="*/ 92533 h 168542"/>
                  <a:gd name="connsiteX20" fmla="*/ 164247 w 168542"/>
                  <a:gd name="connsiteY20" fmla="*/ 87576 h 168542"/>
                  <a:gd name="connsiteX21" fmla="*/ 164577 w 168542"/>
                  <a:gd name="connsiteY21" fmla="*/ 82619 h 168542"/>
                  <a:gd name="connsiteX22" fmla="*/ 140783 w 168542"/>
                  <a:gd name="connsiteY22" fmla="*/ 75018 h 168542"/>
                  <a:gd name="connsiteX23" fmla="*/ 135165 w 168542"/>
                  <a:gd name="connsiteY23" fmla="*/ 58494 h 168542"/>
                  <a:gd name="connsiteX24" fmla="*/ 149375 w 168542"/>
                  <a:gd name="connsiteY24" fmla="*/ 38005 h 168542"/>
                  <a:gd name="connsiteX25" fmla="*/ 146070 w 168542"/>
                  <a:gd name="connsiteY25" fmla="*/ 34370 h 168542"/>
                  <a:gd name="connsiteX26" fmla="*/ 142766 w 168542"/>
                  <a:gd name="connsiteY26" fmla="*/ 30734 h 168542"/>
                  <a:gd name="connsiteX27" fmla="*/ 139461 w 168542"/>
                  <a:gd name="connsiteY27" fmla="*/ 27099 h 168542"/>
                  <a:gd name="connsiteX28" fmla="*/ 117319 w 168542"/>
                  <a:gd name="connsiteY28" fmla="*/ 38335 h 168542"/>
                  <a:gd name="connsiteX29" fmla="*/ 101456 w 168542"/>
                  <a:gd name="connsiteY29" fmla="*/ 30404 h 168542"/>
                  <a:gd name="connsiteX30" fmla="*/ 97160 w 168542"/>
                  <a:gd name="connsiteY30" fmla="*/ 5949 h 168542"/>
                  <a:gd name="connsiteX31" fmla="*/ 92203 w 168542"/>
                  <a:gd name="connsiteY31" fmla="*/ 5618 h 168542"/>
                  <a:gd name="connsiteX32" fmla="*/ 87246 w 168542"/>
                  <a:gd name="connsiteY32" fmla="*/ 5288 h 168542"/>
                  <a:gd name="connsiteX33" fmla="*/ 82289 w 168542"/>
                  <a:gd name="connsiteY33" fmla="*/ 4957 h 168542"/>
                  <a:gd name="connsiteX34" fmla="*/ 74688 w 168542"/>
                  <a:gd name="connsiteY34" fmla="*/ 28421 h 168542"/>
                  <a:gd name="connsiteX35" fmla="*/ 57833 w 168542"/>
                  <a:gd name="connsiteY35" fmla="*/ 34039 h 168542"/>
                  <a:gd name="connsiteX36" fmla="*/ 37674 w 168542"/>
                  <a:gd name="connsiteY36" fmla="*/ 19829 h 168542"/>
                  <a:gd name="connsiteX37" fmla="*/ 34039 w 168542"/>
                  <a:gd name="connsiteY37" fmla="*/ 23133 h 168542"/>
                  <a:gd name="connsiteX38" fmla="*/ 30404 w 168542"/>
                  <a:gd name="connsiteY38" fmla="*/ 26438 h 168542"/>
                  <a:gd name="connsiteX39" fmla="*/ 26769 w 168542"/>
                  <a:gd name="connsiteY39" fmla="*/ 29743 h 168542"/>
                  <a:gd name="connsiteX40" fmla="*/ 38005 w 168542"/>
                  <a:gd name="connsiteY40" fmla="*/ 51554 h 168542"/>
                  <a:gd name="connsiteX41" fmla="*/ 30073 w 168542"/>
                  <a:gd name="connsiteY41" fmla="*/ 67417 h 168542"/>
                  <a:gd name="connsiteX42" fmla="*/ 5949 w 168542"/>
                  <a:gd name="connsiteY42" fmla="*/ 71713 h 168542"/>
                  <a:gd name="connsiteX43" fmla="*/ 5618 w 168542"/>
                  <a:gd name="connsiteY43" fmla="*/ 76670 h 168542"/>
                  <a:gd name="connsiteX44" fmla="*/ 5288 w 168542"/>
                  <a:gd name="connsiteY44" fmla="*/ 81628 h 168542"/>
                  <a:gd name="connsiteX45" fmla="*/ 4957 w 168542"/>
                  <a:gd name="connsiteY45" fmla="*/ 86585 h 168542"/>
                  <a:gd name="connsiteX46" fmla="*/ 28421 w 168542"/>
                  <a:gd name="connsiteY46" fmla="*/ 94186 h 168542"/>
                  <a:gd name="connsiteX47" fmla="*/ 34039 w 168542"/>
                  <a:gd name="connsiteY47" fmla="*/ 111040 h 168542"/>
                  <a:gd name="connsiteX48" fmla="*/ 19829 w 168542"/>
                  <a:gd name="connsiteY48" fmla="*/ 131529 h 1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8542" h="168542">
                    <a:moveTo>
                      <a:pt x="19829" y="131529"/>
                    </a:moveTo>
                    <a:lnTo>
                      <a:pt x="23133" y="135165"/>
                    </a:lnTo>
                    <a:lnTo>
                      <a:pt x="26438" y="138800"/>
                    </a:lnTo>
                    <a:lnTo>
                      <a:pt x="29743" y="142435"/>
                    </a:lnTo>
                    <a:lnTo>
                      <a:pt x="51885" y="131199"/>
                    </a:lnTo>
                    <a:cubicBezTo>
                      <a:pt x="56842" y="134504"/>
                      <a:pt x="62130" y="137148"/>
                      <a:pt x="67748" y="139130"/>
                    </a:cubicBezTo>
                    <a:lnTo>
                      <a:pt x="72044" y="163586"/>
                    </a:lnTo>
                    <a:lnTo>
                      <a:pt x="77001" y="163916"/>
                    </a:lnTo>
                    <a:lnTo>
                      <a:pt x="81958" y="164247"/>
                    </a:lnTo>
                    <a:lnTo>
                      <a:pt x="86915" y="164577"/>
                    </a:lnTo>
                    <a:lnTo>
                      <a:pt x="94516" y="140783"/>
                    </a:lnTo>
                    <a:cubicBezTo>
                      <a:pt x="100134" y="139791"/>
                      <a:pt x="105752" y="137809"/>
                      <a:pt x="111040" y="135165"/>
                    </a:cubicBezTo>
                    <a:lnTo>
                      <a:pt x="131529" y="149375"/>
                    </a:lnTo>
                    <a:lnTo>
                      <a:pt x="135165" y="146070"/>
                    </a:lnTo>
                    <a:lnTo>
                      <a:pt x="138800" y="142766"/>
                    </a:lnTo>
                    <a:lnTo>
                      <a:pt x="142435" y="139461"/>
                    </a:lnTo>
                    <a:lnTo>
                      <a:pt x="131199" y="117319"/>
                    </a:lnTo>
                    <a:cubicBezTo>
                      <a:pt x="134504" y="112362"/>
                      <a:pt x="137148" y="107074"/>
                      <a:pt x="139130" y="101787"/>
                    </a:cubicBezTo>
                    <a:lnTo>
                      <a:pt x="163586" y="97490"/>
                    </a:lnTo>
                    <a:lnTo>
                      <a:pt x="163916" y="92533"/>
                    </a:lnTo>
                    <a:lnTo>
                      <a:pt x="164247" y="87576"/>
                    </a:lnTo>
                    <a:lnTo>
                      <a:pt x="164577" y="82619"/>
                    </a:lnTo>
                    <a:lnTo>
                      <a:pt x="140783" y="75018"/>
                    </a:lnTo>
                    <a:cubicBezTo>
                      <a:pt x="139791" y="69400"/>
                      <a:pt x="137809" y="63782"/>
                      <a:pt x="135165" y="58494"/>
                    </a:cubicBezTo>
                    <a:lnTo>
                      <a:pt x="149375" y="38005"/>
                    </a:lnTo>
                    <a:lnTo>
                      <a:pt x="146070" y="34370"/>
                    </a:lnTo>
                    <a:lnTo>
                      <a:pt x="142766" y="30734"/>
                    </a:lnTo>
                    <a:lnTo>
                      <a:pt x="139461" y="27099"/>
                    </a:lnTo>
                    <a:lnTo>
                      <a:pt x="117319" y="38335"/>
                    </a:lnTo>
                    <a:cubicBezTo>
                      <a:pt x="112362" y="34700"/>
                      <a:pt x="107074" y="32387"/>
                      <a:pt x="101456" y="30404"/>
                    </a:cubicBezTo>
                    <a:lnTo>
                      <a:pt x="97160" y="5949"/>
                    </a:lnTo>
                    <a:lnTo>
                      <a:pt x="92203" y="5618"/>
                    </a:lnTo>
                    <a:lnTo>
                      <a:pt x="87246" y="5288"/>
                    </a:lnTo>
                    <a:lnTo>
                      <a:pt x="82289" y="4957"/>
                    </a:lnTo>
                    <a:lnTo>
                      <a:pt x="74688" y="28421"/>
                    </a:lnTo>
                    <a:cubicBezTo>
                      <a:pt x="68739" y="29412"/>
                      <a:pt x="63121" y="31395"/>
                      <a:pt x="57833" y="34039"/>
                    </a:cubicBezTo>
                    <a:lnTo>
                      <a:pt x="37674" y="19829"/>
                    </a:lnTo>
                    <a:lnTo>
                      <a:pt x="34039" y="23133"/>
                    </a:lnTo>
                    <a:lnTo>
                      <a:pt x="30404" y="26438"/>
                    </a:lnTo>
                    <a:lnTo>
                      <a:pt x="26769" y="29743"/>
                    </a:lnTo>
                    <a:lnTo>
                      <a:pt x="38005" y="51554"/>
                    </a:lnTo>
                    <a:cubicBezTo>
                      <a:pt x="34370" y="56511"/>
                      <a:pt x="31726" y="61799"/>
                      <a:pt x="30073" y="67417"/>
                    </a:cubicBezTo>
                    <a:lnTo>
                      <a:pt x="5949" y="71713"/>
                    </a:lnTo>
                    <a:lnTo>
                      <a:pt x="5618" y="76670"/>
                    </a:lnTo>
                    <a:lnTo>
                      <a:pt x="5288" y="81628"/>
                    </a:lnTo>
                    <a:lnTo>
                      <a:pt x="4957" y="86585"/>
                    </a:lnTo>
                    <a:lnTo>
                      <a:pt x="28421" y="94186"/>
                    </a:lnTo>
                    <a:cubicBezTo>
                      <a:pt x="29412" y="99804"/>
                      <a:pt x="31395" y="105752"/>
                      <a:pt x="34039" y="111040"/>
                    </a:cubicBezTo>
                    <a:lnTo>
                      <a:pt x="19829" y="131529"/>
                    </a:lnTo>
                    <a:close/>
                  </a:path>
                </a:pathLst>
              </a:custGeom>
              <a:noFill/>
              <a:ln w="19050" cap="flat">
                <a:solidFill>
                  <a:schemeClr val="accent1"/>
                </a:solidFill>
                <a:prstDash val="solid"/>
                <a:round/>
              </a:ln>
            </p:spPr>
            <p:txBody>
              <a:bodyPr rtlCol="0" anchor="ctr"/>
              <a:lstStyle/>
              <a:p>
                <a:endParaRPr lang="en-US" sz="4608"/>
              </a:p>
            </p:txBody>
          </p:sp>
          <p:sp>
            <p:nvSpPr>
              <p:cNvPr id="55" name="Freeform: Shape 54">
                <a:extLst>
                  <a:ext uri="{FF2B5EF4-FFF2-40B4-BE49-F238E27FC236}">
                    <a16:creationId xmlns:a16="http://schemas.microsoft.com/office/drawing/2014/main" id="{43CCEAA6-3057-4997-AD60-158A891CCB41}"/>
                  </a:ext>
                </a:extLst>
              </p:cNvPr>
              <p:cNvSpPr/>
              <p:nvPr/>
            </p:nvSpPr>
            <p:spPr>
              <a:xfrm>
                <a:off x="4929091" y="4891925"/>
                <a:ext cx="72705" cy="72705"/>
              </a:xfrm>
              <a:custGeom>
                <a:avLst/>
                <a:gdLst>
                  <a:gd name="connsiteX0" fmla="*/ 68409 w 72704"/>
                  <a:gd name="connsiteY0" fmla="*/ 36683 h 72704"/>
                  <a:gd name="connsiteX1" fmla="*/ 36683 w 72704"/>
                  <a:gd name="connsiteY1" fmla="*/ 68409 h 72704"/>
                  <a:gd name="connsiteX2" fmla="*/ 4957 w 72704"/>
                  <a:gd name="connsiteY2" fmla="*/ 36683 h 72704"/>
                  <a:gd name="connsiteX3" fmla="*/ 36683 w 72704"/>
                  <a:gd name="connsiteY3" fmla="*/ 4957 h 72704"/>
                  <a:gd name="connsiteX4" fmla="*/ 68409 w 72704"/>
                  <a:gd name="connsiteY4" fmla="*/ 36683 h 72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04" h="72704">
                    <a:moveTo>
                      <a:pt x="68409" y="36683"/>
                    </a:moveTo>
                    <a:cubicBezTo>
                      <a:pt x="68409" y="54204"/>
                      <a:pt x="54204" y="68409"/>
                      <a:pt x="36683" y="68409"/>
                    </a:cubicBezTo>
                    <a:cubicBezTo>
                      <a:pt x="19161" y="68409"/>
                      <a:pt x="4957" y="54204"/>
                      <a:pt x="4957" y="36683"/>
                    </a:cubicBezTo>
                    <a:cubicBezTo>
                      <a:pt x="4957" y="19161"/>
                      <a:pt x="19161" y="4957"/>
                      <a:pt x="36683" y="4957"/>
                    </a:cubicBezTo>
                    <a:cubicBezTo>
                      <a:pt x="54204" y="4957"/>
                      <a:pt x="68409" y="19161"/>
                      <a:pt x="68409" y="36683"/>
                    </a:cubicBezTo>
                    <a:close/>
                  </a:path>
                </a:pathLst>
              </a:custGeom>
              <a:noFill/>
              <a:ln w="19050" cap="flat">
                <a:solidFill>
                  <a:schemeClr val="accent1"/>
                </a:solidFill>
                <a:prstDash val="solid"/>
                <a:round/>
              </a:ln>
            </p:spPr>
            <p:txBody>
              <a:bodyPr rtlCol="0" anchor="ctr"/>
              <a:lstStyle/>
              <a:p>
                <a:endParaRPr lang="en-US" sz="4608"/>
              </a:p>
            </p:txBody>
          </p:sp>
        </p:grpSp>
      </p:grpSp>
      <p:pic>
        <p:nvPicPr>
          <p:cNvPr id="28" name="Graphic 27">
            <a:extLst>
              <a:ext uri="{FF2B5EF4-FFF2-40B4-BE49-F238E27FC236}">
                <a16:creationId xmlns:a16="http://schemas.microsoft.com/office/drawing/2014/main" id="{0BD1F8B0-E14F-3B4C-80A2-408F431B0C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6526" y="5581482"/>
            <a:ext cx="376472" cy="376472"/>
          </a:xfrm>
          <a:prstGeom prst="rect">
            <a:avLst/>
          </a:prstGeom>
        </p:spPr>
      </p:pic>
      <p:sp>
        <p:nvSpPr>
          <p:cNvPr id="29" name="TextBox 28">
            <a:extLst>
              <a:ext uri="{FF2B5EF4-FFF2-40B4-BE49-F238E27FC236}">
                <a16:creationId xmlns:a16="http://schemas.microsoft.com/office/drawing/2014/main" id="{7288E7ED-DE6C-D741-A78D-47F5F3C34794}"/>
              </a:ext>
            </a:extLst>
          </p:cNvPr>
          <p:cNvSpPr txBox="1"/>
          <p:nvPr/>
        </p:nvSpPr>
        <p:spPr>
          <a:xfrm>
            <a:off x="6914838" y="5595199"/>
            <a:ext cx="2696117" cy="313932"/>
          </a:xfrm>
          <a:prstGeom prst="rect">
            <a:avLst/>
          </a:prstGeom>
          <a:noFill/>
        </p:spPr>
        <p:txBody>
          <a:bodyPr wrap="square" rtlCol="0">
            <a:spAutoFit/>
          </a:bodyPr>
          <a:lstStyle/>
          <a:p>
            <a:pPr>
              <a:defRPr/>
            </a:pPr>
            <a:r>
              <a:rPr lang="en-US" sz="1440" b="1" dirty="0">
                <a:solidFill>
                  <a:schemeClr val="tx2"/>
                </a:solidFill>
                <a:latin typeface="Amazon Ember" panose="02000000000000000000" pitchFamily="2" charset="0"/>
                <a:ea typeface="Amazon Ember" panose="02000000000000000000" pitchFamily="2" charset="0"/>
              </a:rPr>
              <a:t>Digital Us</a:t>
            </a:r>
            <a:r>
              <a:rPr lang="en-US" sz="1440" b="1" dirty="0" err="1">
                <a:solidFill>
                  <a:schemeClr val="tx2"/>
                </a:solidFill>
                <a:latin typeface="Amazon Ember" panose="02000000000000000000" pitchFamily="2" charset="0"/>
                <a:ea typeface="Amazon Ember" panose="02000000000000000000" pitchFamily="2" charset="0"/>
              </a:rPr>
              <a:t>er</a:t>
            </a:r>
            <a:r>
              <a:rPr lang="en-US" sz="1440" b="1" dirty="0">
                <a:solidFill>
                  <a:schemeClr val="tx2"/>
                </a:solidFill>
                <a:latin typeface="Amazon Ember" panose="02000000000000000000" pitchFamily="2" charset="0"/>
                <a:ea typeface="Amazon Ember" panose="02000000000000000000" pitchFamily="2" charset="0"/>
              </a:rPr>
              <a:t> Engagement</a:t>
            </a:r>
          </a:p>
        </p:txBody>
      </p:sp>
      <p:pic>
        <p:nvPicPr>
          <p:cNvPr id="30" name="Picture 29">
            <a:extLst>
              <a:ext uri="{FF2B5EF4-FFF2-40B4-BE49-F238E27FC236}">
                <a16:creationId xmlns:a16="http://schemas.microsoft.com/office/drawing/2014/main" id="{A86427A0-8C88-7C44-B90F-B23D734DC8A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1906368" y="5528049"/>
            <a:ext cx="430106" cy="430106"/>
          </a:xfrm>
          <a:prstGeom prst="rect">
            <a:avLst/>
          </a:prstGeom>
        </p:spPr>
      </p:pic>
      <p:sp>
        <p:nvSpPr>
          <p:cNvPr id="31" name="TextBox 30">
            <a:extLst>
              <a:ext uri="{FF2B5EF4-FFF2-40B4-BE49-F238E27FC236}">
                <a16:creationId xmlns:a16="http://schemas.microsoft.com/office/drawing/2014/main" id="{408D124C-2CED-414E-9B41-ECA9B4A78BE0}"/>
              </a:ext>
            </a:extLst>
          </p:cNvPr>
          <p:cNvSpPr txBox="1"/>
          <p:nvPr/>
        </p:nvSpPr>
        <p:spPr>
          <a:xfrm>
            <a:off x="2421965" y="5641366"/>
            <a:ext cx="1154274" cy="221599"/>
          </a:xfrm>
          <a:prstGeom prst="rect">
            <a:avLst/>
          </a:prstGeom>
          <a:noFill/>
        </p:spPr>
        <p:txBody>
          <a:bodyPr wrap="square" lIns="0" tIns="0" rIns="0" bIns="0" rtlCol="0">
            <a:spAutoFit/>
          </a:bodyPr>
          <a:lstStyle/>
          <a:p>
            <a:pPr lvl="0">
              <a:defRPr/>
            </a:pPr>
            <a:r>
              <a:rPr lang="en-US" sz="1440" b="1" dirty="0">
                <a:solidFill>
                  <a:schemeClr val="tx2"/>
                </a:solidFill>
                <a:latin typeface="Amazon Ember" panose="02000000000000000000" pitchFamily="2" charset="0"/>
                <a:ea typeface="Amazon Ember" panose="02000000000000000000" pitchFamily="2" charset="0"/>
              </a:rPr>
              <a:t>Data</a:t>
            </a:r>
          </a:p>
        </p:txBody>
      </p:sp>
    </p:spTree>
    <p:extLst>
      <p:ext uri="{BB962C8B-B14F-4D97-AF65-F5344CB8AC3E}">
        <p14:creationId xmlns:p14="http://schemas.microsoft.com/office/powerpoint/2010/main" val="27185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2C75-ADD9-3744-A48E-D7177727B333}"/>
              </a:ext>
            </a:extLst>
          </p:cNvPr>
          <p:cNvSpPr>
            <a:spLocks noGrp="1"/>
          </p:cNvSpPr>
          <p:nvPr>
            <p:ph type="title"/>
          </p:nvPr>
        </p:nvSpPr>
        <p:spPr/>
        <p:txBody>
          <a:bodyPr/>
          <a:lstStyle/>
          <a:p>
            <a:r>
              <a:rPr lang="en-US" dirty="0"/>
              <a:t>Common analytics use cases—which do you need?</a:t>
            </a:r>
          </a:p>
        </p:txBody>
      </p:sp>
      <p:sp>
        <p:nvSpPr>
          <p:cNvPr id="3" name="Content Placeholder 2">
            <a:extLst>
              <a:ext uri="{FF2B5EF4-FFF2-40B4-BE49-F238E27FC236}">
                <a16:creationId xmlns:a16="http://schemas.microsoft.com/office/drawing/2014/main" id="{89855E88-C198-AD49-91A2-DDDEE18ED9CD}"/>
              </a:ext>
            </a:extLst>
          </p:cNvPr>
          <p:cNvSpPr>
            <a:spLocks noGrp="1"/>
          </p:cNvSpPr>
          <p:nvPr>
            <p:ph idx="4294967295"/>
          </p:nvPr>
        </p:nvSpPr>
        <p:spPr>
          <a:xfrm>
            <a:off x="2506663" y="2403475"/>
            <a:ext cx="8158163" cy="4038600"/>
          </a:xfrm>
        </p:spPr>
        <p:txBody>
          <a:bodyPr/>
          <a:lstStyle/>
          <a:p>
            <a:pPr>
              <a:lnSpc>
                <a:spcPct val="150000"/>
              </a:lnSpc>
            </a:pPr>
            <a:r>
              <a:rPr lang="en-US" sz="2880" dirty="0"/>
              <a:t>Data warehouse modernization</a:t>
            </a:r>
          </a:p>
          <a:p>
            <a:pPr>
              <a:lnSpc>
                <a:spcPct val="150000"/>
              </a:lnSpc>
            </a:pPr>
            <a:r>
              <a:rPr lang="en-US" sz="2880" dirty="0"/>
              <a:t>Big data and data lakes</a:t>
            </a:r>
          </a:p>
          <a:p>
            <a:pPr>
              <a:lnSpc>
                <a:spcPct val="150000"/>
              </a:lnSpc>
            </a:pPr>
            <a:r>
              <a:rPr lang="en-US" sz="2880" dirty="0"/>
              <a:t>Real-time streaming and analytics</a:t>
            </a:r>
          </a:p>
          <a:p>
            <a:pPr>
              <a:lnSpc>
                <a:spcPct val="150000"/>
              </a:lnSpc>
            </a:pPr>
            <a:r>
              <a:rPr lang="en-US" sz="2880" dirty="0"/>
              <a:t>Operational and search analytics</a:t>
            </a:r>
          </a:p>
          <a:p>
            <a:pPr>
              <a:lnSpc>
                <a:spcPct val="150000"/>
              </a:lnSpc>
            </a:pPr>
            <a:r>
              <a:rPr lang="en-US" sz="2880" dirty="0"/>
              <a:t>Self-service business analytics</a:t>
            </a:r>
          </a:p>
          <a:p>
            <a:pPr>
              <a:lnSpc>
                <a:spcPct val="150000"/>
              </a:lnSpc>
            </a:pPr>
            <a:r>
              <a:rPr lang="en-US" sz="2880" dirty="0"/>
              <a:t>Acquiring 3</a:t>
            </a:r>
            <a:r>
              <a:rPr lang="en-US" sz="2880" baseline="30000" dirty="0"/>
              <a:t>rd</a:t>
            </a:r>
            <a:r>
              <a:rPr lang="en-US" sz="2880" dirty="0"/>
              <a:t>-party data for analysis</a:t>
            </a:r>
          </a:p>
          <a:p>
            <a:pPr>
              <a:lnSpc>
                <a:spcPct val="150000"/>
              </a:lnSpc>
            </a:pPr>
            <a:endParaRPr lang="en-US" dirty="0"/>
          </a:p>
        </p:txBody>
      </p:sp>
      <p:sp>
        <p:nvSpPr>
          <p:cNvPr id="8" name="Rectangle 7">
            <a:extLst>
              <a:ext uri="{FF2B5EF4-FFF2-40B4-BE49-F238E27FC236}">
                <a16:creationId xmlns:a16="http://schemas.microsoft.com/office/drawing/2014/main" id="{8AF85B60-4C34-4A87-954E-FD31A9425299}"/>
              </a:ext>
            </a:extLst>
          </p:cNvPr>
          <p:cNvSpPr/>
          <p:nvPr/>
        </p:nvSpPr>
        <p:spPr>
          <a:xfrm>
            <a:off x="1190271" y="1714713"/>
            <a:ext cx="12237461" cy="541450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9" name="Rectangle 8">
            <a:extLst>
              <a:ext uri="{FF2B5EF4-FFF2-40B4-BE49-F238E27FC236}">
                <a16:creationId xmlns:a16="http://schemas.microsoft.com/office/drawing/2014/main" id="{B0C0D416-1362-4C53-9774-F0105F1C0268}"/>
              </a:ext>
            </a:extLst>
          </p:cNvPr>
          <p:cNvSpPr/>
          <p:nvPr/>
        </p:nvSpPr>
        <p:spPr>
          <a:xfrm>
            <a:off x="644730" y="1323556"/>
            <a:ext cx="1686678" cy="16769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7" name="Graphic 240">
            <a:extLst>
              <a:ext uri="{FF2B5EF4-FFF2-40B4-BE49-F238E27FC236}">
                <a16:creationId xmlns:a16="http://schemas.microsoft.com/office/drawing/2014/main" id="{B0236D71-5F5C-436B-9439-4C164CA15116}"/>
              </a:ext>
            </a:extLst>
          </p:cNvPr>
          <p:cNvGrpSpPr/>
          <p:nvPr/>
        </p:nvGrpSpPr>
        <p:grpSpPr>
          <a:xfrm>
            <a:off x="619110" y="1192109"/>
            <a:ext cx="1712298" cy="1712298"/>
            <a:chOff x="6079338" y="322847"/>
            <a:chExt cx="643689" cy="643689"/>
          </a:xfrm>
        </p:grpSpPr>
        <p:sp>
          <p:nvSpPr>
            <p:cNvPr id="10" name="Freeform: Shape 9">
              <a:extLst>
                <a:ext uri="{FF2B5EF4-FFF2-40B4-BE49-F238E27FC236}">
                  <a16:creationId xmlns:a16="http://schemas.microsoft.com/office/drawing/2014/main" id="{2CA8740B-44B8-413A-BC63-556214D471A1}"/>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2700" cap="flat">
              <a:solidFill>
                <a:schemeClr val="tx2"/>
              </a:solidFill>
              <a:prstDash val="solid"/>
              <a:round/>
            </a:ln>
          </p:spPr>
          <p:txBody>
            <a:bodyPr rtlCol="0" anchor="ctr"/>
            <a:lstStyle/>
            <a:p>
              <a:endParaRPr lang="en-US" sz="4608"/>
            </a:p>
          </p:txBody>
        </p:sp>
        <p:sp>
          <p:nvSpPr>
            <p:cNvPr id="11" name="Freeform: Shape 10">
              <a:extLst>
                <a:ext uri="{FF2B5EF4-FFF2-40B4-BE49-F238E27FC236}">
                  <a16:creationId xmlns:a16="http://schemas.microsoft.com/office/drawing/2014/main" id="{D2DBB60D-3BD8-448E-A72B-7590ACCFABEC}"/>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w="12700" cap="flat">
              <a:solidFill>
                <a:schemeClr val="tx2"/>
              </a:solidFill>
              <a:prstDash val="solid"/>
              <a:round/>
            </a:ln>
          </p:spPr>
          <p:txBody>
            <a:bodyPr rtlCol="0" anchor="ctr"/>
            <a:lstStyle/>
            <a:p>
              <a:endParaRPr lang="en-US" sz="4608"/>
            </a:p>
          </p:txBody>
        </p:sp>
        <p:sp>
          <p:nvSpPr>
            <p:cNvPr id="12" name="Freeform: Shape 11">
              <a:extLst>
                <a:ext uri="{FF2B5EF4-FFF2-40B4-BE49-F238E27FC236}">
                  <a16:creationId xmlns:a16="http://schemas.microsoft.com/office/drawing/2014/main" id="{97C99A95-7A71-4DB5-AD08-75CA5C1CE420}"/>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w="12700" cap="flat">
              <a:solidFill>
                <a:schemeClr val="tx2"/>
              </a:solidFill>
              <a:prstDash val="solid"/>
              <a:round/>
            </a:ln>
          </p:spPr>
          <p:txBody>
            <a:bodyPr rtlCol="0" anchor="ctr"/>
            <a:lstStyle/>
            <a:p>
              <a:endParaRPr lang="en-US" sz="4608"/>
            </a:p>
          </p:txBody>
        </p:sp>
        <p:sp>
          <p:nvSpPr>
            <p:cNvPr id="13" name="Freeform: Shape 12">
              <a:extLst>
                <a:ext uri="{FF2B5EF4-FFF2-40B4-BE49-F238E27FC236}">
                  <a16:creationId xmlns:a16="http://schemas.microsoft.com/office/drawing/2014/main" id="{FA1CC376-3454-4893-945A-1197AADFC64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2700" cap="flat">
              <a:solidFill>
                <a:schemeClr val="accent2"/>
              </a:solidFill>
              <a:prstDash val="solid"/>
              <a:round/>
            </a:ln>
          </p:spPr>
          <p:txBody>
            <a:bodyPr rtlCol="0" anchor="ctr"/>
            <a:lstStyle/>
            <a:p>
              <a:endParaRPr lang="en-US" sz="4608"/>
            </a:p>
          </p:txBody>
        </p:sp>
        <p:sp>
          <p:nvSpPr>
            <p:cNvPr id="14" name="Freeform: Shape 13">
              <a:extLst>
                <a:ext uri="{FF2B5EF4-FFF2-40B4-BE49-F238E27FC236}">
                  <a16:creationId xmlns:a16="http://schemas.microsoft.com/office/drawing/2014/main" id="{FDB6DD3F-5FFD-4672-BE38-22DA6F21B66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2700" cap="flat">
              <a:solidFill>
                <a:schemeClr val="accent2"/>
              </a:solidFill>
              <a:prstDash val="solid"/>
              <a:round/>
            </a:ln>
          </p:spPr>
          <p:txBody>
            <a:bodyPr rtlCol="0" anchor="ctr"/>
            <a:lstStyle/>
            <a:p>
              <a:endParaRPr lang="en-US" sz="4608"/>
            </a:p>
          </p:txBody>
        </p:sp>
        <p:sp>
          <p:nvSpPr>
            <p:cNvPr id="15" name="Freeform: Shape 14">
              <a:extLst>
                <a:ext uri="{FF2B5EF4-FFF2-40B4-BE49-F238E27FC236}">
                  <a16:creationId xmlns:a16="http://schemas.microsoft.com/office/drawing/2014/main" id="{E7B882EF-8C54-40B8-9056-12BAC8F3D064}"/>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2700" cap="flat">
              <a:solidFill>
                <a:schemeClr val="accent2"/>
              </a:solidFill>
              <a:prstDash val="solid"/>
              <a:round/>
            </a:ln>
          </p:spPr>
          <p:txBody>
            <a:bodyPr rtlCol="0" anchor="ctr"/>
            <a:lstStyle/>
            <a:p>
              <a:endParaRPr lang="en-US" sz="4608"/>
            </a:p>
          </p:txBody>
        </p:sp>
        <p:sp>
          <p:nvSpPr>
            <p:cNvPr id="16" name="Freeform: Shape 15">
              <a:extLst>
                <a:ext uri="{FF2B5EF4-FFF2-40B4-BE49-F238E27FC236}">
                  <a16:creationId xmlns:a16="http://schemas.microsoft.com/office/drawing/2014/main" id="{772592D6-DBFD-47AF-9477-5EB53CC21EFA}"/>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2700" cap="flat">
              <a:solidFill>
                <a:schemeClr val="accent2"/>
              </a:solidFill>
              <a:prstDash val="solid"/>
              <a:round/>
            </a:ln>
          </p:spPr>
          <p:txBody>
            <a:bodyPr rtlCol="0" anchor="ctr"/>
            <a:lstStyle/>
            <a:p>
              <a:endParaRPr lang="en-US" sz="4608"/>
            </a:p>
          </p:txBody>
        </p:sp>
        <p:sp>
          <p:nvSpPr>
            <p:cNvPr id="17" name="Freeform: Shape 16">
              <a:extLst>
                <a:ext uri="{FF2B5EF4-FFF2-40B4-BE49-F238E27FC236}">
                  <a16:creationId xmlns:a16="http://schemas.microsoft.com/office/drawing/2014/main" id="{938180A7-7C05-4069-88AA-922E1DCB858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2700" cap="flat">
              <a:solidFill>
                <a:schemeClr val="accent2"/>
              </a:solidFill>
              <a:prstDash val="solid"/>
              <a:round/>
            </a:ln>
          </p:spPr>
          <p:txBody>
            <a:bodyPr rtlCol="0" anchor="ctr"/>
            <a:lstStyle/>
            <a:p>
              <a:endParaRPr lang="en-US" sz="4608"/>
            </a:p>
          </p:txBody>
        </p:sp>
        <p:sp>
          <p:nvSpPr>
            <p:cNvPr id="18" name="Freeform: Shape 17">
              <a:extLst>
                <a:ext uri="{FF2B5EF4-FFF2-40B4-BE49-F238E27FC236}">
                  <a16:creationId xmlns:a16="http://schemas.microsoft.com/office/drawing/2014/main" id="{7A0BECC7-0400-403E-A33A-BE7300C41D5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2700" cap="flat">
              <a:solidFill>
                <a:schemeClr val="accent2"/>
              </a:solidFill>
              <a:prstDash val="solid"/>
              <a:round/>
            </a:ln>
          </p:spPr>
          <p:txBody>
            <a:bodyPr rtlCol="0" anchor="ctr"/>
            <a:lstStyle/>
            <a:p>
              <a:endParaRPr lang="en-US" sz="4608"/>
            </a:p>
          </p:txBody>
        </p:sp>
        <p:sp>
          <p:nvSpPr>
            <p:cNvPr id="19" name="Freeform: Shape 18">
              <a:extLst>
                <a:ext uri="{FF2B5EF4-FFF2-40B4-BE49-F238E27FC236}">
                  <a16:creationId xmlns:a16="http://schemas.microsoft.com/office/drawing/2014/main" id="{A1A86BED-FD22-48DF-8050-CB488AF672BA}"/>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2"/>
              </a:solidFill>
              <a:prstDash val="solid"/>
              <a:round/>
            </a:ln>
          </p:spPr>
          <p:txBody>
            <a:bodyPr rtlCol="0" anchor="ctr"/>
            <a:lstStyle/>
            <a:p>
              <a:endParaRPr lang="en-US" sz="4608"/>
            </a:p>
          </p:txBody>
        </p:sp>
        <p:sp>
          <p:nvSpPr>
            <p:cNvPr id="20" name="Freeform: Shape 19">
              <a:extLst>
                <a:ext uri="{FF2B5EF4-FFF2-40B4-BE49-F238E27FC236}">
                  <a16:creationId xmlns:a16="http://schemas.microsoft.com/office/drawing/2014/main" id="{B1B6DD1D-A0A6-4DAE-A841-293F84F85FBB}"/>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2"/>
              </a:solidFill>
              <a:prstDash val="solid"/>
              <a:round/>
            </a:ln>
          </p:spPr>
          <p:txBody>
            <a:bodyPr rtlCol="0" anchor="ctr"/>
            <a:lstStyle/>
            <a:p>
              <a:endParaRPr lang="en-US" sz="4608"/>
            </a:p>
          </p:txBody>
        </p:sp>
        <p:sp>
          <p:nvSpPr>
            <p:cNvPr id="21" name="Freeform: Shape 20">
              <a:extLst>
                <a:ext uri="{FF2B5EF4-FFF2-40B4-BE49-F238E27FC236}">
                  <a16:creationId xmlns:a16="http://schemas.microsoft.com/office/drawing/2014/main" id="{5E7301A3-7EBF-4A52-9612-B6C69F25000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2700" cap="flat">
              <a:solidFill>
                <a:schemeClr val="tx2"/>
              </a:solidFill>
              <a:prstDash val="solid"/>
              <a:round/>
            </a:ln>
          </p:spPr>
          <p:txBody>
            <a:bodyPr rtlCol="0" anchor="ctr"/>
            <a:lstStyle/>
            <a:p>
              <a:endParaRPr lang="en-US" sz="4608"/>
            </a:p>
          </p:txBody>
        </p:sp>
      </p:grpSp>
    </p:spTree>
    <p:extLst>
      <p:ext uri="{BB962C8B-B14F-4D97-AF65-F5344CB8AC3E}">
        <p14:creationId xmlns:p14="http://schemas.microsoft.com/office/powerpoint/2010/main" val="2749859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BAF28-CF96-4649-AE61-1FD9CD41282D}"/>
              </a:ext>
            </a:extLst>
          </p:cNvPr>
          <p:cNvSpPr>
            <a:spLocks noGrp="1"/>
          </p:cNvSpPr>
          <p:nvPr>
            <p:ph type="title"/>
          </p:nvPr>
        </p:nvSpPr>
        <p:spPr/>
        <p:txBody>
          <a:bodyPr/>
          <a:lstStyle/>
          <a:p>
            <a:r>
              <a:rPr lang="en-US" dirty="0"/>
              <a:t>Data lakes for machine learning</a:t>
            </a:r>
          </a:p>
        </p:txBody>
      </p:sp>
      <p:sp>
        <p:nvSpPr>
          <p:cNvPr id="4" name="Content Placeholder 3">
            <a:extLst>
              <a:ext uri="{FF2B5EF4-FFF2-40B4-BE49-F238E27FC236}">
                <a16:creationId xmlns:a16="http://schemas.microsoft.com/office/drawing/2014/main" id="{3C6DB522-EFF1-644D-883A-04B7AF36E485}"/>
              </a:ext>
            </a:extLst>
          </p:cNvPr>
          <p:cNvSpPr>
            <a:spLocks noGrp="1"/>
          </p:cNvSpPr>
          <p:nvPr>
            <p:ph idx="4294967295"/>
          </p:nvPr>
        </p:nvSpPr>
        <p:spPr>
          <a:xfrm>
            <a:off x="533400" y="1409700"/>
            <a:ext cx="13127038" cy="5410200"/>
          </a:xfrm>
        </p:spPr>
        <p:txBody>
          <a:bodyPr/>
          <a:lstStyle/>
          <a:p>
            <a:pPr>
              <a:lnSpc>
                <a:spcPct val="150000"/>
              </a:lnSpc>
            </a:pPr>
            <a:r>
              <a:rPr lang="en-US" sz="2880" dirty="0"/>
              <a:t>Easier to discover relevant data</a:t>
            </a:r>
          </a:p>
          <a:p>
            <a:pPr>
              <a:lnSpc>
                <a:spcPct val="150000"/>
              </a:lnSpc>
            </a:pPr>
            <a:r>
              <a:rPr lang="en-US" sz="2880" dirty="0"/>
              <a:t>More data makes more accurate and complete models</a:t>
            </a:r>
          </a:p>
          <a:p>
            <a:pPr>
              <a:lnSpc>
                <a:spcPct val="150000"/>
              </a:lnSpc>
            </a:pPr>
            <a:r>
              <a:rPr lang="en-US" sz="2880" dirty="0"/>
              <a:t>More data sources provide more context and nuance</a:t>
            </a:r>
          </a:p>
          <a:p>
            <a:pPr>
              <a:lnSpc>
                <a:spcPct val="150000"/>
              </a:lnSpc>
            </a:pPr>
            <a:r>
              <a:rPr lang="en-US" sz="2880" dirty="0"/>
              <a:t>More compute resources available when needed</a:t>
            </a:r>
          </a:p>
          <a:p>
            <a:pPr>
              <a:lnSpc>
                <a:spcPct val="150000"/>
              </a:lnSpc>
            </a:pPr>
            <a:r>
              <a:rPr lang="en-US" sz="2880" dirty="0"/>
              <a:t>More specialized compute resources when needed</a:t>
            </a:r>
          </a:p>
          <a:p>
            <a:pPr>
              <a:lnSpc>
                <a:spcPct val="150000"/>
              </a:lnSpc>
            </a:pPr>
            <a:r>
              <a:rPr lang="en-US" sz="2880" dirty="0"/>
              <a:t>Granular control over what kinds of data is seen</a:t>
            </a:r>
          </a:p>
          <a:p>
            <a:pPr>
              <a:lnSpc>
                <a:spcPct val="150000"/>
              </a:lnSpc>
            </a:pPr>
            <a:r>
              <a:rPr lang="en-US" sz="2880" dirty="0"/>
              <a:t>Costs reduced by separating storage from compute</a:t>
            </a:r>
          </a:p>
          <a:p>
            <a:pPr>
              <a:lnSpc>
                <a:spcPct val="150000"/>
              </a:lnSpc>
            </a:pPr>
            <a:endParaRPr lang="en-US" dirty="0"/>
          </a:p>
        </p:txBody>
      </p:sp>
      <p:sp>
        <p:nvSpPr>
          <p:cNvPr id="5" name="Rectangle 4">
            <a:extLst>
              <a:ext uri="{FF2B5EF4-FFF2-40B4-BE49-F238E27FC236}">
                <a16:creationId xmlns:a16="http://schemas.microsoft.com/office/drawing/2014/main" id="{A1E8F439-A237-5B4E-98F0-2C781BE514AA}"/>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6" name="Rectangle 5">
            <a:extLst>
              <a:ext uri="{FF2B5EF4-FFF2-40B4-BE49-F238E27FC236}">
                <a16:creationId xmlns:a16="http://schemas.microsoft.com/office/drawing/2014/main" id="{9F3CD35B-F349-8648-A21C-EAE8C7E87E7F}"/>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8" name="Straight Connector 7">
            <a:extLst>
              <a:ext uri="{FF2B5EF4-FFF2-40B4-BE49-F238E27FC236}">
                <a16:creationId xmlns:a16="http://schemas.microsoft.com/office/drawing/2014/main" id="{59A28DC9-EC57-4780-A759-3525E02FD7E1}"/>
              </a:ext>
            </a:extLst>
          </p:cNvPr>
          <p:cNvCxnSpPr/>
          <p:nvPr/>
        </p:nvCxnSpPr>
        <p:spPr>
          <a:xfrm>
            <a:off x="670560" y="2231136"/>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D2D5E96-BD1E-4FD3-A2F7-CCE4D0B7AFC5}"/>
              </a:ext>
            </a:extLst>
          </p:cNvPr>
          <p:cNvCxnSpPr/>
          <p:nvPr/>
        </p:nvCxnSpPr>
        <p:spPr>
          <a:xfrm>
            <a:off x="670560" y="2980944"/>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DA7447B-479C-410C-9DD7-FD0A24D984CA}"/>
              </a:ext>
            </a:extLst>
          </p:cNvPr>
          <p:cNvCxnSpPr/>
          <p:nvPr/>
        </p:nvCxnSpPr>
        <p:spPr>
          <a:xfrm>
            <a:off x="670560" y="3730752"/>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59D964C-3235-4235-8E84-A5934860EF8C}"/>
              </a:ext>
            </a:extLst>
          </p:cNvPr>
          <p:cNvCxnSpPr/>
          <p:nvPr/>
        </p:nvCxnSpPr>
        <p:spPr>
          <a:xfrm>
            <a:off x="670560" y="4480560"/>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4751FFF-D52D-496E-B61B-5F88E54E0EC8}"/>
              </a:ext>
            </a:extLst>
          </p:cNvPr>
          <p:cNvCxnSpPr/>
          <p:nvPr/>
        </p:nvCxnSpPr>
        <p:spPr>
          <a:xfrm>
            <a:off x="670560" y="5230368"/>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6EAA09-5A8F-4BEF-B305-332349EEDBF2}"/>
              </a:ext>
            </a:extLst>
          </p:cNvPr>
          <p:cNvCxnSpPr/>
          <p:nvPr/>
        </p:nvCxnSpPr>
        <p:spPr>
          <a:xfrm>
            <a:off x="670560" y="5980176"/>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B878D08-0728-4820-B746-3D357E2CA292}"/>
              </a:ext>
            </a:extLst>
          </p:cNvPr>
          <p:cNvCxnSpPr/>
          <p:nvPr/>
        </p:nvCxnSpPr>
        <p:spPr>
          <a:xfrm>
            <a:off x="670560" y="6729984"/>
            <a:ext cx="1047292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598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0F0F0"/>
                </a:solidFill>
              </a:rPr>
              <a:t>AWS Data Exchange</a:t>
            </a:r>
            <a:br>
              <a:rPr lang="en-US" dirty="0">
                <a:solidFill>
                  <a:srgbClr val="F0F0F0"/>
                </a:solidFill>
              </a:rPr>
            </a:br>
            <a:r>
              <a:rPr lang="en-US" sz="3200" dirty="0">
                <a:solidFill>
                  <a:srgbClr val="F0F0F0"/>
                </a:solidFill>
              </a:rPr>
              <a:t>Easily find and subscribe to 3rd-party data in the cloud</a:t>
            </a:r>
            <a:br>
              <a:rPr lang="en-US" sz="3200" dirty="0"/>
            </a:br>
            <a:endParaRPr lang="en-US" sz="3200" dirty="0"/>
          </a:p>
        </p:txBody>
      </p:sp>
      <p:grpSp>
        <p:nvGrpSpPr>
          <p:cNvPr id="38" name="Group 37">
            <a:extLst>
              <a:ext uri="{FF2B5EF4-FFF2-40B4-BE49-F238E27FC236}">
                <a16:creationId xmlns:a16="http://schemas.microsoft.com/office/drawing/2014/main" id="{D54664E4-6593-4E23-8CA2-54245B8669BA}"/>
              </a:ext>
            </a:extLst>
          </p:cNvPr>
          <p:cNvGrpSpPr/>
          <p:nvPr/>
        </p:nvGrpSpPr>
        <p:grpSpPr>
          <a:xfrm>
            <a:off x="-17113" y="4257739"/>
            <a:ext cx="14664628" cy="3408298"/>
            <a:chOff x="-17113" y="4257739"/>
            <a:chExt cx="14664628" cy="2559323"/>
          </a:xfrm>
        </p:grpSpPr>
        <p:sp>
          <p:nvSpPr>
            <p:cNvPr id="39" name="Rectangle 38">
              <a:extLst>
                <a:ext uri="{FF2B5EF4-FFF2-40B4-BE49-F238E27FC236}">
                  <a16:creationId xmlns:a16="http://schemas.microsoft.com/office/drawing/2014/main" id="{81D1A446-5074-4FE8-8A05-CF90F3A68C1B}"/>
                </a:ext>
              </a:extLst>
            </p:cNvPr>
            <p:cNvSpPr/>
            <p:nvPr/>
          </p:nvSpPr>
          <p:spPr bwMode="auto">
            <a:xfrm>
              <a:off x="-17113" y="4257739"/>
              <a:ext cx="14647513" cy="2552593"/>
            </a:xfrm>
            <a:prstGeom prst="rect">
              <a:avLst/>
            </a:prstGeom>
            <a:solidFill>
              <a:srgbClr val="191919">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5D05E571-61D0-4FE0-B5D9-B49290A93888}"/>
                </a:ext>
              </a:extLst>
            </p:cNvPr>
            <p:cNvCxnSpPr>
              <a:cxnSpLocks/>
            </p:cNvCxnSpPr>
            <p:nvPr/>
          </p:nvCxnSpPr>
          <p:spPr>
            <a:xfrm>
              <a:off x="1" y="6817062"/>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cxnSp>
          <p:nvCxnSpPr>
            <p:cNvPr id="41" name="Straight Connector 40">
              <a:extLst>
                <a:ext uri="{FF2B5EF4-FFF2-40B4-BE49-F238E27FC236}">
                  <a16:creationId xmlns:a16="http://schemas.microsoft.com/office/drawing/2014/main" id="{E9068D83-9379-4037-9173-CA74351F86A3}"/>
                </a:ext>
              </a:extLst>
            </p:cNvPr>
            <p:cNvCxnSpPr>
              <a:cxnSpLocks/>
            </p:cNvCxnSpPr>
            <p:nvPr/>
          </p:nvCxnSpPr>
          <p:spPr>
            <a:xfrm>
              <a:off x="1" y="4257739"/>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grpSp>
      <p:grpSp>
        <p:nvGrpSpPr>
          <p:cNvPr id="22" name="Group 21">
            <a:extLst>
              <a:ext uri="{FF2B5EF4-FFF2-40B4-BE49-F238E27FC236}">
                <a16:creationId xmlns:a16="http://schemas.microsoft.com/office/drawing/2014/main" id="{237AE115-BC9B-4BF0-BA41-0C7A4F66B1A5}"/>
              </a:ext>
            </a:extLst>
          </p:cNvPr>
          <p:cNvGrpSpPr/>
          <p:nvPr/>
        </p:nvGrpSpPr>
        <p:grpSpPr>
          <a:xfrm>
            <a:off x="9877113" y="2373354"/>
            <a:ext cx="3907781" cy="4772037"/>
            <a:chOff x="9877113" y="2373354"/>
            <a:chExt cx="3907781" cy="4772037"/>
          </a:xfrm>
        </p:grpSpPr>
        <p:sp>
          <p:nvSpPr>
            <p:cNvPr id="49" name="TextBox 48">
              <a:extLst>
                <a:ext uri="{FF2B5EF4-FFF2-40B4-BE49-F238E27FC236}">
                  <a16:creationId xmlns:a16="http://schemas.microsoft.com/office/drawing/2014/main" id="{59198512-9594-4745-A09E-1AE6C94FB78E}"/>
                </a:ext>
              </a:extLst>
            </p:cNvPr>
            <p:cNvSpPr txBox="1"/>
            <p:nvPr/>
          </p:nvSpPr>
          <p:spPr>
            <a:xfrm>
              <a:off x="9877113" y="2373354"/>
              <a:ext cx="3907781" cy="830997"/>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Efficiently access </a:t>
              </a:r>
              <a:br>
                <a:rPr lang="en-US" sz="2400" b="1" dirty="0">
                  <a:latin typeface="Amazon Ember" panose="02000000000000000000" pitchFamily="2" charset="0"/>
                  <a:ea typeface="Amazon Ember" panose="02000000000000000000" pitchFamily="2" charset="0"/>
                </a:rPr>
              </a:br>
              <a:r>
                <a:rPr lang="en-US" sz="2400" b="1" dirty="0">
                  <a:latin typeface="Amazon Ember" panose="02000000000000000000" pitchFamily="2" charset="0"/>
                  <a:ea typeface="Amazon Ember" panose="02000000000000000000" pitchFamily="2" charset="0"/>
                </a:rPr>
                <a:t>3rd party data</a:t>
              </a:r>
            </a:p>
          </p:txBody>
        </p:sp>
        <p:grpSp>
          <p:nvGrpSpPr>
            <p:cNvPr id="21" name="Group 20">
              <a:extLst>
                <a:ext uri="{FF2B5EF4-FFF2-40B4-BE49-F238E27FC236}">
                  <a16:creationId xmlns:a16="http://schemas.microsoft.com/office/drawing/2014/main" id="{88E59A71-D931-413E-AD39-6146C8B70322}"/>
                </a:ext>
              </a:extLst>
            </p:cNvPr>
            <p:cNvGrpSpPr/>
            <p:nvPr/>
          </p:nvGrpSpPr>
          <p:grpSpPr>
            <a:xfrm>
              <a:off x="10114448" y="3485238"/>
              <a:ext cx="3433110" cy="3660153"/>
              <a:chOff x="10114448" y="3485238"/>
              <a:chExt cx="3433110" cy="3660153"/>
            </a:xfrm>
          </p:grpSpPr>
          <p:sp>
            <p:nvSpPr>
              <p:cNvPr id="50" name="TextBox 49">
                <a:extLst>
                  <a:ext uri="{FF2B5EF4-FFF2-40B4-BE49-F238E27FC236}">
                    <a16:creationId xmlns:a16="http://schemas.microsoft.com/office/drawing/2014/main" id="{DAEDD36F-1B7E-423D-80ED-68387E4C11D7}"/>
                  </a:ext>
                </a:extLst>
              </p:cNvPr>
              <p:cNvSpPr txBox="1"/>
              <p:nvPr/>
            </p:nvSpPr>
            <p:spPr>
              <a:xfrm>
                <a:off x="10114448" y="5237176"/>
                <a:ext cx="3433110" cy="1908215"/>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Simplifies access to data: No need to receive physical media, manage FTP credentials, or integrate with different APIs</a:t>
                </a:r>
              </a:p>
              <a:p>
                <a:pPr lvl="0" algn="ctr" defTabSz="731502">
                  <a:spcBef>
                    <a:spcPts val="1200"/>
                  </a:spcBef>
                  <a:defRPr/>
                </a:pPr>
                <a:r>
                  <a:rPr lang="en-US" sz="1800" dirty="0">
                    <a:latin typeface="Amazon Ember" panose="02000000000000000000" pitchFamily="2" charset="0"/>
                    <a:ea typeface="Amazon Ember" panose="02000000000000000000" pitchFamily="2" charset="0"/>
                  </a:rPr>
                  <a:t>Minimize legal reviews and negotiations</a:t>
                </a:r>
              </a:p>
            </p:txBody>
          </p:sp>
          <p:grpSp>
            <p:nvGrpSpPr>
              <p:cNvPr id="14" name="Group 13">
                <a:extLst>
                  <a:ext uri="{FF2B5EF4-FFF2-40B4-BE49-F238E27FC236}">
                    <a16:creationId xmlns:a16="http://schemas.microsoft.com/office/drawing/2014/main" id="{7C85ABD1-3082-4D30-B26C-DA2CEAC0B583}"/>
                  </a:ext>
                </a:extLst>
              </p:cNvPr>
              <p:cNvGrpSpPr/>
              <p:nvPr/>
            </p:nvGrpSpPr>
            <p:grpSpPr>
              <a:xfrm>
                <a:off x="11058500" y="3485238"/>
                <a:ext cx="1545007" cy="1545004"/>
                <a:chOff x="11058500" y="3485238"/>
                <a:chExt cx="1545007" cy="1545004"/>
              </a:xfrm>
            </p:grpSpPr>
            <p:sp>
              <p:nvSpPr>
                <p:cNvPr id="52" name="Oval 51">
                  <a:extLst>
                    <a:ext uri="{FF2B5EF4-FFF2-40B4-BE49-F238E27FC236}">
                      <a16:creationId xmlns:a16="http://schemas.microsoft.com/office/drawing/2014/main" id="{D32A7AFC-C43F-4ACD-AFC2-4D49C72FEC90}"/>
                    </a:ext>
                  </a:extLst>
                </p:cNvPr>
                <p:cNvSpPr/>
                <p:nvPr/>
              </p:nvSpPr>
              <p:spPr bwMode="auto">
                <a:xfrm>
                  <a:off x="11058500" y="3485238"/>
                  <a:ext cx="1545007" cy="1545004"/>
                </a:xfrm>
                <a:prstGeom prst="ellipse">
                  <a:avLst/>
                </a:prstGeom>
                <a:solidFill>
                  <a:srgbClr val="282828"/>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3" name="Group 12">
                  <a:extLst>
                    <a:ext uri="{FF2B5EF4-FFF2-40B4-BE49-F238E27FC236}">
                      <a16:creationId xmlns:a16="http://schemas.microsoft.com/office/drawing/2014/main" id="{5D3F69E1-BA57-474B-9C9B-955DD7510D73}"/>
                    </a:ext>
                  </a:extLst>
                </p:cNvPr>
                <p:cNvGrpSpPr/>
                <p:nvPr/>
              </p:nvGrpSpPr>
              <p:grpSpPr>
                <a:xfrm>
                  <a:off x="11410358" y="3904955"/>
                  <a:ext cx="841290" cy="705571"/>
                  <a:chOff x="11410358" y="3881555"/>
                  <a:chExt cx="841290" cy="705571"/>
                </a:xfrm>
              </p:grpSpPr>
              <p:pic>
                <p:nvPicPr>
                  <p:cNvPr id="84" name="Graphic 16">
                    <a:extLst>
                      <a:ext uri="{FF2B5EF4-FFF2-40B4-BE49-F238E27FC236}">
                        <a16:creationId xmlns:a16="http://schemas.microsoft.com/office/drawing/2014/main" id="{C1E76644-9746-420B-9644-405FE55B70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10358" y="3881555"/>
                    <a:ext cx="711965" cy="474643"/>
                  </a:xfrm>
                  <a:prstGeom prst="rect">
                    <a:avLst/>
                  </a:prstGeom>
                </p:spPr>
              </p:pic>
              <p:sp>
                <p:nvSpPr>
                  <p:cNvPr id="85" name="Oval 84">
                    <a:extLst>
                      <a:ext uri="{FF2B5EF4-FFF2-40B4-BE49-F238E27FC236}">
                        <a16:creationId xmlns:a16="http://schemas.microsoft.com/office/drawing/2014/main" id="{4DC40692-C423-4EE3-A8A0-E26A6A410B40}"/>
                      </a:ext>
                    </a:extLst>
                  </p:cNvPr>
                  <p:cNvSpPr/>
                  <p:nvPr/>
                </p:nvSpPr>
                <p:spPr>
                  <a:xfrm>
                    <a:off x="11830723" y="4166201"/>
                    <a:ext cx="420925" cy="420925"/>
                  </a:xfrm>
                  <a:prstGeom prst="ellipse">
                    <a:avLst/>
                  </a:prstGeom>
                  <a:solidFill>
                    <a:srgbClr val="282828"/>
                  </a:solidFill>
                  <a:ln w="19050" cap="rnd">
                    <a:solidFill>
                      <a:schemeClr val="accent3"/>
                    </a:solidFill>
                    <a:prstDash val="solid"/>
                    <a:round/>
                    <a:headEnd/>
                    <a:tailEnd/>
                  </a:ln>
                </p:spPr>
                <p:txBody>
                  <a:bodyPr vert="horz" wrap="square" lIns="146304" tIns="73152" rIns="146304" bIns="73152"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effectLst/>
                      <a:uLnTx/>
                      <a:uFillTx/>
                      <a:latin typeface="Amazon Ember"/>
                      <a:ea typeface="+mn-ea"/>
                      <a:cs typeface="+mn-cs"/>
                    </a:endParaRPr>
                  </a:p>
                </p:txBody>
              </p:sp>
              <p:grpSp>
                <p:nvGrpSpPr>
                  <p:cNvPr id="11" name="Group 10">
                    <a:extLst>
                      <a:ext uri="{FF2B5EF4-FFF2-40B4-BE49-F238E27FC236}">
                        <a16:creationId xmlns:a16="http://schemas.microsoft.com/office/drawing/2014/main" id="{68F2260A-FE58-46D8-B56E-3B6DC50FD395}"/>
                      </a:ext>
                    </a:extLst>
                  </p:cNvPr>
                  <p:cNvGrpSpPr/>
                  <p:nvPr/>
                </p:nvGrpSpPr>
                <p:grpSpPr>
                  <a:xfrm>
                    <a:off x="11934577" y="4316557"/>
                    <a:ext cx="200274" cy="129408"/>
                    <a:chOff x="11890178" y="4287868"/>
                    <a:chExt cx="289071" cy="186786"/>
                  </a:xfrm>
                </p:grpSpPr>
                <p:cxnSp>
                  <p:nvCxnSpPr>
                    <p:cNvPr id="86" name="Straight Connector 85">
                      <a:extLst>
                        <a:ext uri="{FF2B5EF4-FFF2-40B4-BE49-F238E27FC236}">
                          <a16:creationId xmlns:a16="http://schemas.microsoft.com/office/drawing/2014/main" id="{560A32D9-1BE0-4901-8858-B4BB9E1BA8F2}"/>
                        </a:ext>
                      </a:extLst>
                    </p:cNvPr>
                    <p:cNvCxnSpPr>
                      <a:cxnSpLocks/>
                    </p:cNvCxnSpPr>
                    <p:nvPr/>
                  </p:nvCxnSpPr>
                  <p:spPr>
                    <a:xfrm flipV="1">
                      <a:off x="11986345" y="4287868"/>
                      <a:ext cx="192904" cy="182880"/>
                    </a:xfrm>
                    <a:prstGeom prst="line">
                      <a:avLst/>
                    </a:prstGeom>
                    <a:solidFill>
                      <a:srgbClr val="282828"/>
                    </a:solidFill>
                    <a:ln w="19050" cap="rnd">
                      <a:solidFill>
                        <a:schemeClr val="accent3"/>
                      </a:solidFill>
                      <a:prstDash val="solid"/>
                      <a:round/>
                      <a:headEnd/>
                      <a:tailEnd/>
                    </a:ln>
                  </p:spPr>
                </p:cxnSp>
                <p:cxnSp>
                  <p:nvCxnSpPr>
                    <p:cNvPr id="87" name="Straight Connector 86">
                      <a:extLst>
                        <a:ext uri="{FF2B5EF4-FFF2-40B4-BE49-F238E27FC236}">
                          <a16:creationId xmlns:a16="http://schemas.microsoft.com/office/drawing/2014/main" id="{560A32D9-1BE0-4901-8858-B4BB9E1BA8F2}"/>
                        </a:ext>
                      </a:extLst>
                    </p:cNvPr>
                    <p:cNvCxnSpPr>
                      <a:cxnSpLocks/>
                    </p:cNvCxnSpPr>
                    <p:nvPr/>
                  </p:nvCxnSpPr>
                  <p:spPr>
                    <a:xfrm flipH="1" flipV="1">
                      <a:off x="11890178" y="4388043"/>
                      <a:ext cx="91440" cy="86611"/>
                    </a:xfrm>
                    <a:prstGeom prst="line">
                      <a:avLst/>
                    </a:prstGeom>
                    <a:solidFill>
                      <a:srgbClr val="282828"/>
                    </a:solidFill>
                    <a:ln w="19050" cap="rnd">
                      <a:solidFill>
                        <a:schemeClr val="accent3"/>
                      </a:solidFill>
                      <a:prstDash val="solid"/>
                      <a:round/>
                      <a:headEnd/>
                      <a:tailEnd/>
                    </a:ln>
                  </p:spPr>
                </p:cxnSp>
              </p:grpSp>
            </p:grpSp>
          </p:grpSp>
        </p:grpSp>
      </p:grpSp>
      <p:grpSp>
        <p:nvGrpSpPr>
          <p:cNvPr id="19" name="Group 18">
            <a:extLst>
              <a:ext uri="{FF2B5EF4-FFF2-40B4-BE49-F238E27FC236}">
                <a16:creationId xmlns:a16="http://schemas.microsoft.com/office/drawing/2014/main" id="{D1FED673-53FB-48FF-8B4C-1CE4882ADCAE}"/>
              </a:ext>
            </a:extLst>
          </p:cNvPr>
          <p:cNvGrpSpPr/>
          <p:nvPr/>
        </p:nvGrpSpPr>
        <p:grpSpPr>
          <a:xfrm>
            <a:off x="872301" y="2373354"/>
            <a:ext cx="3848861" cy="5049036"/>
            <a:chOff x="872301" y="2373354"/>
            <a:chExt cx="3848861" cy="5049036"/>
          </a:xfrm>
        </p:grpSpPr>
        <p:sp>
          <p:nvSpPr>
            <p:cNvPr id="43" name="TextBox 42">
              <a:extLst>
                <a:ext uri="{FF2B5EF4-FFF2-40B4-BE49-F238E27FC236}">
                  <a16:creationId xmlns:a16="http://schemas.microsoft.com/office/drawing/2014/main" id="{BA159E19-FAB9-4A50-8060-F2F642E9B278}"/>
                </a:ext>
              </a:extLst>
            </p:cNvPr>
            <p:cNvSpPr txBox="1"/>
            <p:nvPr/>
          </p:nvSpPr>
          <p:spPr>
            <a:xfrm>
              <a:off x="872301" y="2373354"/>
              <a:ext cx="3848861" cy="830997"/>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Quickly find diverse </a:t>
              </a:r>
              <a:br>
                <a:rPr lang="en-US" sz="2400" b="1" dirty="0">
                  <a:latin typeface="Amazon Ember" panose="02000000000000000000" pitchFamily="2" charset="0"/>
                  <a:ea typeface="Amazon Ember" panose="02000000000000000000" pitchFamily="2" charset="0"/>
                </a:rPr>
              </a:br>
              <a:r>
                <a:rPr lang="en-US" sz="2400" b="1" dirty="0">
                  <a:latin typeface="Amazon Ember" panose="02000000000000000000" pitchFamily="2" charset="0"/>
                  <a:ea typeface="Amazon Ember" panose="02000000000000000000" pitchFamily="2" charset="0"/>
                </a:rPr>
                <a:t>data in one place</a:t>
              </a:r>
            </a:p>
          </p:txBody>
        </p:sp>
        <p:sp>
          <p:nvSpPr>
            <p:cNvPr id="44" name="TextBox 43">
              <a:extLst>
                <a:ext uri="{FF2B5EF4-FFF2-40B4-BE49-F238E27FC236}">
                  <a16:creationId xmlns:a16="http://schemas.microsoft.com/office/drawing/2014/main" id="{12EB1303-D21C-4995-8CF7-1C81564221F2}"/>
                </a:ext>
              </a:extLst>
            </p:cNvPr>
            <p:cNvSpPr txBox="1"/>
            <p:nvPr/>
          </p:nvSpPr>
          <p:spPr>
            <a:xfrm>
              <a:off x="1189905" y="5237176"/>
              <a:ext cx="3213654" cy="2185214"/>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&gt;1,000 data products</a:t>
              </a:r>
            </a:p>
            <a:p>
              <a:pPr lvl="0" algn="ctr" defTabSz="731502">
                <a:spcBef>
                  <a:spcPts val="1200"/>
                </a:spcBef>
                <a:defRPr/>
              </a:pPr>
              <a:r>
                <a:rPr lang="en-US" sz="1800" dirty="0">
                  <a:latin typeface="Amazon Ember" panose="02000000000000000000" pitchFamily="2" charset="0"/>
                  <a:ea typeface="Amazon Ember" panose="02000000000000000000" pitchFamily="2" charset="0"/>
                </a:rPr>
                <a:t>&gt;80 data providers including include Dow Jones, Change Healthcare, Foursquare, Dun &amp; Bradstreet, Thomson Reuters, Pitney Bowes, Lexis Nexis, and Deloitte</a:t>
              </a:r>
            </a:p>
          </p:txBody>
        </p:sp>
        <p:grpSp>
          <p:nvGrpSpPr>
            <p:cNvPr id="17" name="Group 16">
              <a:extLst>
                <a:ext uri="{FF2B5EF4-FFF2-40B4-BE49-F238E27FC236}">
                  <a16:creationId xmlns:a16="http://schemas.microsoft.com/office/drawing/2014/main" id="{60D874B6-D618-47E9-8CFC-513A3F6BD0C6}"/>
                </a:ext>
              </a:extLst>
            </p:cNvPr>
            <p:cNvGrpSpPr/>
            <p:nvPr/>
          </p:nvGrpSpPr>
          <p:grpSpPr>
            <a:xfrm>
              <a:off x="2024228" y="3485239"/>
              <a:ext cx="1545007" cy="1545004"/>
              <a:chOff x="2024228" y="3485239"/>
              <a:chExt cx="1545007" cy="1545004"/>
            </a:xfrm>
            <a:solidFill>
              <a:srgbClr val="282828"/>
            </a:solidFill>
          </p:grpSpPr>
          <p:sp>
            <p:nvSpPr>
              <p:cNvPr id="46" name="Oval 45">
                <a:extLst>
                  <a:ext uri="{FF2B5EF4-FFF2-40B4-BE49-F238E27FC236}">
                    <a16:creationId xmlns:a16="http://schemas.microsoft.com/office/drawing/2014/main" id="{C94FDCCD-29D1-4CCC-B5A1-064E3762836D}"/>
                  </a:ext>
                </a:extLst>
              </p:cNvPr>
              <p:cNvSpPr/>
              <p:nvPr/>
            </p:nvSpPr>
            <p:spPr bwMode="auto">
              <a:xfrm>
                <a:off x="2024228" y="3485239"/>
                <a:ext cx="1545007" cy="1545004"/>
              </a:xfrm>
              <a:prstGeom prst="ellipse">
                <a:avLst/>
              </a:prstGeom>
              <a:grpFill/>
              <a:ln w="19050">
                <a:solidFill>
                  <a:srgbClr val="527F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6" name="Group 15">
                <a:extLst>
                  <a:ext uri="{FF2B5EF4-FFF2-40B4-BE49-F238E27FC236}">
                    <a16:creationId xmlns:a16="http://schemas.microsoft.com/office/drawing/2014/main" id="{30F6CBB4-66B0-49DF-AFCC-777756D3D054}"/>
                  </a:ext>
                </a:extLst>
              </p:cNvPr>
              <p:cNvGrpSpPr/>
              <p:nvPr/>
            </p:nvGrpSpPr>
            <p:grpSpPr>
              <a:xfrm>
                <a:off x="2353448" y="3885401"/>
                <a:ext cx="886566" cy="744680"/>
                <a:chOff x="1980253" y="10192064"/>
                <a:chExt cx="974177" cy="818270"/>
              </a:xfrm>
              <a:grpFill/>
            </p:grpSpPr>
            <p:sp>
              <p:nvSpPr>
                <p:cNvPr id="54" name="Rectangle 53">
                  <a:extLst>
                    <a:ext uri="{FF2B5EF4-FFF2-40B4-BE49-F238E27FC236}">
                      <a16:creationId xmlns:a16="http://schemas.microsoft.com/office/drawing/2014/main" id="{3DE4DD0E-1FC8-42E6-9D07-193E37DA045C}"/>
                    </a:ext>
                  </a:extLst>
                </p:cNvPr>
                <p:cNvSpPr/>
                <p:nvPr/>
              </p:nvSpPr>
              <p:spPr bwMode="auto">
                <a:xfrm>
                  <a:off x="1980253" y="10192064"/>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5" name="Rectangle 54">
                  <a:extLst>
                    <a:ext uri="{FF2B5EF4-FFF2-40B4-BE49-F238E27FC236}">
                      <a16:creationId xmlns:a16="http://schemas.microsoft.com/office/drawing/2014/main" id="{0F42D877-5B3C-4F11-9535-04C93F1F09A9}"/>
                    </a:ext>
                  </a:extLst>
                </p:cNvPr>
                <p:cNvSpPr/>
                <p:nvPr/>
              </p:nvSpPr>
              <p:spPr bwMode="auto">
                <a:xfrm>
                  <a:off x="2103796" y="10643525"/>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6" name="Rectangle 55">
                  <a:extLst>
                    <a:ext uri="{FF2B5EF4-FFF2-40B4-BE49-F238E27FC236}">
                      <a16:creationId xmlns:a16="http://schemas.microsoft.com/office/drawing/2014/main" id="{D7B9F310-0F7A-42AA-AE87-385552F71609}"/>
                    </a:ext>
                  </a:extLst>
                </p:cNvPr>
                <p:cNvSpPr/>
                <p:nvPr/>
              </p:nvSpPr>
              <p:spPr bwMode="auto">
                <a:xfrm>
                  <a:off x="2185219" y="10397969"/>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7" name="Rectangle 56">
                  <a:extLst>
                    <a:ext uri="{FF2B5EF4-FFF2-40B4-BE49-F238E27FC236}">
                      <a16:creationId xmlns:a16="http://schemas.microsoft.com/office/drawing/2014/main" id="{3496A3B0-73F1-45A8-82B6-6E4AAB6CD3CC}"/>
                    </a:ext>
                  </a:extLst>
                </p:cNvPr>
                <p:cNvSpPr/>
                <p:nvPr/>
              </p:nvSpPr>
              <p:spPr bwMode="auto">
                <a:xfrm>
                  <a:off x="2428792" y="10398739"/>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8" name="Rectangle 57">
                  <a:extLst>
                    <a:ext uri="{FF2B5EF4-FFF2-40B4-BE49-F238E27FC236}">
                      <a16:creationId xmlns:a16="http://schemas.microsoft.com/office/drawing/2014/main" id="{B996C9E1-6601-449A-BB03-1AFA1B33DB6F}"/>
                    </a:ext>
                  </a:extLst>
                </p:cNvPr>
                <p:cNvSpPr/>
                <p:nvPr/>
              </p:nvSpPr>
              <p:spPr bwMode="auto">
                <a:xfrm>
                  <a:off x="2590717" y="10230988"/>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59" name="Rectangle 58">
                  <a:extLst>
                    <a:ext uri="{FF2B5EF4-FFF2-40B4-BE49-F238E27FC236}">
                      <a16:creationId xmlns:a16="http://schemas.microsoft.com/office/drawing/2014/main" id="{F2D8A323-4A1A-4631-A681-E0D40CDFE609}"/>
                    </a:ext>
                  </a:extLst>
                </p:cNvPr>
                <p:cNvSpPr/>
                <p:nvPr/>
              </p:nvSpPr>
              <p:spPr bwMode="auto">
                <a:xfrm>
                  <a:off x="2705614" y="10494630"/>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0" name="Rectangle 59">
                  <a:extLst>
                    <a:ext uri="{FF2B5EF4-FFF2-40B4-BE49-F238E27FC236}">
                      <a16:creationId xmlns:a16="http://schemas.microsoft.com/office/drawing/2014/main" id="{78394AC5-EDFF-4CB2-A619-04F055D7FDE1}"/>
                    </a:ext>
                  </a:extLst>
                </p:cNvPr>
                <p:cNvSpPr/>
                <p:nvPr/>
              </p:nvSpPr>
              <p:spPr bwMode="auto">
                <a:xfrm>
                  <a:off x="2509253" y="10581685"/>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1" name="Rectangle 60">
                  <a:extLst>
                    <a:ext uri="{FF2B5EF4-FFF2-40B4-BE49-F238E27FC236}">
                      <a16:creationId xmlns:a16="http://schemas.microsoft.com/office/drawing/2014/main" id="{5043DFBF-01DE-4FB4-B2CD-14B032121781}"/>
                    </a:ext>
                  </a:extLst>
                </p:cNvPr>
                <p:cNvSpPr/>
                <p:nvPr/>
              </p:nvSpPr>
              <p:spPr bwMode="auto">
                <a:xfrm>
                  <a:off x="2288114" y="10606550"/>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2" name="Rectangle 61">
                  <a:extLst>
                    <a:ext uri="{FF2B5EF4-FFF2-40B4-BE49-F238E27FC236}">
                      <a16:creationId xmlns:a16="http://schemas.microsoft.com/office/drawing/2014/main" id="{310FF20C-E1E4-440E-8335-16A960417A19}"/>
                    </a:ext>
                  </a:extLst>
                </p:cNvPr>
                <p:cNvSpPr/>
                <p:nvPr/>
              </p:nvSpPr>
              <p:spPr bwMode="auto">
                <a:xfrm>
                  <a:off x="2280955" y="10820176"/>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effectLst/>
                    <a:uLnTx/>
                    <a:uFillTx/>
                    <a:latin typeface="Amazon Ember"/>
                    <a:ea typeface="+mn-ea"/>
                    <a:cs typeface="+mn-cs"/>
                  </a:endParaRPr>
                </a:p>
              </p:txBody>
            </p:sp>
            <p:sp>
              <p:nvSpPr>
                <p:cNvPr id="63" name="Freeform 5">
                  <a:extLst>
                    <a:ext uri="{FF2B5EF4-FFF2-40B4-BE49-F238E27FC236}">
                      <a16:creationId xmlns:a16="http://schemas.microsoft.com/office/drawing/2014/main" id="{AB7900B4-927B-486D-AF9A-7EE13562F810}"/>
                    </a:ext>
                  </a:extLst>
                </p:cNvPr>
                <p:cNvSpPr>
                  <a:spLocks/>
                </p:cNvSpPr>
                <p:nvPr/>
              </p:nvSpPr>
              <p:spPr bwMode="auto">
                <a:xfrm rot="18522463">
                  <a:off x="2505774" y="10561679"/>
                  <a:ext cx="349695" cy="547616"/>
                </a:xfrm>
                <a:custGeom>
                  <a:avLst/>
                  <a:gdLst>
                    <a:gd name="T0" fmla="*/ 53 w 55"/>
                    <a:gd name="T1" fmla="*/ 50 h 90"/>
                    <a:gd name="T2" fmla="*/ 31 w 55"/>
                    <a:gd name="T3" fmla="*/ 4 h 90"/>
                    <a:gd name="T4" fmla="*/ 23 w 55"/>
                    <a:gd name="T5" fmla="*/ 4 h 90"/>
                    <a:gd name="T6" fmla="*/ 1 w 55"/>
                    <a:gd name="T7" fmla="*/ 51 h 90"/>
                    <a:gd name="T8" fmla="*/ 6 w 55"/>
                    <a:gd name="T9" fmla="*/ 58 h 90"/>
                    <a:gd name="T10" fmla="*/ 21 w 55"/>
                    <a:gd name="T11" fmla="*/ 57 h 90"/>
                    <a:gd name="T12" fmla="*/ 21 w 55"/>
                    <a:gd name="T13" fmla="*/ 90 h 90"/>
                    <a:gd name="T14" fmla="*/ 33 w 55"/>
                    <a:gd name="T15" fmla="*/ 90 h 90"/>
                    <a:gd name="T16" fmla="*/ 33 w 55"/>
                    <a:gd name="T17" fmla="*/ 57 h 90"/>
                    <a:gd name="T18" fmla="*/ 49 w 55"/>
                    <a:gd name="T19" fmla="*/ 57 h 90"/>
                    <a:gd name="T20" fmla="*/ 53 w 55"/>
                    <a:gd name="T21"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90">
                      <a:moveTo>
                        <a:pt x="53" y="50"/>
                      </a:moveTo>
                      <a:cubicBezTo>
                        <a:pt x="31" y="4"/>
                        <a:pt x="31" y="4"/>
                        <a:pt x="31" y="4"/>
                      </a:cubicBezTo>
                      <a:cubicBezTo>
                        <a:pt x="29" y="0"/>
                        <a:pt x="24" y="0"/>
                        <a:pt x="23" y="4"/>
                      </a:cubicBezTo>
                      <a:cubicBezTo>
                        <a:pt x="1" y="51"/>
                        <a:pt x="1" y="51"/>
                        <a:pt x="1" y="51"/>
                      </a:cubicBezTo>
                      <a:cubicBezTo>
                        <a:pt x="0" y="54"/>
                        <a:pt x="2" y="58"/>
                        <a:pt x="6" y="58"/>
                      </a:cubicBezTo>
                      <a:cubicBezTo>
                        <a:pt x="21" y="57"/>
                        <a:pt x="21" y="57"/>
                        <a:pt x="21" y="57"/>
                      </a:cubicBezTo>
                      <a:cubicBezTo>
                        <a:pt x="21" y="90"/>
                        <a:pt x="21" y="90"/>
                        <a:pt x="21" y="90"/>
                      </a:cubicBezTo>
                      <a:cubicBezTo>
                        <a:pt x="33" y="90"/>
                        <a:pt x="33" y="90"/>
                        <a:pt x="33" y="90"/>
                      </a:cubicBezTo>
                      <a:cubicBezTo>
                        <a:pt x="33" y="57"/>
                        <a:pt x="33" y="57"/>
                        <a:pt x="33" y="57"/>
                      </a:cubicBezTo>
                      <a:cubicBezTo>
                        <a:pt x="49" y="57"/>
                        <a:pt x="49" y="57"/>
                        <a:pt x="49" y="57"/>
                      </a:cubicBezTo>
                      <a:cubicBezTo>
                        <a:pt x="52" y="57"/>
                        <a:pt x="55" y="54"/>
                        <a:pt x="53" y="50"/>
                      </a:cubicBezTo>
                      <a:close/>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effectLst/>
                    <a:uLnTx/>
                    <a:uFillTx/>
                    <a:latin typeface="Amazon Ember"/>
                    <a:ea typeface="+mn-ea"/>
                    <a:cs typeface="+mn-cs"/>
                  </a:endParaRPr>
                </a:p>
              </p:txBody>
            </p:sp>
          </p:grpSp>
        </p:grpSp>
      </p:grpSp>
      <p:grpSp>
        <p:nvGrpSpPr>
          <p:cNvPr id="20" name="Group 19">
            <a:extLst>
              <a:ext uri="{FF2B5EF4-FFF2-40B4-BE49-F238E27FC236}">
                <a16:creationId xmlns:a16="http://schemas.microsoft.com/office/drawing/2014/main" id="{6DB60190-568B-4767-B800-84FC7C713B88}"/>
              </a:ext>
            </a:extLst>
          </p:cNvPr>
          <p:cNvGrpSpPr/>
          <p:nvPr/>
        </p:nvGrpSpPr>
        <p:grpSpPr>
          <a:xfrm>
            <a:off x="5469805" y="2558020"/>
            <a:ext cx="3688125" cy="4741259"/>
            <a:chOff x="5469805" y="2558020"/>
            <a:chExt cx="3688125" cy="4741259"/>
          </a:xfrm>
        </p:grpSpPr>
        <p:sp>
          <p:nvSpPr>
            <p:cNvPr id="66" name="TextBox 65">
              <a:extLst>
                <a:ext uri="{FF2B5EF4-FFF2-40B4-BE49-F238E27FC236}">
                  <a16:creationId xmlns:a16="http://schemas.microsoft.com/office/drawing/2014/main" id="{30E04C2C-A955-4F94-99C0-CB1138DCBA69}"/>
                </a:ext>
              </a:extLst>
            </p:cNvPr>
            <p:cNvSpPr txBox="1"/>
            <p:nvPr/>
          </p:nvSpPr>
          <p:spPr>
            <a:xfrm>
              <a:off x="5469805" y="2558020"/>
              <a:ext cx="3688125" cy="461665"/>
            </a:xfrm>
            <a:prstGeom prst="rect">
              <a:avLst/>
            </a:prstGeom>
            <a:noFill/>
          </p:spPr>
          <p:txBody>
            <a:bodyPr wrap="square" rtlCol="0" anchor="ctr" anchorCtr="0">
              <a:spAutoFit/>
            </a:bodyPr>
            <a:lstStyle/>
            <a:p>
              <a:pPr lvl="0" algn="ctr" defTabSz="731502">
                <a:defRPr/>
              </a:pPr>
              <a:r>
                <a:rPr lang="en-US" sz="2400" b="1" dirty="0">
                  <a:latin typeface="Amazon Ember" panose="02000000000000000000" pitchFamily="2" charset="0"/>
                  <a:ea typeface="Amazon Ember" panose="02000000000000000000" pitchFamily="2" charset="0"/>
                </a:rPr>
                <a:t>Easily analyze data</a:t>
              </a:r>
            </a:p>
          </p:txBody>
        </p:sp>
        <p:sp>
          <p:nvSpPr>
            <p:cNvPr id="70" name="TextBox 69">
              <a:extLst>
                <a:ext uri="{FF2B5EF4-FFF2-40B4-BE49-F238E27FC236}">
                  <a16:creationId xmlns:a16="http://schemas.microsoft.com/office/drawing/2014/main" id="{9D37857D-0EB3-4701-8688-CCA84B10F4D7}"/>
                </a:ext>
              </a:extLst>
            </p:cNvPr>
            <p:cNvSpPr txBox="1"/>
            <p:nvPr/>
          </p:nvSpPr>
          <p:spPr>
            <a:xfrm>
              <a:off x="5579988" y="5237176"/>
              <a:ext cx="3467760" cy="2062103"/>
            </a:xfrm>
            <a:prstGeom prst="rect">
              <a:avLst/>
            </a:prstGeom>
            <a:noFill/>
          </p:spPr>
          <p:txBody>
            <a:bodyPr wrap="square" rtlCol="0">
              <a:spAutoFit/>
            </a:bodyPr>
            <a:lstStyle/>
            <a:p>
              <a:pPr lvl="0" algn="ctr" defTabSz="731502">
                <a:spcBef>
                  <a:spcPts val="1200"/>
                </a:spcBef>
                <a:defRPr/>
              </a:pPr>
              <a:r>
                <a:rPr lang="en-US" sz="1800" dirty="0">
                  <a:latin typeface="Amazon Ember" panose="02000000000000000000" pitchFamily="2" charset="0"/>
                  <a:ea typeface="Amazon Ember" panose="02000000000000000000" pitchFamily="2" charset="0"/>
                </a:rPr>
                <a:t>Download or copy data to S3</a:t>
              </a:r>
            </a:p>
            <a:p>
              <a:pPr lvl="0" algn="ctr" defTabSz="731502">
                <a:spcBef>
                  <a:spcPts val="1200"/>
                </a:spcBef>
                <a:defRPr/>
              </a:pPr>
              <a:r>
                <a:rPr lang="en-US" sz="1800" dirty="0">
                  <a:latin typeface="Amazon Ember" panose="02000000000000000000" pitchFamily="2" charset="0"/>
                  <a:ea typeface="Amazon Ember" panose="02000000000000000000" pitchFamily="2" charset="0"/>
                </a:rPr>
                <a:t>Combine, analyze, and model with existing data</a:t>
              </a:r>
            </a:p>
            <a:p>
              <a:pPr lvl="0" algn="ctr" defTabSz="731502">
                <a:spcBef>
                  <a:spcPts val="1200"/>
                </a:spcBef>
                <a:defRPr/>
              </a:pPr>
              <a:r>
                <a:rPr lang="en-US" sz="1800" dirty="0">
                  <a:latin typeface="Amazon Ember" panose="02000000000000000000" pitchFamily="2" charset="0"/>
                  <a:ea typeface="Amazon Ember" panose="02000000000000000000" pitchFamily="2" charset="0"/>
                </a:rPr>
                <a:t>Analyze data with EMR, Redshift, Athena, and AWS Glue</a:t>
              </a:r>
            </a:p>
          </p:txBody>
        </p:sp>
        <p:grpSp>
          <p:nvGrpSpPr>
            <p:cNvPr id="18" name="Group 17">
              <a:extLst>
                <a:ext uri="{FF2B5EF4-FFF2-40B4-BE49-F238E27FC236}">
                  <a16:creationId xmlns:a16="http://schemas.microsoft.com/office/drawing/2014/main" id="{3DC006AE-8F24-4F6E-9FCD-39245481FC69}"/>
                </a:ext>
              </a:extLst>
            </p:cNvPr>
            <p:cNvGrpSpPr/>
            <p:nvPr/>
          </p:nvGrpSpPr>
          <p:grpSpPr>
            <a:xfrm>
              <a:off x="6541364" y="3485239"/>
              <a:ext cx="1545007" cy="1545004"/>
              <a:chOff x="6541364" y="3485239"/>
              <a:chExt cx="1545007" cy="1545004"/>
            </a:xfrm>
          </p:grpSpPr>
          <p:sp>
            <p:nvSpPr>
              <p:cNvPr id="69" name="Oval 68">
                <a:extLst>
                  <a:ext uri="{FF2B5EF4-FFF2-40B4-BE49-F238E27FC236}">
                    <a16:creationId xmlns:a16="http://schemas.microsoft.com/office/drawing/2014/main" id="{E7980258-1A6F-4719-8F88-A8ECD139E897}"/>
                  </a:ext>
                </a:extLst>
              </p:cNvPr>
              <p:cNvSpPr/>
              <p:nvPr/>
            </p:nvSpPr>
            <p:spPr bwMode="auto">
              <a:xfrm>
                <a:off x="6541364" y="3485239"/>
                <a:ext cx="1545007" cy="1545004"/>
              </a:xfrm>
              <a:prstGeom prst="ellipse">
                <a:avLst/>
              </a:prstGeom>
              <a:solidFill>
                <a:srgbClr val="282828"/>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0" rtl="0" eaLnBrk="1" fontAlgn="base" latinLnBrk="0" hangingPunct="1">
                  <a:lnSpc>
                    <a:spcPct val="90000"/>
                  </a:lnSpc>
                  <a:spcBef>
                    <a:spcPct val="0"/>
                  </a:spcBef>
                  <a:spcAft>
                    <a:spcPct val="0"/>
                  </a:spcAft>
                  <a:buClrTx/>
                  <a:buSzTx/>
                  <a:buFontTx/>
                  <a:buNone/>
                  <a:tabLst/>
                  <a:defRPr/>
                </a:pPr>
                <a:endParaRPr kumimoji="0" lang="en-US" sz="2240" b="0" i="0" u="none" strike="noStrike" kern="1200" cap="none" spc="0" normalizeH="0" baseline="0" noProof="0" dirty="0">
                  <a:ln>
                    <a:noFill/>
                  </a:ln>
                  <a:solidFill>
                    <a:schemeClr val="tx1"/>
                  </a:solidFill>
                  <a:effectLst/>
                  <a:uLnTx/>
                  <a:uFillTx/>
                  <a:latin typeface="Amazon Ember"/>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C022091-55E5-4EF6-A83F-D00886FC84C0}"/>
                  </a:ext>
                </a:extLst>
              </p:cNvPr>
              <p:cNvGrpSpPr/>
              <p:nvPr/>
            </p:nvGrpSpPr>
            <p:grpSpPr>
              <a:xfrm>
                <a:off x="6972395" y="3924886"/>
                <a:ext cx="682944" cy="665710"/>
                <a:chOff x="4682707" y="1711125"/>
                <a:chExt cx="400839" cy="390725"/>
              </a:xfrm>
              <a:solidFill>
                <a:srgbClr val="282828"/>
              </a:solidFill>
            </p:grpSpPr>
            <p:grpSp>
              <p:nvGrpSpPr>
                <p:cNvPr id="108" name="Group 107">
                  <a:extLst>
                    <a:ext uri="{FF2B5EF4-FFF2-40B4-BE49-F238E27FC236}">
                      <a16:creationId xmlns:a16="http://schemas.microsoft.com/office/drawing/2014/main" id="{E8C15F56-9D25-4DC5-B3DD-2D941C7C2772}"/>
                    </a:ext>
                  </a:extLst>
                </p:cNvPr>
                <p:cNvGrpSpPr/>
                <p:nvPr/>
              </p:nvGrpSpPr>
              <p:grpSpPr>
                <a:xfrm rot="18900000">
                  <a:off x="4682707" y="1711125"/>
                  <a:ext cx="367443" cy="367443"/>
                  <a:chOff x="2982940" y="2764779"/>
                  <a:chExt cx="132334" cy="132334"/>
                </a:xfrm>
                <a:grpFill/>
              </p:grpSpPr>
              <p:cxnSp>
                <p:nvCxnSpPr>
                  <p:cNvPr id="112" name="Straight Arrow Connector 111">
                    <a:extLst>
                      <a:ext uri="{FF2B5EF4-FFF2-40B4-BE49-F238E27FC236}">
                        <a16:creationId xmlns:a16="http://schemas.microsoft.com/office/drawing/2014/main" id="{51D1D690-F4A5-47A3-A9D8-54897922B511}"/>
                      </a:ext>
                    </a:extLst>
                  </p:cNvPr>
                  <p:cNvCxnSpPr>
                    <a:cxnSpLocks/>
                  </p:cNvCxnSpPr>
                  <p:nvPr/>
                </p:nvCxnSpPr>
                <p:spPr>
                  <a:xfrm flipH="1">
                    <a:off x="2982940" y="2764779"/>
                    <a:ext cx="132332" cy="132332"/>
                  </a:xfrm>
                  <a:prstGeom prst="straightConnector1">
                    <a:avLst/>
                  </a:prstGeom>
                  <a:grpFill/>
                  <a:ln w="19050">
                    <a:solidFill>
                      <a:schemeClr val="accent5"/>
                    </a:solidFill>
                    <a:headEnd type="arrow" w="med" len="sm"/>
                    <a:tailEnd type="arrow" w="med" len="sm"/>
                  </a:ln>
                </p:spPr>
              </p:cxnSp>
              <p:cxnSp>
                <p:nvCxnSpPr>
                  <p:cNvPr id="113" name="Straight Arrow Connector 112">
                    <a:extLst>
                      <a:ext uri="{FF2B5EF4-FFF2-40B4-BE49-F238E27FC236}">
                        <a16:creationId xmlns:a16="http://schemas.microsoft.com/office/drawing/2014/main" id="{9A0F9DE4-B40D-4319-B989-67F7A4EC9493}"/>
                      </a:ext>
                    </a:extLst>
                  </p:cNvPr>
                  <p:cNvCxnSpPr>
                    <a:cxnSpLocks/>
                  </p:cNvCxnSpPr>
                  <p:nvPr/>
                </p:nvCxnSpPr>
                <p:spPr>
                  <a:xfrm>
                    <a:off x="2982942" y="2764781"/>
                    <a:ext cx="132332" cy="132332"/>
                  </a:xfrm>
                  <a:prstGeom prst="straightConnector1">
                    <a:avLst/>
                  </a:prstGeom>
                  <a:grpFill/>
                  <a:ln w="19050">
                    <a:solidFill>
                      <a:schemeClr val="accent5"/>
                    </a:solidFill>
                    <a:headEnd type="arrow" w="med" len="sm"/>
                    <a:tailEnd type="arrow" w="med" len="sm"/>
                  </a:ln>
                </p:spPr>
              </p:cxnSp>
            </p:grpSp>
            <p:grpSp>
              <p:nvGrpSpPr>
                <p:cNvPr id="109" name="Group 108">
                  <a:extLst>
                    <a:ext uri="{FF2B5EF4-FFF2-40B4-BE49-F238E27FC236}">
                      <a16:creationId xmlns:a16="http://schemas.microsoft.com/office/drawing/2014/main" id="{7D5EF4FA-B63A-4098-AB87-A1600A2FC835}"/>
                    </a:ext>
                  </a:extLst>
                </p:cNvPr>
                <p:cNvGrpSpPr/>
                <p:nvPr/>
              </p:nvGrpSpPr>
              <p:grpSpPr>
                <a:xfrm>
                  <a:off x="4728917" y="1748798"/>
                  <a:ext cx="354629" cy="353052"/>
                  <a:chOff x="7837153" y="2660780"/>
                  <a:chExt cx="161925" cy="161205"/>
                </a:xfrm>
                <a:grpFill/>
              </p:grpSpPr>
              <p:sp>
                <p:nvSpPr>
                  <p:cNvPr id="110" name="Oval 109">
                    <a:extLst>
                      <a:ext uri="{FF2B5EF4-FFF2-40B4-BE49-F238E27FC236}">
                        <a16:creationId xmlns:a16="http://schemas.microsoft.com/office/drawing/2014/main" id="{576B77ED-4E9F-4C4D-89E9-22A7EF8D6C92}"/>
                      </a:ext>
                    </a:extLst>
                  </p:cNvPr>
                  <p:cNvSpPr/>
                  <p:nvPr/>
                </p:nvSpPr>
                <p:spPr>
                  <a:xfrm>
                    <a:off x="7837153" y="2660780"/>
                    <a:ext cx="128199" cy="128198"/>
                  </a:xfrm>
                  <a:prstGeom prst="ellipse">
                    <a:avLst/>
                  </a:prstGeom>
                  <a:grpFill/>
                  <a:ln w="19050" cap="rnd">
                    <a:solidFill>
                      <a:schemeClr val="tx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1" name="Line 8">
                    <a:extLst>
                      <a:ext uri="{FF2B5EF4-FFF2-40B4-BE49-F238E27FC236}">
                        <a16:creationId xmlns:a16="http://schemas.microsoft.com/office/drawing/2014/main" id="{C1909AEA-B43B-4487-9DFE-DD21882670D9}"/>
                      </a:ext>
                    </a:extLst>
                  </p:cNvPr>
                  <p:cNvSpPr>
                    <a:spLocks noChangeShapeType="1"/>
                  </p:cNvSpPr>
                  <p:nvPr/>
                </p:nvSpPr>
                <p:spPr bwMode="auto">
                  <a:xfrm>
                    <a:off x="7947772" y="2769605"/>
                    <a:ext cx="51306" cy="5238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sp>
        <p:nvSpPr>
          <p:cNvPr id="64" name="Rectangle 63">
            <a:extLst>
              <a:ext uri="{FF2B5EF4-FFF2-40B4-BE49-F238E27FC236}">
                <a16:creationId xmlns:a16="http://schemas.microsoft.com/office/drawing/2014/main" id="{B911AA8D-9502-B949-B344-58107A6304CF}"/>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65" name="Rectangle 64">
            <a:extLst>
              <a:ext uri="{FF2B5EF4-FFF2-40B4-BE49-F238E27FC236}">
                <a16:creationId xmlns:a16="http://schemas.microsoft.com/office/drawing/2014/main" id="{26C1775C-89B8-934A-870F-7E743B721D2C}"/>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6848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7.63889E-7 8.64198E-7 L 7.63889E-7 0.04186 " pathEditMode="relative" rAng="0" ptsTypes="AA">
                                      <p:cBhvr>
                                        <p:cTn id="9" dur="500" spd="-100000" fill="hold"/>
                                        <p:tgtEl>
                                          <p:spTgt spid="19"/>
                                        </p:tgtEl>
                                        <p:attrNameLst>
                                          <p:attrName>ppt_x</p:attrName>
                                          <p:attrName>ppt_y</p:attrName>
                                        </p:attrNameLst>
                                      </p:cBhvr>
                                      <p:rCtr x="0" y="2083"/>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50"/>
                                  </p:stCondLst>
                                  <p:childTnLst>
                                    <p:animMotion origin="layout" path="M 7.63889E-7 8.64198E-7 L 7.63889E-7 0.04186 " pathEditMode="relative" rAng="0" ptsTypes="AA">
                                      <p:cBhvr>
                                        <p:cTn id="14" dur="500" spd="-100000" fill="hold"/>
                                        <p:tgtEl>
                                          <p:spTgt spid="20"/>
                                        </p:tgtEl>
                                        <p:attrNameLst>
                                          <p:attrName>ppt_x</p:attrName>
                                          <p:attrName>ppt_y</p:attrName>
                                        </p:attrNameLst>
                                      </p:cBhvr>
                                      <p:rCtr x="0" y="2083"/>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7.63889E-7 8.64198E-7 L 7.63889E-7 0.04186 " pathEditMode="relative" rAng="0" ptsTypes="AA">
                                      <p:cBhvr>
                                        <p:cTn id="19" dur="500" spd="-100000" fill="hold"/>
                                        <p:tgtEl>
                                          <p:spTgt spid="22"/>
                                        </p:tgtEl>
                                        <p:attrNameLst>
                                          <p:attrName>ppt_x</p:attrName>
                                          <p:attrName>ppt_y</p:attrName>
                                        </p:attrNameLst>
                                      </p:cBhvr>
                                      <p:rCtr x="0" y="2083"/>
                                    </p:animMotion>
                                  </p:childTnLst>
                                </p:cTn>
                              </p:par>
                              <p:par>
                                <p:cTn id="20" presetID="22" presetClass="entr" presetSubtype="8" fill="hold" nodeType="withEffect">
                                  <p:stCondLst>
                                    <p:cond delay="50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114" y="4148011"/>
            <a:ext cx="14664629" cy="3110874"/>
            <a:chOff x="-17114" y="4148011"/>
            <a:chExt cx="14664629" cy="3110874"/>
          </a:xfrm>
        </p:grpSpPr>
        <p:sp>
          <p:nvSpPr>
            <p:cNvPr id="96" name="Rectangle 95">
              <a:extLst>
                <a:ext uri="{FF2B5EF4-FFF2-40B4-BE49-F238E27FC236}">
                  <a16:creationId xmlns:a16="http://schemas.microsoft.com/office/drawing/2014/main" id="{35055686-351E-42AA-8364-036A0F77E413}"/>
                </a:ext>
              </a:extLst>
            </p:cNvPr>
            <p:cNvSpPr/>
            <p:nvPr/>
          </p:nvSpPr>
          <p:spPr bwMode="auto">
            <a:xfrm>
              <a:off x="-17113" y="4152028"/>
              <a:ext cx="14647513" cy="3106857"/>
            </a:xfrm>
            <a:prstGeom prst="rect">
              <a:avLst/>
            </a:prstGeom>
            <a:solidFill>
              <a:srgbClr val="191919">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E9068D83-9379-4037-9173-CA74351F86A3}"/>
                </a:ext>
              </a:extLst>
            </p:cNvPr>
            <p:cNvCxnSpPr>
              <a:cxnSpLocks/>
            </p:cNvCxnSpPr>
            <p:nvPr/>
          </p:nvCxnSpPr>
          <p:spPr>
            <a:xfrm>
              <a:off x="1" y="4148011"/>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cxnSp>
          <p:nvCxnSpPr>
            <p:cNvPr id="98" name="Straight Connector 97">
              <a:extLst>
                <a:ext uri="{FF2B5EF4-FFF2-40B4-BE49-F238E27FC236}">
                  <a16:creationId xmlns:a16="http://schemas.microsoft.com/office/drawing/2014/main" id="{E9068D83-9379-4037-9173-CA74351F86A3}"/>
                </a:ext>
              </a:extLst>
            </p:cNvPr>
            <p:cNvCxnSpPr>
              <a:cxnSpLocks/>
            </p:cNvCxnSpPr>
            <p:nvPr/>
          </p:nvCxnSpPr>
          <p:spPr>
            <a:xfrm>
              <a:off x="-17114" y="7224538"/>
              <a:ext cx="14647514" cy="0"/>
            </a:xfrm>
            <a:prstGeom prst="line">
              <a:avLst/>
            </a:prstGeom>
            <a:noFill/>
            <a:ln w="19050" cap="rnd" cmpd="sng" algn="ctr">
              <a:gradFill flip="none" rotWithShape="1">
                <a:gsLst>
                  <a:gs pos="50400">
                    <a:schemeClr val="accent5"/>
                  </a:gs>
                  <a:gs pos="0">
                    <a:schemeClr val="accent1"/>
                  </a:gs>
                  <a:gs pos="100000">
                    <a:schemeClr val="accent3"/>
                  </a:gs>
                </a:gsLst>
                <a:lin ang="0" scaled="1"/>
                <a:tileRect/>
              </a:gradFill>
              <a:prstDash val="solid"/>
              <a:headEnd type="none" w="med" len="sm"/>
              <a:tailEnd w="lg" len="sm"/>
            </a:ln>
            <a:effectLst/>
          </p:spPr>
        </p:cxnSp>
      </p:grpSp>
      <p:sp>
        <p:nvSpPr>
          <p:cNvPr id="2" name="Title 1"/>
          <p:cNvSpPr>
            <a:spLocks noGrp="1"/>
          </p:cNvSpPr>
          <p:nvPr>
            <p:ph type="title"/>
          </p:nvPr>
        </p:nvSpPr>
        <p:spPr/>
        <p:txBody>
          <a:bodyPr/>
          <a:lstStyle/>
          <a:p>
            <a:r>
              <a:rPr lang="en-US" dirty="0">
                <a:solidFill>
                  <a:srgbClr val="F0F0F0"/>
                </a:solidFill>
              </a:rPr>
              <a:t>Amazon QuickSight </a:t>
            </a:r>
            <a:br>
              <a:rPr lang="en-US" dirty="0">
                <a:solidFill>
                  <a:srgbClr val="F0F0F0"/>
                </a:solidFill>
              </a:rPr>
            </a:br>
            <a:r>
              <a:rPr lang="en-US" sz="2800" dirty="0">
                <a:solidFill>
                  <a:srgbClr val="F0F0F0"/>
                </a:solidFill>
              </a:rPr>
              <a:t>First BI service built for the cloud with pay-per-session pricing &amp; ML insights</a:t>
            </a:r>
            <a:endParaRPr lang="en-US" dirty="0"/>
          </a:p>
        </p:txBody>
      </p:sp>
      <p:sp>
        <p:nvSpPr>
          <p:cNvPr id="4" name="Rectangle 3">
            <a:extLst>
              <a:ext uri="{FF2B5EF4-FFF2-40B4-BE49-F238E27FC236}">
                <a16:creationId xmlns:a16="http://schemas.microsoft.com/office/drawing/2014/main" id="{44BF0D77-EE91-404D-A4F7-8397775EC578}"/>
              </a:ext>
            </a:extLst>
          </p:cNvPr>
          <p:cNvSpPr/>
          <p:nvPr/>
        </p:nvSpPr>
        <p:spPr bwMode="auto">
          <a:xfrm>
            <a:off x="-17113" y="4080979"/>
            <a:ext cx="14647513" cy="3165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637607" y="2503008"/>
            <a:ext cx="3530018" cy="3532082"/>
            <a:chOff x="637607" y="2503008"/>
            <a:chExt cx="3530018" cy="3532082"/>
          </a:xfrm>
        </p:grpSpPr>
        <p:grpSp>
          <p:nvGrpSpPr>
            <p:cNvPr id="11" name="Group 10"/>
            <p:cNvGrpSpPr/>
            <p:nvPr/>
          </p:nvGrpSpPr>
          <p:grpSpPr>
            <a:xfrm>
              <a:off x="637607" y="2503008"/>
              <a:ext cx="3530018" cy="3532082"/>
              <a:chOff x="624160" y="2503008"/>
              <a:chExt cx="3530018" cy="3532082"/>
            </a:xfrm>
          </p:grpSpPr>
          <p:sp>
            <p:nvSpPr>
              <p:cNvPr id="12" name="TextBox 11"/>
              <p:cNvSpPr txBox="1"/>
              <p:nvPr/>
            </p:nvSpPr>
            <p:spPr>
              <a:xfrm>
                <a:off x="624160" y="2503008"/>
                <a:ext cx="3530018"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Elastic Scaling</a:t>
                </a:r>
              </a:p>
            </p:txBody>
          </p:sp>
          <p:sp>
            <p:nvSpPr>
              <p:cNvPr id="13" name="TextBox 12"/>
              <p:cNvSpPr txBox="1"/>
              <p:nvPr/>
            </p:nvSpPr>
            <p:spPr>
              <a:xfrm>
                <a:off x="1075762" y="4937867"/>
                <a:ext cx="2959624" cy="1097223"/>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Auto-scale 10 to 10K+ </a:t>
                </a:r>
                <a:r>
                  <a:rPr lang="en-US" sz="1800" dirty="0">
                    <a:solidFill>
                      <a:srgbClr val="FFFFFF"/>
                    </a:solidFill>
                    <a:latin typeface="Amazon Ember" panose="02000000000000000000" pitchFamily="2" charset="0"/>
                    <a:ea typeface="Amazon Ember" panose="02000000000000000000" pitchFamily="2" charset="0"/>
                  </a:rPr>
                  <a:t>users</a:t>
                </a:r>
                <a:r>
                  <a:rPr lang="en-US" sz="1800" dirty="0">
                    <a:latin typeface="Amazon Ember" panose="02000000000000000000" pitchFamily="2" charset="0"/>
                    <a:ea typeface="Amazon Ember" panose="02000000000000000000" pitchFamily="2" charset="0"/>
                  </a:rPr>
                  <a:t> in </a:t>
                </a:r>
                <a:r>
                  <a:rPr lang="en-US" sz="1800" dirty="0">
                    <a:solidFill>
                      <a:srgbClr val="FFFFFF"/>
                    </a:solidFill>
                    <a:latin typeface="Amazon Ember" panose="02000000000000000000" pitchFamily="2" charset="0"/>
                    <a:ea typeface="Amazon Ember" panose="02000000000000000000" pitchFamily="2" charset="0"/>
                  </a:rPr>
                  <a:t>minutes</a:t>
                </a:r>
              </a:p>
              <a:p>
                <a:pPr algn="ctr"/>
                <a:endParaRPr lang="en-US" sz="113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Pay-as-you-go </a:t>
                </a:r>
              </a:p>
            </p:txBody>
          </p:sp>
          <p:sp>
            <p:nvSpPr>
              <p:cNvPr id="14" name="Oval 13">
                <a:extLst>
                  <a:ext uri="{FF2B5EF4-FFF2-40B4-BE49-F238E27FC236}">
                    <a16:creationId xmlns:a16="http://schemas.microsoft.com/office/drawing/2014/main" id="{3A741B79-B277-4D18-80F3-D8B6BD5B7CEE}"/>
                  </a:ext>
                </a:extLst>
              </p:cNvPr>
              <p:cNvSpPr/>
              <p:nvPr/>
            </p:nvSpPr>
            <p:spPr bwMode="auto">
              <a:xfrm>
                <a:off x="1638747" y="3323814"/>
                <a:ext cx="1545006" cy="1545004"/>
              </a:xfrm>
              <a:prstGeom prst="ellipse">
                <a:avLst/>
              </a:prstGeom>
              <a:solidFill>
                <a:srgbClr val="282828"/>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145" descr="Picture 145"/>
            <p:cNvPicPr>
              <a:picLocks noChangeAspect="1"/>
            </p:cNvPicPr>
            <p:nvPr/>
          </p:nvPicPr>
          <p:blipFill>
            <a:blip r:embed="rId3">
              <a:duotone>
                <a:schemeClr val="accent1">
                  <a:shade val="45000"/>
                  <a:satMod val="135000"/>
                </a:schemeClr>
                <a:prstClr val="white"/>
              </a:duotone>
            </a:blip>
            <a:stretch>
              <a:fillRect/>
            </a:stretch>
          </p:blipFill>
          <p:spPr>
            <a:xfrm>
              <a:off x="1718519" y="3671826"/>
              <a:ext cx="1502369" cy="740300"/>
            </a:xfrm>
            <a:prstGeom prst="rect">
              <a:avLst/>
            </a:prstGeom>
            <a:ln w="12700">
              <a:miter lim="400000"/>
            </a:ln>
          </p:spPr>
        </p:pic>
      </p:grpSp>
      <p:grpSp>
        <p:nvGrpSpPr>
          <p:cNvPr id="20" name="Group 19"/>
          <p:cNvGrpSpPr/>
          <p:nvPr/>
        </p:nvGrpSpPr>
        <p:grpSpPr>
          <a:xfrm>
            <a:off x="4411157" y="2486040"/>
            <a:ext cx="2660790" cy="4103048"/>
            <a:chOff x="4411157" y="2486040"/>
            <a:chExt cx="2660790" cy="4103048"/>
          </a:xfrm>
        </p:grpSpPr>
        <p:grpSp>
          <p:nvGrpSpPr>
            <p:cNvPr id="24" name="Group 23"/>
            <p:cNvGrpSpPr/>
            <p:nvPr/>
          </p:nvGrpSpPr>
          <p:grpSpPr>
            <a:xfrm>
              <a:off x="4411157" y="2486040"/>
              <a:ext cx="2660790" cy="4103048"/>
              <a:chOff x="4434067" y="2486040"/>
              <a:chExt cx="2660790" cy="4103048"/>
            </a:xfrm>
          </p:grpSpPr>
          <p:sp>
            <p:nvSpPr>
              <p:cNvPr id="25" name="TextBox 24"/>
              <p:cNvSpPr txBox="1"/>
              <p:nvPr/>
            </p:nvSpPr>
            <p:spPr>
              <a:xfrm>
                <a:off x="4434067" y="2486040"/>
                <a:ext cx="2660789"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Serverless</a:t>
                </a:r>
              </a:p>
            </p:txBody>
          </p:sp>
          <p:sp>
            <p:nvSpPr>
              <p:cNvPr id="26" name="TextBox 25"/>
              <p:cNvSpPr txBox="1"/>
              <p:nvPr/>
            </p:nvSpPr>
            <p:spPr>
              <a:xfrm>
                <a:off x="4434067" y="4937867"/>
                <a:ext cx="2660790" cy="1651221"/>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Create dashboards in </a:t>
                </a:r>
                <a:r>
                  <a:rPr lang="en-US" sz="1800" dirty="0">
                    <a:solidFill>
                      <a:srgbClr val="FFFFFF"/>
                    </a:solidFill>
                    <a:latin typeface="Amazon Ember" panose="02000000000000000000" pitchFamily="2" charset="0"/>
                    <a:ea typeface="Amazon Ember" panose="02000000000000000000" pitchFamily="2" charset="0"/>
                  </a:rPr>
                  <a:t>minutes</a:t>
                </a:r>
              </a:p>
              <a:p>
                <a:pPr algn="ctr"/>
                <a:endParaRPr lang="en-US" sz="113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Deploy globally without provisioning a single </a:t>
                </a:r>
                <a:r>
                  <a:rPr lang="en-US" sz="1800" dirty="0">
                    <a:solidFill>
                      <a:srgbClr val="FFFFFF"/>
                    </a:solidFill>
                    <a:latin typeface="Amazon Ember" panose="02000000000000000000" pitchFamily="2" charset="0"/>
                    <a:ea typeface="Amazon Ember" panose="02000000000000000000" pitchFamily="2" charset="0"/>
                  </a:rPr>
                  <a:t>server</a:t>
                </a:r>
              </a:p>
            </p:txBody>
          </p:sp>
          <p:sp>
            <p:nvSpPr>
              <p:cNvPr id="27" name="Oval 26">
                <a:extLst>
                  <a:ext uri="{FF2B5EF4-FFF2-40B4-BE49-F238E27FC236}">
                    <a16:creationId xmlns:a16="http://schemas.microsoft.com/office/drawing/2014/main" id="{D860B981-52F5-45AA-9D7A-E1E61B33AE45}"/>
                  </a:ext>
                </a:extLst>
              </p:cNvPr>
              <p:cNvSpPr/>
              <p:nvPr/>
            </p:nvSpPr>
            <p:spPr bwMode="auto">
              <a:xfrm>
                <a:off x="4952646" y="3323814"/>
                <a:ext cx="1545006" cy="1545004"/>
              </a:xfrm>
              <a:prstGeom prst="ellipse">
                <a:avLst/>
              </a:prstGeom>
              <a:solidFill>
                <a:srgbClr val="282828"/>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160"/>
            <p:cNvGrpSpPr/>
            <p:nvPr/>
          </p:nvGrpSpPr>
          <p:grpSpPr>
            <a:xfrm>
              <a:off x="5158169" y="3538720"/>
              <a:ext cx="1088141" cy="1084515"/>
              <a:chOff x="-2" y="-2"/>
              <a:chExt cx="463358" cy="463358"/>
            </a:xfrm>
          </p:grpSpPr>
          <p:sp>
            <p:nvSpPr>
              <p:cNvPr id="39" name="Freeform: Shape 5"/>
              <p:cNvSpPr/>
              <p:nvPr/>
            </p:nvSpPr>
            <p:spPr>
              <a:xfrm>
                <a:off x="166804" y="89766"/>
                <a:ext cx="132588" cy="181522"/>
              </a:xfrm>
              <a:custGeom>
                <a:avLst/>
                <a:gdLst/>
                <a:ahLst/>
                <a:cxnLst>
                  <a:cxn ang="0">
                    <a:pos x="wd2" y="hd2"/>
                  </a:cxn>
                  <a:cxn ang="5400000">
                    <a:pos x="wd2" y="hd2"/>
                  </a:cxn>
                  <a:cxn ang="10800000">
                    <a:pos x="wd2" y="hd2"/>
                  </a:cxn>
                  <a:cxn ang="16200000">
                    <a:pos x="wd2" y="hd2"/>
                  </a:cxn>
                </a:cxnLst>
                <a:rect l="0" t="0" r="r" b="b"/>
                <a:pathLst>
                  <a:path w="21600" h="21600" extrusionOk="0">
                    <a:moveTo>
                      <a:pt x="0" y="5862"/>
                    </a:moveTo>
                    <a:lnTo>
                      <a:pt x="0" y="0"/>
                    </a:lnTo>
                    <a:lnTo>
                      <a:pt x="21600" y="0"/>
                    </a:lnTo>
                    <a:lnTo>
                      <a:pt x="21600" y="21600"/>
                    </a:lnTo>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0" name="Freeform: Shape 6"/>
              <p:cNvSpPr/>
              <p:nvPr/>
            </p:nvSpPr>
            <p:spPr>
              <a:xfrm>
                <a:off x="166804" y="195239"/>
                <a:ext cx="132588" cy="178216"/>
              </a:xfrm>
              <a:custGeom>
                <a:avLst/>
                <a:gdLst/>
                <a:ahLst/>
                <a:cxnLst>
                  <a:cxn ang="0">
                    <a:pos x="wd2" y="hd2"/>
                  </a:cxn>
                  <a:cxn ang="5400000">
                    <a:pos x="wd2" y="hd2"/>
                  </a:cxn>
                  <a:cxn ang="10800000">
                    <a:pos x="wd2" y="hd2"/>
                  </a:cxn>
                  <a:cxn ang="16200000">
                    <a:pos x="wd2" y="hd2"/>
                  </a:cxn>
                </a:cxnLst>
                <a:rect l="0" t="0" r="r" b="b"/>
                <a:pathLst>
                  <a:path w="21600" h="21600" extrusionOk="0">
                    <a:moveTo>
                      <a:pt x="21600" y="15990"/>
                    </a:moveTo>
                    <a:lnTo>
                      <a:pt x="21600" y="21600"/>
                    </a:lnTo>
                    <a:lnTo>
                      <a:pt x="0" y="21600"/>
                    </a:lnTo>
                    <a:lnTo>
                      <a:pt x="0" y="0"/>
                    </a:lnTo>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1" name="Freeform: Shape 12"/>
              <p:cNvSpPr/>
              <p:nvPr/>
            </p:nvSpPr>
            <p:spPr>
              <a:xfrm>
                <a:off x="221359" y="292778"/>
                <a:ext cx="23148" cy="23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7"/>
                      <a:pt x="4937" y="0"/>
                      <a:pt x="10800" y="0"/>
                    </a:cubicBezTo>
                    <a:cubicBezTo>
                      <a:pt x="16663" y="0"/>
                      <a:pt x="21600" y="4937"/>
                      <a:pt x="21600" y="10800"/>
                    </a:cubicBezTo>
                    <a:cubicBezTo>
                      <a:pt x="21600" y="16663"/>
                      <a:pt x="16663" y="21600"/>
                      <a:pt x="10800" y="21600"/>
                    </a:cubicBezTo>
                    <a:cubicBezTo>
                      <a:pt x="4937" y="21600"/>
                      <a:pt x="0" y="16971"/>
                      <a:pt x="0" y="10800"/>
                    </a:cubicBezTo>
                    <a:close/>
                  </a:path>
                </a:pathLst>
              </a:custGeom>
              <a:noFill/>
              <a:ln w="9525" cap="flat">
                <a:solidFill>
                  <a:schemeClr val="accent5"/>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42" name="Freeform: Shape 14"/>
              <p:cNvSpPr/>
              <p:nvPr/>
            </p:nvSpPr>
            <p:spPr>
              <a:xfrm flipH="1">
                <a:off x="216070" y="188296"/>
                <a:ext cx="83323"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3" name="Freeform: Shape 16"/>
              <p:cNvSpPr/>
              <p:nvPr/>
            </p:nvSpPr>
            <p:spPr>
              <a:xfrm>
                <a:off x="164490" y="139031"/>
                <a:ext cx="134901"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4" name="Freeform: Shape 24"/>
              <p:cNvSpPr/>
              <p:nvPr/>
            </p:nvSpPr>
            <p:spPr>
              <a:xfrm flipH="1">
                <a:off x="166804" y="237231"/>
                <a:ext cx="42654"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45" name="Freeform: Shape 25"/>
              <p:cNvSpPr/>
              <p:nvPr/>
            </p:nvSpPr>
            <p:spPr>
              <a:xfrm flipH="1">
                <a:off x="265334" y="237231"/>
                <a:ext cx="34058"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grpSp>
            <p:nvGrpSpPr>
              <p:cNvPr id="46" name="Group 159"/>
              <p:cNvGrpSpPr/>
              <p:nvPr/>
            </p:nvGrpSpPr>
            <p:grpSpPr>
              <a:xfrm>
                <a:off x="187510" y="114894"/>
                <a:ext cx="87771" cy="98203"/>
                <a:chOff x="0" y="0"/>
                <a:chExt cx="87769" cy="98202"/>
              </a:xfrm>
            </p:grpSpPr>
            <p:sp>
              <p:nvSpPr>
                <p:cNvPr id="49" name="Freeform: Shape 7"/>
                <p:cNvSpPr/>
                <p:nvPr/>
              </p:nvSpPr>
              <p:spPr>
                <a:xfrm>
                  <a:off x="8638" y="49265"/>
                  <a:ext cx="79130"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50" name="Freeform: Shape 8"/>
                <p:cNvSpPr/>
                <p:nvPr/>
              </p:nvSpPr>
              <p:spPr>
                <a:xfrm>
                  <a:off x="-1" y="-1"/>
                  <a:ext cx="87771"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sp>
              <p:nvSpPr>
                <p:cNvPr id="51" name="Freeform: Shape 26"/>
                <p:cNvSpPr/>
                <p:nvPr/>
              </p:nvSpPr>
              <p:spPr>
                <a:xfrm>
                  <a:off x="61276" y="98200"/>
                  <a:ext cx="24295" cy="2"/>
                </a:xfrm>
                <a:prstGeom prst="line">
                  <a:avLst/>
                </a:prstGeom>
                <a:noFill/>
                <a:ln w="9525" cap="flat">
                  <a:solidFill>
                    <a:schemeClr val="accent5"/>
                  </a:solidFill>
                  <a:prstDash val="solid"/>
                  <a:round/>
                </a:ln>
                <a:effectLst/>
              </p:spPr>
              <p:txBody>
                <a:bodyPr wrap="square" lIns="45718" tIns="45718" rIns="45718" bIns="45718" numCol="1" anchor="t">
                  <a:noAutofit/>
                </a:bodyPr>
                <a:lstStyle/>
                <a:p>
                  <a:endParaRPr dirty="0"/>
                </a:p>
              </p:txBody>
            </p:sp>
          </p:grpSp>
          <p:sp>
            <p:nvSpPr>
              <p:cNvPr id="47" name="Freeform: Shape 28"/>
              <p:cNvSpPr/>
              <p:nvPr/>
            </p:nvSpPr>
            <p:spPr>
              <a:xfrm>
                <a:off x="-2" y="-2"/>
                <a:ext cx="463358" cy="463358"/>
              </a:xfrm>
              <a:prstGeom prst="ellipse">
                <a:avLst/>
              </a:prstGeom>
              <a:noFill/>
              <a:ln w="9525" cap="rnd">
                <a:solidFill>
                  <a:schemeClr val="accent5"/>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48" name="Freeform: Shape 29"/>
              <p:cNvSpPr/>
              <p:nvPr/>
            </p:nvSpPr>
            <p:spPr>
              <a:xfrm>
                <a:off x="68441" y="68441"/>
                <a:ext cx="326968" cy="326968"/>
              </a:xfrm>
              <a:prstGeom prst="line">
                <a:avLst/>
              </a:prstGeom>
              <a:noFill/>
              <a:ln w="9525" cap="rnd">
                <a:solidFill>
                  <a:schemeClr val="accent5"/>
                </a:solidFill>
                <a:prstDash val="solid"/>
                <a:round/>
              </a:ln>
              <a:effectLst/>
            </p:spPr>
            <p:txBody>
              <a:bodyPr wrap="square" lIns="45718" tIns="45718" rIns="45718" bIns="45718" numCol="1" anchor="t">
                <a:noAutofit/>
              </a:bodyPr>
              <a:lstStyle/>
              <a:p>
                <a:endParaRPr dirty="0"/>
              </a:p>
            </p:txBody>
          </p:sp>
        </p:grpSp>
      </p:grpSp>
      <p:grpSp>
        <p:nvGrpSpPr>
          <p:cNvPr id="21" name="Group 20"/>
          <p:cNvGrpSpPr/>
          <p:nvPr/>
        </p:nvGrpSpPr>
        <p:grpSpPr>
          <a:xfrm>
            <a:off x="7071946" y="2482264"/>
            <a:ext cx="3486206" cy="3932931"/>
            <a:chOff x="7071946" y="2482264"/>
            <a:chExt cx="3486206" cy="3932931"/>
          </a:xfrm>
        </p:grpSpPr>
        <p:sp>
          <p:nvSpPr>
            <p:cNvPr id="8" name="TextBox 7"/>
            <p:cNvSpPr txBox="1"/>
            <p:nvPr/>
          </p:nvSpPr>
          <p:spPr>
            <a:xfrm>
              <a:off x="7465940" y="2482264"/>
              <a:ext cx="2698217" cy="707886"/>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Deeply integrated </a:t>
              </a:r>
              <a:br>
                <a:rPr lang="en-US" sz="2000" b="1" dirty="0">
                  <a:solidFill>
                    <a:schemeClr val="tx2"/>
                  </a:solidFill>
                  <a:latin typeface="Amazon Ember" panose="02000000000000000000" pitchFamily="2" charset="0"/>
                  <a:ea typeface="Amazon Ember" panose="02000000000000000000" pitchFamily="2" charset="0"/>
                </a:rPr>
              </a:br>
              <a:r>
                <a:rPr lang="en-US" sz="2000" b="1" dirty="0">
                  <a:solidFill>
                    <a:schemeClr val="tx2"/>
                  </a:solidFill>
                  <a:latin typeface="Amazon Ember" panose="02000000000000000000" pitchFamily="2" charset="0"/>
                  <a:ea typeface="Amazon Ember" panose="02000000000000000000" pitchFamily="2" charset="0"/>
                </a:rPr>
                <a:t>with AWS services</a:t>
              </a:r>
            </a:p>
          </p:txBody>
        </p:sp>
        <p:sp>
          <p:nvSpPr>
            <p:cNvPr id="9" name="TextBox 8"/>
            <p:cNvSpPr txBox="1"/>
            <p:nvPr/>
          </p:nvSpPr>
          <p:spPr>
            <a:xfrm>
              <a:off x="7071946" y="4937867"/>
              <a:ext cx="3486206" cy="1477328"/>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rPr>
                <a:t>Secure, Private access to </a:t>
              </a:r>
              <a:br>
                <a:rPr lang="en-US" sz="1800" dirty="0">
                  <a:latin typeface="Amazon Ember" panose="02000000000000000000" pitchFamily="2" charset="0"/>
                  <a:ea typeface="Amazon Ember" panose="02000000000000000000" pitchFamily="2" charset="0"/>
                </a:rPr>
              </a:br>
              <a:r>
                <a:rPr lang="en-US" sz="1800" dirty="0">
                  <a:latin typeface="Amazon Ember" panose="02000000000000000000" pitchFamily="2" charset="0"/>
                  <a:ea typeface="Amazon Ember" panose="02000000000000000000" pitchFamily="2" charset="0"/>
                </a:rPr>
                <a:t>AWS data</a:t>
              </a:r>
            </a:p>
            <a:p>
              <a:pPr algn="ctr"/>
              <a:endParaRPr lang="en-US" sz="1800" dirty="0">
                <a:latin typeface="Amazon Ember" panose="02000000000000000000" pitchFamily="2" charset="0"/>
                <a:ea typeface="Amazon Ember" panose="02000000000000000000" pitchFamily="2" charset="0"/>
              </a:endParaRPr>
            </a:p>
            <a:p>
              <a:pPr algn="ctr"/>
              <a:r>
                <a:rPr lang="en-US" sz="1800" dirty="0">
                  <a:latin typeface="Amazon Ember" panose="02000000000000000000" pitchFamily="2" charset="0"/>
                  <a:ea typeface="Amazon Ember" panose="02000000000000000000" pitchFamily="2" charset="0"/>
                </a:rPr>
                <a:t>Integrated </a:t>
              </a:r>
              <a:r>
                <a:rPr lang="en-US" sz="1800" dirty="0">
                  <a:solidFill>
                    <a:srgbClr val="FFFFFF"/>
                  </a:solidFill>
                  <a:latin typeface="Amazon Ember" panose="02000000000000000000" pitchFamily="2" charset="0"/>
                  <a:ea typeface="Amazon Ember" panose="02000000000000000000" pitchFamily="2" charset="0"/>
                </a:rPr>
                <a:t>S3</a:t>
              </a:r>
              <a:r>
                <a:rPr lang="en-US" sz="1800" dirty="0">
                  <a:latin typeface="Amazon Ember" panose="02000000000000000000" pitchFamily="2" charset="0"/>
                  <a:ea typeface="Amazon Ember" panose="02000000000000000000" pitchFamily="2" charset="0"/>
                </a:rPr>
                <a:t> </a:t>
              </a:r>
              <a:r>
                <a:rPr lang="en-US" sz="1800" dirty="0">
                  <a:solidFill>
                    <a:srgbClr val="FFFFFF"/>
                  </a:solidFill>
                  <a:latin typeface="Amazon Ember" panose="02000000000000000000" pitchFamily="2" charset="0"/>
                  <a:ea typeface="Amazon Ember" panose="02000000000000000000" pitchFamily="2" charset="0"/>
                </a:rPr>
                <a:t>data lake</a:t>
              </a:r>
              <a:r>
                <a:rPr lang="en-US" sz="1800" dirty="0">
                  <a:latin typeface="Amazon Ember" panose="02000000000000000000" pitchFamily="2" charset="0"/>
                  <a:ea typeface="Amazon Ember" panose="02000000000000000000" pitchFamily="2" charset="0"/>
                </a:rPr>
                <a:t> permissions through AWS IAM</a:t>
              </a:r>
            </a:p>
          </p:txBody>
        </p:sp>
        <p:sp>
          <p:nvSpPr>
            <p:cNvPr id="10" name="Oval 9">
              <a:extLst>
                <a:ext uri="{FF2B5EF4-FFF2-40B4-BE49-F238E27FC236}">
                  <a16:creationId xmlns:a16="http://schemas.microsoft.com/office/drawing/2014/main" id="{00BE051A-AFF0-4BA2-99ED-647D91A97C26}"/>
                </a:ext>
              </a:extLst>
            </p:cNvPr>
            <p:cNvSpPr/>
            <p:nvPr/>
          </p:nvSpPr>
          <p:spPr bwMode="auto">
            <a:xfrm>
              <a:off x="8024487" y="3323814"/>
              <a:ext cx="1545006" cy="1545004"/>
            </a:xfrm>
            <a:prstGeom prst="ellipse">
              <a:avLst/>
            </a:prstGeom>
            <a:solidFill>
              <a:srgbClr val="282828"/>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219"/>
            <p:cNvGrpSpPr/>
            <p:nvPr/>
          </p:nvGrpSpPr>
          <p:grpSpPr>
            <a:xfrm>
              <a:off x="8329105" y="3549910"/>
              <a:ext cx="971886" cy="1088136"/>
              <a:chOff x="-1" y="-1"/>
              <a:chExt cx="456356" cy="487662"/>
            </a:xfrm>
          </p:grpSpPr>
          <p:sp>
            <p:nvSpPr>
              <p:cNvPr id="53" name="Freeform: Shape 164"/>
              <p:cNvSpPr/>
              <p:nvPr/>
            </p:nvSpPr>
            <p:spPr>
              <a:xfrm>
                <a:off x="-2" y="167557"/>
                <a:ext cx="455966" cy="270013"/>
              </a:xfrm>
              <a:prstGeom prst="rect">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4" name="Freeform: Shape 165"/>
              <p:cNvSpPr/>
              <p:nvPr/>
            </p:nvSpPr>
            <p:spPr>
              <a:xfrm>
                <a:off x="25121" y="191993"/>
                <a:ext cx="405720" cy="196707"/>
              </a:xfrm>
              <a:prstGeom prst="rect">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5" name="Freeform: Shape 170"/>
              <p:cNvSpPr/>
              <p:nvPr/>
            </p:nvSpPr>
            <p:spPr>
              <a:xfrm>
                <a:off x="219396" y="404172"/>
                <a:ext cx="16751" cy="16293"/>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56" name="Freeform: Shape 171"/>
              <p:cNvSpPr/>
              <p:nvPr/>
            </p:nvSpPr>
            <p:spPr>
              <a:xfrm>
                <a:off x="179201" y="437160"/>
                <a:ext cx="101329" cy="488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9" y="0"/>
                    </a:lnTo>
                    <a:lnTo>
                      <a:pt x="3481" y="0"/>
                    </a:lnTo>
                    <a:lnTo>
                      <a:pt x="0" y="21600"/>
                    </a:lnTo>
                  </a:path>
                </a:pathLst>
              </a:custGeom>
              <a:noFill/>
              <a:ln w="6350" cap="flat">
                <a:solidFill>
                  <a:schemeClr val="accent6"/>
                </a:solidFill>
                <a:prstDash val="solid"/>
                <a:miter lim="800000"/>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57" name="Freeform: Shape 172"/>
              <p:cNvSpPr/>
              <p:nvPr/>
            </p:nvSpPr>
            <p:spPr>
              <a:xfrm flipH="1">
                <a:off x="146963" y="487660"/>
                <a:ext cx="165806" cy="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58" name="Freeform: Shape 173"/>
              <p:cNvSpPr/>
              <p:nvPr/>
            </p:nvSpPr>
            <p:spPr>
              <a:xfrm>
                <a:off x="157010" y="11986"/>
                <a:ext cx="154922" cy="83082"/>
              </a:xfrm>
              <a:custGeom>
                <a:avLst/>
                <a:gdLst/>
                <a:ahLst/>
                <a:cxnLst>
                  <a:cxn ang="0">
                    <a:pos x="wd2" y="hd2"/>
                  </a:cxn>
                  <a:cxn ang="5400000">
                    <a:pos x="wd2" y="hd2"/>
                  </a:cxn>
                  <a:cxn ang="10800000">
                    <a:pos x="wd2" y="hd2"/>
                  </a:cxn>
                  <a:cxn ang="16200000">
                    <a:pos x="wd2" y="hd2"/>
                  </a:cxn>
                </a:cxnLst>
                <a:rect l="0" t="0" r="r" b="b"/>
                <a:pathLst>
                  <a:path w="21600" h="21600" extrusionOk="0">
                    <a:moveTo>
                      <a:pt x="6538" y="11647"/>
                    </a:moveTo>
                    <a:cubicBezTo>
                      <a:pt x="6538" y="9635"/>
                      <a:pt x="5604" y="7941"/>
                      <a:pt x="4495" y="7941"/>
                    </a:cubicBezTo>
                    <a:cubicBezTo>
                      <a:pt x="3386" y="7941"/>
                      <a:pt x="2452" y="9635"/>
                      <a:pt x="2452" y="11647"/>
                    </a:cubicBezTo>
                    <a:cubicBezTo>
                      <a:pt x="2452" y="11647"/>
                      <a:pt x="2452" y="11647"/>
                      <a:pt x="2452" y="11647"/>
                    </a:cubicBezTo>
                    <a:cubicBezTo>
                      <a:pt x="1051" y="11859"/>
                      <a:pt x="0" y="13976"/>
                      <a:pt x="0" y="16623"/>
                    </a:cubicBezTo>
                    <a:cubicBezTo>
                      <a:pt x="0" y="19376"/>
                      <a:pt x="1226" y="21600"/>
                      <a:pt x="2744" y="21600"/>
                    </a:cubicBezTo>
                    <a:lnTo>
                      <a:pt x="18214" y="21600"/>
                    </a:lnTo>
                    <a:cubicBezTo>
                      <a:pt x="20082" y="21600"/>
                      <a:pt x="21600" y="18847"/>
                      <a:pt x="21600" y="15459"/>
                    </a:cubicBezTo>
                    <a:cubicBezTo>
                      <a:pt x="21600" y="12071"/>
                      <a:pt x="20082" y="9318"/>
                      <a:pt x="18214" y="9318"/>
                    </a:cubicBezTo>
                    <a:cubicBezTo>
                      <a:pt x="17864" y="9318"/>
                      <a:pt x="17572" y="9424"/>
                      <a:pt x="17222" y="9529"/>
                    </a:cubicBezTo>
                    <a:cubicBezTo>
                      <a:pt x="17163" y="8894"/>
                      <a:pt x="17046" y="8259"/>
                      <a:pt x="16871" y="7729"/>
                    </a:cubicBezTo>
                    <a:cubicBezTo>
                      <a:pt x="16871" y="7729"/>
                      <a:pt x="16112" y="5612"/>
                      <a:pt x="14886" y="5823"/>
                    </a:cubicBezTo>
                    <a:cubicBezTo>
                      <a:pt x="14536" y="5929"/>
                      <a:pt x="14244" y="5929"/>
                      <a:pt x="13952" y="6141"/>
                    </a:cubicBezTo>
                    <a:cubicBezTo>
                      <a:pt x="13485" y="2541"/>
                      <a:pt x="11676" y="0"/>
                      <a:pt x="9574" y="0"/>
                    </a:cubicBezTo>
                    <a:cubicBezTo>
                      <a:pt x="7064" y="0"/>
                      <a:pt x="5079" y="3706"/>
                      <a:pt x="5079" y="8153"/>
                    </a:cubicBezTo>
                  </a:path>
                </a:pathLst>
              </a:custGeom>
              <a:noFill/>
              <a:ln w="6350" cap="flat">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59" name="Freeform: Shape 180"/>
              <p:cNvSpPr/>
              <p:nvPr/>
            </p:nvSpPr>
            <p:spPr>
              <a:xfrm>
                <a:off x="225258" y="215206"/>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0" name="Freeform: Shape 181"/>
              <p:cNvSpPr/>
              <p:nvPr/>
            </p:nvSpPr>
            <p:spPr>
              <a:xfrm>
                <a:off x="228608" y="330459"/>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1" name="Freeform: Shape 182"/>
              <p:cNvSpPr/>
              <p:nvPr/>
            </p:nvSpPr>
            <p:spPr>
              <a:xfrm>
                <a:off x="157848" y="344713"/>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2" name="Freeform: Shape 183"/>
              <p:cNvSpPr/>
              <p:nvPr/>
            </p:nvSpPr>
            <p:spPr>
              <a:xfrm>
                <a:off x="287645" y="288920"/>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3" name="Freeform: Shape 184"/>
              <p:cNvSpPr/>
              <p:nvPr/>
            </p:nvSpPr>
            <p:spPr>
              <a:xfrm>
                <a:off x="336632" y="295028"/>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4" name="Freeform: Shape 185"/>
              <p:cNvSpPr/>
              <p:nvPr/>
            </p:nvSpPr>
            <p:spPr>
              <a:xfrm>
                <a:off x="310673" y="343491"/>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5" name="Freeform: Shape 186"/>
              <p:cNvSpPr/>
              <p:nvPr/>
            </p:nvSpPr>
            <p:spPr>
              <a:xfrm>
                <a:off x="354218" y="332496"/>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6" name="Freeform: Shape 187"/>
              <p:cNvSpPr/>
              <p:nvPr/>
            </p:nvSpPr>
            <p:spPr>
              <a:xfrm>
                <a:off x="128120" y="271814"/>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7" name="Freeform: Shape 188"/>
              <p:cNvSpPr/>
              <p:nvPr/>
            </p:nvSpPr>
            <p:spPr>
              <a:xfrm>
                <a:off x="83739" y="303580"/>
                <a:ext cx="17589" cy="17109"/>
              </a:xfrm>
              <a:prstGeom prst="ellipse">
                <a:avLst/>
              </a:prstGeom>
              <a:no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68" name="Freeform: Shape 189"/>
              <p:cNvSpPr/>
              <p:nvPr/>
            </p:nvSpPr>
            <p:spPr>
              <a:xfrm>
                <a:off x="239076" y="230682"/>
                <a:ext cx="51921" cy="60276"/>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69" name="Freeform: Shape 190"/>
              <p:cNvSpPr/>
              <p:nvPr/>
            </p:nvSpPr>
            <p:spPr>
              <a:xfrm>
                <a:off x="234052" y="231904"/>
                <a:ext cx="3352" cy="98558"/>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0" name="Freeform: Shape 191"/>
              <p:cNvSpPr/>
              <p:nvPr/>
            </p:nvSpPr>
            <p:spPr>
              <a:xfrm>
                <a:off x="145287" y="228645"/>
                <a:ext cx="82067" cy="602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620" y="21600"/>
                    </a:lnTo>
                    <a:lnTo>
                      <a:pt x="0" y="19557"/>
                    </a:lnTo>
                  </a:path>
                </a:pathLst>
              </a:custGeom>
              <a:noFill/>
              <a:ln w="6350" cap="flat">
                <a:solidFill>
                  <a:schemeClr val="accent6"/>
                </a:solidFill>
                <a:prstDash val="solid"/>
                <a:miter lim="800000"/>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71" name="Freeform: Shape 192"/>
              <p:cNvSpPr/>
              <p:nvPr/>
            </p:nvSpPr>
            <p:spPr>
              <a:xfrm>
                <a:off x="136913" y="288920"/>
                <a:ext cx="29729" cy="55795"/>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2" name="Freeform: Shape 193"/>
              <p:cNvSpPr/>
              <p:nvPr/>
            </p:nvSpPr>
            <p:spPr>
              <a:xfrm flipH="1">
                <a:off x="100069" y="285254"/>
                <a:ext cx="29729" cy="2199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3" name="Freeform: Shape 194"/>
              <p:cNvSpPr/>
              <p:nvPr/>
            </p:nvSpPr>
            <p:spPr>
              <a:xfrm>
                <a:off x="99649" y="317020"/>
                <a:ext cx="59038" cy="3258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4" name="Freeform: Shape 195"/>
              <p:cNvSpPr/>
              <p:nvPr/>
            </p:nvSpPr>
            <p:spPr>
              <a:xfrm flipV="1">
                <a:off x="175433" y="341049"/>
                <a:ext cx="53595" cy="12219"/>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5" name="Freeform: Shape 196"/>
              <p:cNvSpPr/>
              <p:nvPr/>
            </p:nvSpPr>
            <p:spPr>
              <a:xfrm flipH="1">
                <a:off x="243682" y="303580"/>
                <a:ext cx="46896" cy="2973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6" name="Freeform: Shape 197"/>
              <p:cNvSpPr/>
              <p:nvPr/>
            </p:nvSpPr>
            <p:spPr>
              <a:xfrm>
                <a:off x="246194" y="339012"/>
                <a:ext cx="64900" cy="1303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7" name="Freeform: Shape 198"/>
              <p:cNvSpPr/>
              <p:nvPr/>
            </p:nvSpPr>
            <p:spPr>
              <a:xfrm>
                <a:off x="298113" y="306024"/>
                <a:ext cx="21356" cy="37470"/>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8" name="Freeform: Shape 199"/>
              <p:cNvSpPr/>
              <p:nvPr/>
            </p:nvSpPr>
            <p:spPr>
              <a:xfrm>
                <a:off x="304812" y="298693"/>
                <a:ext cx="31823" cy="4889"/>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79" name="Freeform: Shape 200"/>
              <p:cNvSpPr/>
              <p:nvPr/>
            </p:nvSpPr>
            <p:spPr>
              <a:xfrm flipH="1">
                <a:off x="324072" y="312133"/>
                <a:ext cx="17169" cy="32582"/>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0" name="Freeform: Shape 201"/>
              <p:cNvSpPr/>
              <p:nvPr/>
            </p:nvSpPr>
            <p:spPr>
              <a:xfrm>
                <a:off x="350450" y="310504"/>
                <a:ext cx="10469" cy="2199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1" name="Freeform: Shape 202"/>
              <p:cNvSpPr/>
              <p:nvPr/>
            </p:nvSpPr>
            <p:spPr>
              <a:xfrm flipV="1">
                <a:off x="328259" y="343492"/>
                <a:ext cx="26379" cy="8554"/>
              </a:xfrm>
              <a:prstGeom prst="line">
                <a:avLst/>
              </a:prstGeom>
              <a:noFill/>
              <a:ln w="6350" cap="flat">
                <a:solidFill>
                  <a:schemeClr val="accent6"/>
                </a:solidFill>
                <a:prstDash val="solid"/>
                <a:miter lim="800000"/>
              </a:ln>
              <a:effectLst/>
            </p:spPr>
            <p:txBody>
              <a:bodyPr wrap="square" lIns="45718" tIns="45718" rIns="45718" bIns="45718" numCol="1" anchor="t">
                <a:noAutofit/>
              </a:bodyPr>
              <a:lstStyle/>
              <a:p>
                <a:endParaRPr dirty="0"/>
              </a:p>
            </p:txBody>
          </p:sp>
          <p:sp>
            <p:nvSpPr>
              <p:cNvPr id="82" name="Freeform: Shape 203"/>
              <p:cNvSpPr/>
              <p:nvPr/>
            </p:nvSpPr>
            <p:spPr>
              <a:xfrm>
                <a:off x="39837" y="4615"/>
                <a:ext cx="53596" cy="73309"/>
              </a:xfrm>
              <a:custGeom>
                <a:avLst/>
                <a:gdLst/>
                <a:ahLst/>
                <a:cxnLst>
                  <a:cxn ang="0">
                    <a:pos x="wd2" y="hd2"/>
                  </a:cxn>
                  <a:cxn ang="5400000">
                    <a:pos x="wd2" y="hd2"/>
                  </a:cxn>
                  <a:cxn ang="10800000">
                    <a:pos x="wd2" y="hd2"/>
                  </a:cxn>
                  <a:cxn ang="16200000">
                    <a:pos x="wd2" y="hd2"/>
                  </a:cxn>
                </a:cxnLst>
                <a:rect l="0" t="0" r="r" b="b"/>
                <a:pathLst>
                  <a:path w="21600" h="21600" extrusionOk="0">
                    <a:moveTo>
                      <a:pt x="0" y="3480"/>
                    </a:moveTo>
                    <a:lnTo>
                      <a:pt x="0" y="0"/>
                    </a:lnTo>
                    <a:lnTo>
                      <a:pt x="14344" y="0"/>
                    </a:lnTo>
                    <a:lnTo>
                      <a:pt x="21600" y="5040"/>
                    </a:lnTo>
                    <a:lnTo>
                      <a:pt x="21600" y="21600"/>
                    </a:lnTo>
                    <a:lnTo>
                      <a:pt x="17381" y="21600"/>
                    </a:lnTo>
                  </a:path>
                </a:pathLst>
              </a:custGeom>
              <a:noFill/>
              <a:ln w="6350" cap="rnd">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3" name="Freeform: Shape 204"/>
              <p:cNvSpPr/>
              <p:nvPr/>
            </p:nvSpPr>
            <p:spPr>
              <a:xfrm>
                <a:off x="21772" y="21353"/>
                <a:ext cx="53595" cy="73716"/>
              </a:xfrm>
              <a:custGeom>
                <a:avLst/>
                <a:gdLst/>
                <a:ahLst/>
                <a:cxnLst>
                  <a:cxn ang="0">
                    <a:pos x="wd2" y="hd2"/>
                  </a:cxn>
                  <a:cxn ang="5400000">
                    <a:pos x="wd2" y="hd2"/>
                  </a:cxn>
                  <a:cxn ang="10800000">
                    <a:pos x="wd2" y="hd2"/>
                  </a:cxn>
                  <a:cxn ang="16200000">
                    <a:pos x="wd2" y="hd2"/>
                  </a:cxn>
                </a:cxnLst>
                <a:rect l="0" t="0" r="r" b="b"/>
                <a:pathLst>
                  <a:path w="21600" h="21600" extrusionOk="0">
                    <a:moveTo>
                      <a:pt x="0" y="21481"/>
                    </a:moveTo>
                    <a:lnTo>
                      <a:pt x="0" y="0"/>
                    </a:lnTo>
                    <a:lnTo>
                      <a:pt x="14344" y="0"/>
                    </a:lnTo>
                    <a:lnTo>
                      <a:pt x="21600" y="5012"/>
                    </a:lnTo>
                    <a:lnTo>
                      <a:pt x="21600" y="21600"/>
                    </a:lnTo>
                    <a:lnTo>
                      <a:pt x="0" y="21481"/>
                    </a:lnTo>
                    <a:close/>
                  </a:path>
                </a:pathLst>
              </a:custGeom>
              <a:noFill/>
              <a:ln w="6350" cap="rnd">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4" name="Freeform: Shape 207"/>
              <p:cNvSpPr/>
              <p:nvPr/>
            </p:nvSpPr>
            <p:spPr>
              <a:xfrm flipV="1">
                <a:off x="234052" y="95067"/>
                <a:ext cx="2" cy="72493"/>
              </a:xfrm>
              <a:prstGeom prst="line">
                <a:avLst/>
              </a:prstGeom>
              <a:noFill/>
              <a:ln w="6350" cap="flat">
                <a:solidFill>
                  <a:schemeClr val="accent6"/>
                </a:solidFill>
                <a:prstDash val="solid"/>
                <a:round/>
              </a:ln>
              <a:effectLst/>
            </p:spPr>
            <p:txBody>
              <a:bodyPr wrap="square" lIns="45718" tIns="45718" rIns="45718" bIns="45718" numCol="1" anchor="t">
                <a:noAutofit/>
              </a:bodyPr>
              <a:lstStyle/>
              <a:p>
                <a:endParaRPr dirty="0"/>
              </a:p>
            </p:txBody>
          </p:sp>
          <p:sp>
            <p:nvSpPr>
              <p:cNvPr id="85" name="Freeform: Shape 208"/>
              <p:cNvSpPr/>
              <p:nvPr/>
            </p:nvSpPr>
            <p:spPr>
              <a:xfrm>
                <a:off x="48986" y="95066"/>
                <a:ext cx="370131" cy="37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path>
                </a:pathLst>
              </a:custGeom>
              <a:noFill/>
              <a:ln w="6350" cap="flat">
                <a:solidFill>
                  <a:schemeClr val="accent6"/>
                </a:solidFill>
                <a:prstDash val="solid"/>
                <a:round/>
              </a:ln>
              <a:effectLst/>
            </p:spPr>
            <p:txBody>
              <a:bodyPr wrap="square" lIns="45718" tIns="45718" rIns="45718" bIns="45718" numCol="1" anchor="ctr">
                <a:noAutofit/>
              </a:bodyPr>
              <a:lstStyle/>
              <a:p>
                <a:pPr defTabSz="685600">
                  <a:defRPr sz="1300">
                    <a:solidFill>
                      <a:srgbClr val="000000"/>
                    </a:solidFill>
                    <a:latin typeface="Amazon Ember"/>
                    <a:ea typeface="Amazon Ember"/>
                    <a:cs typeface="Amazon Ember"/>
                    <a:sym typeface="Amazon Ember"/>
                  </a:defRPr>
                </a:pPr>
                <a:endParaRPr dirty="0"/>
              </a:p>
            </p:txBody>
          </p:sp>
          <p:sp>
            <p:nvSpPr>
              <p:cNvPr id="86" name="Freeform: Shape 209"/>
              <p:cNvSpPr/>
              <p:nvPr/>
            </p:nvSpPr>
            <p:spPr>
              <a:xfrm>
                <a:off x="224421" y="123573"/>
                <a:ext cx="19265" cy="18737"/>
              </a:xfrm>
              <a:prstGeom prst="ellipse">
                <a:avLst/>
              </a:prstGeom>
              <a:solidFill>
                <a:srgbClr val="FFFFFF"/>
              </a:solidFill>
              <a:ln w="6350" cap="flat">
                <a:solidFill>
                  <a:schemeClr val="accent6"/>
                </a:solidFill>
                <a:prstDash val="solid"/>
                <a:miter lim="800000"/>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grpSp>
            <p:nvGrpSpPr>
              <p:cNvPr id="87" name="Graphic 210"/>
              <p:cNvGrpSpPr/>
              <p:nvPr/>
            </p:nvGrpSpPr>
            <p:grpSpPr>
              <a:xfrm>
                <a:off x="382509" y="-2"/>
                <a:ext cx="73847" cy="92562"/>
                <a:chOff x="0" y="-1"/>
                <a:chExt cx="73846" cy="92560"/>
              </a:xfrm>
            </p:grpSpPr>
            <p:sp>
              <p:nvSpPr>
                <p:cNvPr id="88" name="Freeform: Shape 213"/>
                <p:cNvSpPr/>
                <p:nvPr/>
              </p:nvSpPr>
              <p:spPr>
                <a:xfrm>
                  <a:off x="18858" y="44306"/>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89" name="Freeform: Shape 214"/>
                <p:cNvSpPr/>
                <p:nvPr/>
              </p:nvSpPr>
              <p:spPr>
                <a:xfrm>
                  <a:off x="18792" y="75225"/>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90" name="Freeform: Shape 215"/>
                <p:cNvSpPr/>
                <p:nvPr/>
              </p:nvSpPr>
              <p:spPr>
                <a:xfrm>
                  <a:off x="18792" y="13396"/>
                  <a:ext cx="35865" cy="2"/>
                </a:xfrm>
                <a:prstGeom prst="line">
                  <a:avLst/>
                </a:prstGeom>
                <a:noFill/>
                <a:ln w="6350" cap="rnd">
                  <a:solidFill>
                    <a:schemeClr val="accent6"/>
                  </a:solidFill>
                  <a:prstDash val="solid"/>
                  <a:round/>
                </a:ln>
                <a:effectLst/>
              </p:spPr>
              <p:txBody>
                <a:bodyPr wrap="square" lIns="45718" tIns="45718" rIns="45718" bIns="45718" numCol="1" anchor="t">
                  <a:noAutofit/>
                </a:bodyPr>
                <a:lstStyle/>
                <a:p>
                  <a:endParaRPr dirty="0"/>
                </a:p>
              </p:txBody>
            </p:sp>
            <p:sp>
              <p:nvSpPr>
                <p:cNvPr id="91" name="Freeform: Shape 216"/>
                <p:cNvSpPr/>
                <p:nvPr/>
              </p:nvSpPr>
              <p:spPr>
                <a:xfrm>
                  <a:off x="-1" y="-2"/>
                  <a:ext cx="73848" cy="30360"/>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92" name="Freeform: Shape 217"/>
                <p:cNvSpPr/>
                <p:nvPr/>
              </p:nvSpPr>
              <p:spPr>
                <a:xfrm>
                  <a:off x="-1" y="30358"/>
                  <a:ext cx="73848" cy="30361"/>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sp>
              <p:nvSpPr>
                <p:cNvPr id="93" name="Freeform: Shape 218"/>
                <p:cNvSpPr/>
                <p:nvPr/>
              </p:nvSpPr>
              <p:spPr>
                <a:xfrm>
                  <a:off x="-1" y="60718"/>
                  <a:ext cx="73848" cy="31842"/>
                </a:xfrm>
                <a:prstGeom prst="rect">
                  <a:avLst/>
                </a:prstGeom>
                <a:noFill/>
                <a:ln w="6350" cap="rnd">
                  <a:solidFill>
                    <a:schemeClr val="accent6"/>
                  </a:solidFill>
                  <a:prstDash val="solid"/>
                  <a:round/>
                </a:ln>
                <a:effectLst/>
              </p:spPr>
              <p:txBody>
                <a:bodyPr wrap="square" lIns="45718" tIns="45718" rIns="45718" bIns="45718" numCol="1" anchor="ctr">
                  <a:noAutofit/>
                </a:bodyPr>
                <a:lstStyle/>
                <a:p>
                  <a:pPr>
                    <a:defRPr sz="1500">
                      <a:solidFill>
                        <a:srgbClr val="1D516C"/>
                      </a:solidFill>
                      <a:latin typeface="Arial"/>
                      <a:ea typeface="Arial"/>
                      <a:cs typeface="Arial"/>
                      <a:sym typeface="Arial"/>
                    </a:defRPr>
                  </a:pPr>
                  <a:endParaRPr dirty="0"/>
                </a:p>
              </p:txBody>
            </p:sp>
          </p:grpSp>
        </p:grpSp>
      </p:grpSp>
      <p:grpSp>
        <p:nvGrpSpPr>
          <p:cNvPr id="22" name="Group 21"/>
          <p:cNvGrpSpPr/>
          <p:nvPr/>
        </p:nvGrpSpPr>
        <p:grpSpPr>
          <a:xfrm>
            <a:off x="10575265" y="2503008"/>
            <a:ext cx="3689835" cy="3635188"/>
            <a:chOff x="10575265" y="2503008"/>
            <a:chExt cx="3689835" cy="3635188"/>
          </a:xfrm>
        </p:grpSpPr>
        <p:sp>
          <p:nvSpPr>
            <p:cNvPr id="16" name="TextBox 15"/>
            <p:cNvSpPr txBox="1"/>
            <p:nvPr/>
          </p:nvSpPr>
          <p:spPr>
            <a:xfrm>
              <a:off x="10922331" y="2503008"/>
              <a:ext cx="3098217" cy="400110"/>
            </a:xfrm>
            <a:prstGeom prst="rect">
              <a:avLst/>
            </a:prstGeom>
            <a:noFill/>
          </p:spPr>
          <p:txBody>
            <a:bodyPr wrap="square" rtlCol="0">
              <a:spAutoFit/>
            </a:bodyPr>
            <a:lstStyle/>
            <a:p>
              <a:pPr algn="ctr"/>
              <a:r>
                <a:rPr lang="en-US" sz="2000" b="1" dirty="0">
                  <a:solidFill>
                    <a:schemeClr val="tx2"/>
                  </a:solidFill>
                  <a:latin typeface="Amazon Ember" panose="02000000000000000000" pitchFamily="2" charset="0"/>
                  <a:ea typeface="Amazon Ember" panose="02000000000000000000" pitchFamily="2" charset="0"/>
                </a:rPr>
                <a:t>API </a:t>
              </a:r>
              <a:r>
                <a:rPr lang="en-US" sz="2000" b="1" dirty="0">
                  <a:solidFill>
                    <a:srgbClr val="F0F0F0"/>
                  </a:solidFill>
                  <a:latin typeface="Amazon Ember" panose="02000000000000000000" pitchFamily="2" charset="0"/>
                  <a:ea typeface="Amazon Ember" panose="02000000000000000000" pitchFamily="2" charset="0"/>
                </a:rPr>
                <a:t>Support</a:t>
              </a:r>
              <a:r>
                <a:rPr lang="en-US" sz="2000" b="1" dirty="0">
                  <a:solidFill>
                    <a:schemeClr val="tx2"/>
                  </a:solidFill>
                  <a:latin typeface="Amazon Ember" panose="02000000000000000000" pitchFamily="2" charset="0"/>
                  <a:ea typeface="Amazon Ember" panose="02000000000000000000" pitchFamily="2" charset="0"/>
                </a:rPr>
                <a:t> </a:t>
              </a:r>
            </a:p>
          </p:txBody>
        </p:sp>
        <p:sp>
          <p:nvSpPr>
            <p:cNvPr id="17" name="TextBox 16"/>
            <p:cNvSpPr txBox="1"/>
            <p:nvPr/>
          </p:nvSpPr>
          <p:spPr>
            <a:xfrm>
              <a:off x="10575265" y="4937867"/>
              <a:ext cx="3689835" cy="1200329"/>
            </a:xfrm>
            <a:prstGeom prst="rect">
              <a:avLst/>
            </a:prstGeom>
            <a:noFill/>
          </p:spPr>
          <p:txBody>
            <a:bodyPr wrap="square" rtlCol="0">
              <a:spAutoFit/>
            </a:bodyPr>
            <a:lstStyle/>
            <a:p>
              <a:pPr algn="ctr"/>
              <a:r>
                <a:rPr lang="en-US" sz="1800" dirty="0"/>
                <a:t>Programmatically onboard </a:t>
              </a:r>
              <a:r>
                <a:rPr lang="en-US" sz="1800" dirty="0">
                  <a:solidFill>
                    <a:srgbClr val="FFFFFF"/>
                  </a:solidFill>
                </a:rPr>
                <a:t>users</a:t>
              </a:r>
              <a:r>
                <a:rPr lang="en-US" sz="1800" dirty="0"/>
                <a:t> and manage </a:t>
              </a:r>
              <a:r>
                <a:rPr lang="en-US" sz="1800" dirty="0">
                  <a:solidFill>
                    <a:srgbClr val="FFFFFF"/>
                  </a:solidFill>
                </a:rPr>
                <a:t>content</a:t>
              </a:r>
              <a:endParaRPr lang="en-US" sz="1800" dirty="0">
                <a:solidFill>
                  <a:srgbClr val="FFFFFF"/>
                </a:solidFill>
                <a:latin typeface="Amazon Ember" panose="02000000000000000000" pitchFamily="2" charset="0"/>
              </a:endParaRPr>
            </a:p>
            <a:p>
              <a:pPr algn="ctr"/>
              <a:endParaRPr lang="en-US" sz="1800" dirty="0"/>
            </a:p>
            <a:p>
              <a:pPr algn="ctr"/>
              <a:r>
                <a:rPr lang="en-US" sz="1800" dirty="0"/>
                <a:t>Easily embed in your </a:t>
              </a:r>
              <a:r>
                <a:rPr lang="en-US" sz="1800" dirty="0">
                  <a:solidFill>
                    <a:srgbClr val="FFFFFF"/>
                  </a:solidFill>
                </a:rPr>
                <a:t>apps</a:t>
              </a:r>
              <a:endParaRPr lang="en-US" sz="1800" dirty="0">
                <a:solidFill>
                  <a:srgbClr val="FFFFFF"/>
                </a:solidFill>
                <a:latin typeface="Amazon Ember" panose="02000000000000000000" pitchFamily="2" charset="0"/>
              </a:endParaRPr>
            </a:p>
          </p:txBody>
        </p:sp>
        <p:sp>
          <p:nvSpPr>
            <p:cNvPr id="18" name="Oval 17">
              <a:extLst>
                <a:ext uri="{FF2B5EF4-FFF2-40B4-BE49-F238E27FC236}">
                  <a16:creationId xmlns:a16="http://schemas.microsoft.com/office/drawing/2014/main" id="{E6D1FCF6-487C-4834-9278-9F9BD5C96B94}"/>
                </a:ext>
              </a:extLst>
            </p:cNvPr>
            <p:cNvSpPr/>
            <p:nvPr/>
          </p:nvSpPr>
          <p:spPr bwMode="auto">
            <a:xfrm>
              <a:off x="11647679" y="3323814"/>
              <a:ext cx="1545006" cy="1545004"/>
            </a:xfrm>
            <a:prstGeom prst="ellipse">
              <a:avLst/>
            </a:prstGeom>
            <a:solidFill>
              <a:srgbClr val="282828"/>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146" descr="Picture 146"/>
            <p:cNvPicPr>
              <a:picLocks noChangeAspect="1"/>
            </p:cNvPicPr>
            <p:nvPr/>
          </p:nvPicPr>
          <p:blipFill>
            <a:blip r:embed="rId4">
              <a:duotone>
                <a:schemeClr val="accent3">
                  <a:shade val="45000"/>
                  <a:satMod val="135000"/>
                </a:schemeClr>
                <a:prstClr val="white"/>
              </a:duotone>
            </a:blip>
            <a:stretch>
              <a:fillRect/>
            </a:stretch>
          </p:blipFill>
          <p:spPr>
            <a:xfrm>
              <a:off x="11777950" y="3758844"/>
              <a:ext cx="1284463" cy="705358"/>
            </a:xfrm>
            <a:prstGeom prst="rect">
              <a:avLst/>
            </a:prstGeom>
            <a:ln w="12700">
              <a:miter lim="400000"/>
            </a:ln>
          </p:spPr>
        </p:pic>
      </p:grpSp>
      <p:sp>
        <p:nvSpPr>
          <p:cNvPr id="95" name="Rectangle 94">
            <a:extLst>
              <a:ext uri="{FF2B5EF4-FFF2-40B4-BE49-F238E27FC236}">
                <a16:creationId xmlns:a16="http://schemas.microsoft.com/office/drawing/2014/main" id="{2C04C9D7-1F6F-B34A-8534-CBC1D0DF8EE0}"/>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100" name="Rectangle 99">
            <a:extLst>
              <a:ext uri="{FF2B5EF4-FFF2-40B4-BE49-F238E27FC236}">
                <a16:creationId xmlns:a16="http://schemas.microsoft.com/office/drawing/2014/main" id="{93EA751A-9202-2042-A0E5-9115710E671C}"/>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7063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par>
                                <p:cTn id="25" presetID="22" presetClass="entr" presetSubtype="8" fill="hold" nodeType="withEffect">
                                  <p:stCondLst>
                                    <p:cond delay="75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394160"/>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—Anthony Deakin</a:t>
            </a: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Critical Risk Management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2"/>
                </a:solidFill>
              </a:rPr>
              <a:t>At Rio Tinto, safety is paramount, and we want to empower everyone to make decisions with the best data available. Amazon </a:t>
            </a:r>
            <a:r>
              <a:rPr lang="en-US" sz="2560" dirty="0" err="1">
                <a:solidFill>
                  <a:schemeClr val="tx2"/>
                </a:solidFill>
              </a:rPr>
              <a:t>QuickSight</a:t>
            </a:r>
            <a:r>
              <a:rPr lang="en-US" sz="2560" dirty="0">
                <a:solidFill>
                  <a:schemeClr val="tx2"/>
                </a:solidFill>
              </a:rPr>
              <a:t> allows our analysts to create insightful dashboards quickly for our critical risk management program, enabling us to move from static spreadsheets to interactive data. However, rolling out these dashboards at scale to the field was going to be costly and complicated. We asked AWS for a better solution, and they listened. The ability </a:t>
            </a:r>
            <a:br>
              <a:rPr lang="en-US" sz="2560" dirty="0">
                <a:solidFill>
                  <a:schemeClr val="tx2"/>
                </a:solidFill>
              </a:rPr>
            </a:br>
            <a:r>
              <a:rPr lang="en-US" sz="2560" dirty="0">
                <a:solidFill>
                  <a:schemeClr val="tx2"/>
                </a:solidFill>
              </a:rPr>
              <a:t>to have ‘read’ access to dashboards in </a:t>
            </a:r>
            <a:r>
              <a:rPr lang="en-US" sz="2560" dirty="0" err="1">
                <a:solidFill>
                  <a:schemeClr val="tx2"/>
                </a:solidFill>
              </a:rPr>
              <a:t>QuickSight</a:t>
            </a:r>
            <a:r>
              <a:rPr lang="en-US" sz="2560" dirty="0">
                <a:solidFill>
                  <a:schemeClr val="tx2"/>
                </a:solidFill>
              </a:rPr>
              <a:t>, with usage-based pricing, will help us scale the dashboards to more end-users across the world and only pay for what we use.</a:t>
            </a:r>
          </a:p>
        </p:txBody>
      </p:sp>
      <p:sp>
        <p:nvSpPr>
          <p:cNvPr id="21" name="Rectangle 20">
            <a:extLst>
              <a:ext uri="{FF2B5EF4-FFF2-40B4-BE49-F238E27FC236}">
                <a16:creationId xmlns:a16="http://schemas.microsoft.com/office/drawing/2014/main" id="{7BAEE222-6668-415B-8682-32F61EED41D2}"/>
              </a:ext>
            </a:extLst>
          </p:cNvPr>
          <p:cNvSpPr/>
          <p:nvPr/>
        </p:nvSpPr>
        <p:spPr>
          <a:xfrm>
            <a:off x="3133809" y="567116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close up of a sign&#10;&#10;Description automatically generated">
            <a:extLst>
              <a:ext uri="{FF2B5EF4-FFF2-40B4-BE49-F238E27FC236}">
                <a16:creationId xmlns:a16="http://schemas.microsoft.com/office/drawing/2014/main" id="{7F95CD31-05ED-4707-96C8-FB0681716133}"/>
              </a:ext>
            </a:extLst>
          </p:cNvPr>
          <p:cNvPicPr>
            <a:picLocks noChangeAspect="1"/>
          </p:cNvPicPr>
          <p:nvPr/>
        </p:nvPicPr>
        <p:blipFill>
          <a:blip r:embed="rId3"/>
          <a:stretch>
            <a:fillRect/>
          </a:stretch>
        </p:blipFill>
        <p:spPr>
          <a:xfrm>
            <a:off x="768096" y="1691641"/>
            <a:ext cx="2961344" cy="640853"/>
          </a:xfrm>
          <a:prstGeom prst="rect">
            <a:avLst/>
          </a:prstGeom>
        </p:spPr>
      </p:pic>
    </p:spTree>
    <p:extLst>
      <p:ext uri="{BB962C8B-B14F-4D97-AF65-F5344CB8AC3E}">
        <p14:creationId xmlns:p14="http://schemas.microsoft.com/office/powerpoint/2010/main" val="6348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Successfully engage your customers</a:t>
            </a:r>
            <a:br>
              <a:rPr lang="en-US" dirty="0"/>
            </a:br>
            <a:r>
              <a:rPr lang="en-US" sz="2560" dirty="0">
                <a:solidFill>
                  <a:schemeClr val="accent1"/>
                </a:solidFill>
              </a:rPr>
              <a:t>with Amazon Pinpoint</a:t>
            </a:r>
            <a:br>
              <a:rPr lang="en-US" sz="3200" dirty="0"/>
            </a:br>
            <a:endParaRPr lang="en-US" dirty="0"/>
          </a:p>
        </p:txBody>
      </p:sp>
      <p:sp>
        <p:nvSpPr>
          <p:cNvPr id="2" name="Content Placeholder 1">
            <a:extLst>
              <a:ext uri="{FF2B5EF4-FFF2-40B4-BE49-F238E27FC236}">
                <a16:creationId xmlns:a16="http://schemas.microsoft.com/office/drawing/2014/main" id="{8BFE6D33-1DF1-4CF9-9A02-736DC8D88F66}"/>
              </a:ext>
            </a:extLst>
          </p:cNvPr>
          <p:cNvSpPr>
            <a:spLocks noGrp="1"/>
          </p:cNvSpPr>
          <p:nvPr>
            <p:ph idx="4294967295"/>
          </p:nvPr>
        </p:nvSpPr>
        <p:spPr>
          <a:xfrm>
            <a:off x="548775" y="2189163"/>
            <a:ext cx="4790668" cy="4964112"/>
          </a:xfrm>
        </p:spPr>
        <p:txBody>
          <a:bodyPr numCol="1"/>
          <a:lstStyle/>
          <a:p>
            <a:pPr defTabSz="1755539">
              <a:lnSpc>
                <a:spcPct val="90000"/>
              </a:lnSpc>
              <a:spcBef>
                <a:spcPts val="0"/>
              </a:spcBef>
              <a:spcAft>
                <a:spcPts val="640"/>
              </a:spcAft>
              <a:defRPr/>
            </a:pPr>
            <a:r>
              <a:rPr lang="en-US" sz="2560" dirty="0"/>
              <a:t>Understand our customers</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Segment based </a:t>
            </a:r>
            <a:br>
              <a:rPr lang="en-US" sz="2560" dirty="0"/>
            </a:br>
            <a:r>
              <a:rPr lang="en-US" sz="2560" dirty="0"/>
              <a:t>upon understandings</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Target in a contextually relevant way</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Communicate in best channel</a:t>
            </a:r>
          </a:p>
          <a:p>
            <a:pPr defTabSz="1755539">
              <a:lnSpc>
                <a:spcPct val="90000"/>
              </a:lnSpc>
              <a:spcBef>
                <a:spcPts val="0"/>
              </a:spcBef>
              <a:spcAft>
                <a:spcPts val="640"/>
              </a:spcAft>
              <a:defRPr/>
            </a:pPr>
            <a:endParaRPr lang="en-US" sz="2560" dirty="0"/>
          </a:p>
          <a:p>
            <a:pPr defTabSz="1755539">
              <a:lnSpc>
                <a:spcPct val="90000"/>
              </a:lnSpc>
              <a:spcBef>
                <a:spcPts val="0"/>
              </a:spcBef>
              <a:spcAft>
                <a:spcPts val="640"/>
              </a:spcAft>
              <a:defRPr/>
            </a:pPr>
            <a:r>
              <a:rPr lang="en-US" sz="2560" dirty="0"/>
              <a:t>React to customers responses</a:t>
            </a:r>
          </a:p>
        </p:txBody>
      </p:sp>
      <p:pic>
        <p:nvPicPr>
          <p:cNvPr id="3" name="Picture 2"/>
          <p:cNvPicPr>
            <a:picLocks noChangeAspect="1"/>
          </p:cNvPicPr>
          <p:nvPr/>
        </p:nvPicPr>
        <p:blipFill rotWithShape="1">
          <a:blip r:embed="rId3"/>
          <a:srcRect l="4247" t="5396" r="5598" b="7888"/>
          <a:stretch/>
        </p:blipFill>
        <p:spPr>
          <a:xfrm>
            <a:off x="6058502" y="2328206"/>
            <a:ext cx="8023123" cy="3401669"/>
          </a:xfrm>
          <a:prstGeom prst="rect">
            <a:avLst/>
          </a:prstGeom>
        </p:spPr>
      </p:pic>
      <p:sp>
        <p:nvSpPr>
          <p:cNvPr id="7" name="Rectangle 6">
            <a:extLst>
              <a:ext uri="{FF2B5EF4-FFF2-40B4-BE49-F238E27FC236}">
                <a16:creationId xmlns:a16="http://schemas.microsoft.com/office/drawing/2014/main" id="{C6D4500B-CB04-C247-A3F2-B154A802FCC1}"/>
              </a:ext>
            </a:extLst>
          </p:cNvPr>
          <p:cNvSpPr/>
          <p:nvPr/>
        </p:nvSpPr>
        <p:spPr>
          <a:xfrm>
            <a:off x="11447568" y="206679"/>
            <a:ext cx="3182832" cy="849526"/>
          </a:xfrm>
          <a:prstGeom prst="rect">
            <a:avLst/>
          </a:prstGeom>
          <a:solidFill>
            <a:schemeClr val="tx2"/>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8" name="Rectangle 7">
            <a:extLst>
              <a:ext uri="{FF2B5EF4-FFF2-40B4-BE49-F238E27FC236}">
                <a16:creationId xmlns:a16="http://schemas.microsoft.com/office/drawing/2014/main" id="{6505280D-8B42-8448-B805-991D1787FB1A}"/>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8809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reeform 87">
            <a:extLst>
              <a:ext uri="{FF2B5EF4-FFF2-40B4-BE49-F238E27FC236}">
                <a16:creationId xmlns:a16="http://schemas.microsoft.com/office/drawing/2014/main" id="{D3648C09-7C3F-4683-8396-FB5270EEFA4E}"/>
              </a:ext>
            </a:extLst>
          </p:cNvPr>
          <p:cNvSpPr/>
          <p:nvPr/>
        </p:nvSpPr>
        <p:spPr>
          <a:xfrm rot="10800000">
            <a:off x="10650738" y="3077319"/>
            <a:ext cx="188656" cy="1760229"/>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1066064"/>
              <a:gd name="connsiteY0" fmla="*/ 0 h 399974"/>
              <a:gd name="connsiteX1" fmla="*/ 1066064 w 1066064"/>
              <a:gd name="connsiteY1" fmla="*/ 729 h 399974"/>
              <a:gd name="connsiteX2" fmla="*/ 1066064 w 1066064"/>
              <a:gd name="connsiteY2" fmla="*/ 399974 h 399974"/>
              <a:gd name="connsiteX3" fmla="*/ 151664 w 1066064"/>
              <a:gd name="connsiteY3" fmla="*/ 399974 h 399974"/>
            </a:gdLst>
            <a:ahLst/>
            <a:cxnLst>
              <a:cxn ang="0">
                <a:pos x="connsiteX0" y="connsiteY0"/>
              </a:cxn>
              <a:cxn ang="0">
                <a:pos x="connsiteX1" y="connsiteY1"/>
              </a:cxn>
              <a:cxn ang="0">
                <a:pos x="connsiteX2" y="connsiteY2"/>
              </a:cxn>
              <a:cxn ang="0">
                <a:pos x="connsiteX3" y="connsiteY3"/>
              </a:cxn>
            </a:cxnLst>
            <a:rect l="l" t="t" r="r" b="b"/>
            <a:pathLst>
              <a:path w="1066064" h="399974">
                <a:moveTo>
                  <a:pt x="0" y="0"/>
                </a:moveTo>
                <a:lnTo>
                  <a:pt x="1066064" y="729"/>
                </a:lnTo>
                <a:lnTo>
                  <a:pt x="1066064" y="399974"/>
                </a:lnTo>
                <a:lnTo>
                  <a:pt x="151664" y="399974"/>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solidFill>
                <a:schemeClr val="tx2"/>
              </a:solidFill>
            </a:endParaRPr>
          </a:p>
        </p:txBody>
      </p:sp>
      <p:grpSp>
        <p:nvGrpSpPr>
          <p:cNvPr id="81" name="Group 80">
            <a:extLst>
              <a:ext uri="{FF2B5EF4-FFF2-40B4-BE49-F238E27FC236}">
                <a16:creationId xmlns:a16="http://schemas.microsoft.com/office/drawing/2014/main" id="{B2D42603-196E-4A04-8A86-3B4313676AB0}"/>
              </a:ext>
            </a:extLst>
          </p:cNvPr>
          <p:cNvGrpSpPr/>
          <p:nvPr/>
        </p:nvGrpSpPr>
        <p:grpSpPr>
          <a:xfrm>
            <a:off x="12713984" y="3430819"/>
            <a:ext cx="396240" cy="554363"/>
            <a:chOff x="5932689" y="2731692"/>
            <a:chExt cx="211518" cy="295926"/>
          </a:xfrm>
          <a:solidFill>
            <a:schemeClr val="bg2"/>
          </a:solidFill>
        </p:grpSpPr>
        <p:sp>
          <p:nvSpPr>
            <p:cNvPr id="82" name="Freeform: Shape 81">
              <a:extLst>
                <a:ext uri="{FF2B5EF4-FFF2-40B4-BE49-F238E27FC236}">
                  <a16:creationId xmlns:a16="http://schemas.microsoft.com/office/drawing/2014/main" id="{7837CD08-C79D-4DD0-A506-31011F3C556D}"/>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3" name="Rectangle 82">
              <a:extLst>
                <a:ext uri="{FF2B5EF4-FFF2-40B4-BE49-F238E27FC236}">
                  <a16:creationId xmlns:a16="http://schemas.microsoft.com/office/drawing/2014/main" id="{B1C626C9-ED4E-4755-945D-632699ED3D7B}"/>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4" name="Oval 83">
              <a:extLst>
                <a:ext uri="{FF2B5EF4-FFF2-40B4-BE49-F238E27FC236}">
                  <a16:creationId xmlns:a16="http://schemas.microsoft.com/office/drawing/2014/main" id="{EB1882A9-A77B-490E-9CF8-F47D7B62B40B}"/>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sp>
        <p:nvSpPr>
          <p:cNvPr id="135" name="Oval 134">
            <a:extLst>
              <a:ext uri="{FF2B5EF4-FFF2-40B4-BE49-F238E27FC236}">
                <a16:creationId xmlns:a16="http://schemas.microsoft.com/office/drawing/2014/main" id="{C228803F-0E5B-4073-8677-93971D82057A}"/>
              </a:ext>
            </a:extLst>
          </p:cNvPr>
          <p:cNvSpPr/>
          <p:nvPr/>
        </p:nvSpPr>
        <p:spPr>
          <a:xfrm>
            <a:off x="12887966" y="3665221"/>
            <a:ext cx="734957" cy="734957"/>
          </a:xfrm>
          <a:prstGeom prst="ellipse">
            <a:avLst/>
          </a:prstGeom>
          <a:solidFill>
            <a:schemeClr val="bg2"/>
          </a:solid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150" name="Oval 6149">
            <a:extLst>
              <a:ext uri="{FF2B5EF4-FFF2-40B4-BE49-F238E27FC236}">
                <a16:creationId xmlns:a16="http://schemas.microsoft.com/office/drawing/2014/main" id="{A5C54C3B-A917-4C83-89E2-E025B0134653}"/>
              </a:ext>
            </a:extLst>
          </p:cNvPr>
          <p:cNvSpPr/>
          <p:nvPr/>
        </p:nvSpPr>
        <p:spPr>
          <a:xfrm>
            <a:off x="12942824" y="3720078"/>
            <a:ext cx="625242" cy="625242"/>
          </a:xfrm>
          <a:prstGeom prst="ellipse">
            <a:avLst/>
          </a:prstGeom>
          <a:solidFill>
            <a:schemeClr val="bg2"/>
          </a:solidFill>
          <a:ln w="12700" cap="flat">
            <a:solidFill>
              <a:schemeClr val="tx2"/>
            </a:solidFill>
            <a:prstDash val="dash"/>
            <a:round/>
          </a:ln>
        </p:spPr>
        <p:txBody>
          <a:bodyPr rtlCol="0" anchor="ctr"/>
          <a:lstStyle/>
          <a:p>
            <a:endParaRPr lang="en-US" sz="4608" dirty="0">
              <a:solidFill>
                <a:schemeClr val="tx2"/>
              </a:solidFill>
            </a:endParaRPr>
          </a:p>
        </p:txBody>
      </p:sp>
      <p:sp>
        <p:nvSpPr>
          <p:cNvPr id="6" name="Title 5"/>
          <p:cNvSpPr>
            <a:spLocks noGrp="1"/>
          </p:cNvSpPr>
          <p:nvPr>
            <p:ph type="title"/>
          </p:nvPr>
        </p:nvSpPr>
        <p:spPr/>
        <p:txBody>
          <a:bodyPr/>
          <a:lstStyle/>
          <a:p>
            <a:r>
              <a:rPr lang="en-US" dirty="0"/>
              <a:t>Predictive insights </a:t>
            </a:r>
            <a:br>
              <a:rPr lang="en-US" dirty="0"/>
            </a:br>
            <a:r>
              <a:rPr lang="en-US" sz="2560" dirty="0">
                <a:solidFill>
                  <a:schemeClr val="accent1"/>
                </a:solidFill>
              </a:rPr>
              <a:t>with AWS ML &amp; AI services</a:t>
            </a:r>
          </a:p>
        </p:txBody>
      </p:sp>
      <p:sp>
        <p:nvSpPr>
          <p:cNvPr id="4" name="Content Placeholder 3">
            <a:extLst>
              <a:ext uri="{FF2B5EF4-FFF2-40B4-BE49-F238E27FC236}">
                <a16:creationId xmlns:a16="http://schemas.microsoft.com/office/drawing/2014/main" id="{7C408901-CA0D-4A31-8F34-6D32F3FAD04F}"/>
              </a:ext>
            </a:extLst>
          </p:cNvPr>
          <p:cNvSpPr>
            <a:spLocks noGrp="1"/>
          </p:cNvSpPr>
          <p:nvPr>
            <p:ph idx="4294967295"/>
          </p:nvPr>
        </p:nvSpPr>
        <p:spPr>
          <a:xfrm>
            <a:off x="587284" y="2451100"/>
            <a:ext cx="5291138" cy="4291013"/>
          </a:xfrm>
        </p:spPr>
        <p:txBody>
          <a:bodyPr/>
          <a:lstStyle/>
          <a:p>
            <a:pPr>
              <a:spcBef>
                <a:spcPts val="1920"/>
              </a:spcBef>
            </a:pPr>
            <a:r>
              <a:rPr lang="en-US" sz="2560" b="1" dirty="0"/>
              <a:t>AI services </a:t>
            </a:r>
            <a:r>
              <a:rPr lang="en-US" sz="2560" dirty="0"/>
              <a:t>that enable developers to plug-in pre-built </a:t>
            </a:r>
            <a:br>
              <a:rPr lang="en-US" sz="2560" dirty="0"/>
            </a:br>
            <a:r>
              <a:rPr lang="en-US" sz="2560" dirty="0"/>
              <a:t>AI functionality into their apps </a:t>
            </a:r>
          </a:p>
          <a:p>
            <a:pPr>
              <a:spcBef>
                <a:spcPts val="1920"/>
              </a:spcBef>
            </a:pPr>
            <a:r>
              <a:rPr lang="en-US" sz="2560" b="1" dirty="0"/>
              <a:t>ML platform services </a:t>
            </a:r>
            <a:r>
              <a:rPr lang="en-US" sz="2560" dirty="0"/>
              <a:t>that make it easy for any developer to get started and get deep with ML</a:t>
            </a:r>
          </a:p>
          <a:p>
            <a:pPr>
              <a:spcBef>
                <a:spcPts val="1920"/>
              </a:spcBef>
            </a:pPr>
            <a:r>
              <a:rPr lang="en-US" sz="2560" b="1" dirty="0"/>
              <a:t>ML frameworks and interfaces </a:t>
            </a:r>
            <a:r>
              <a:rPr lang="en-US" sz="2560" dirty="0"/>
              <a:t>for machine learning practitioners</a:t>
            </a:r>
          </a:p>
          <a:p>
            <a:pPr>
              <a:spcBef>
                <a:spcPts val="1920"/>
              </a:spcBef>
            </a:pPr>
            <a:endParaRPr lang="en-US" sz="2560" dirty="0"/>
          </a:p>
          <a:p>
            <a:pPr>
              <a:spcBef>
                <a:spcPts val="1920"/>
              </a:spcBef>
            </a:pPr>
            <a:endParaRPr lang="en-US" sz="2560" dirty="0"/>
          </a:p>
        </p:txBody>
      </p:sp>
      <p:sp>
        <p:nvSpPr>
          <p:cNvPr id="5" name="TextBox 4">
            <a:extLst>
              <a:ext uri="{FF2B5EF4-FFF2-40B4-BE49-F238E27FC236}">
                <a16:creationId xmlns:a16="http://schemas.microsoft.com/office/drawing/2014/main" id="{FF2FBA53-0439-4BB5-AC5D-8CE41BB1BE1A}"/>
              </a:ext>
            </a:extLst>
          </p:cNvPr>
          <p:cNvSpPr txBox="1"/>
          <p:nvPr/>
        </p:nvSpPr>
        <p:spPr>
          <a:xfrm>
            <a:off x="6435079" y="4337239"/>
            <a:ext cx="832279" cy="387798"/>
          </a:xfrm>
          <a:prstGeom prst="rect">
            <a:avLst/>
          </a:prstGeom>
          <a:noFill/>
        </p:spPr>
        <p:txBody>
          <a:bodyPr wrap="none" rtlCol="0">
            <a:spAutoFit/>
          </a:bodyPr>
          <a:lstStyle/>
          <a:p>
            <a:pPr algn="ctr"/>
            <a:r>
              <a:rPr lang="en-US" sz="960" b="1" dirty="0">
                <a:solidFill>
                  <a:schemeClr val="tx2"/>
                </a:solidFill>
                <a:latin typeface="Amazon Ember Regular" charset="0"/>
              </a:rPr>
              <a:t>Amazon S3</a:t>
            </a:r>
          </a:p>
          <a:p>
            <a:pPr algn="ctr"/>
            <a:r>
              <a:rPr lang="en-US" sz="960" dirty="0">
                <a:solidFill>
                  <a:schemeClr val="tx2"/>
                </a:solidFill>
                <a:latin typeface="Amazon Ember Regular" charset="0"/>
              </a:rPr>
              <a:t>Raw Data</a:t>
            </a:r>
          </a:p>
        </p:txBody>
      </p:sp>
      <p:sp>
        <p:nvSpPr>
          <p:cNvPr id="47" name="TextBox 46">
            <a:extLst>
              <a:ext uri="{FF2B5EF4-FFF2-40B4-BE49-F238E27FC236}">
                <a16:creationId xmlns:a16="http://schemas.microsoft.com/office/drawing/2014/main" id="{83031B51-BD9E-4CA6-927B-2AAE393F8A63}"/>
              </a:ext>
            </a:extLst>
          </p:cNvPr>
          <p:cNvSpPr txBox="1"/>
          <p:nvPr/>
        </p:nvSpPr>
        <p:spPr>
          <a:xfrm>
            <a:off x="7745824" y="4337239"/>
            <a:ext cx="1249060" cy="535531"/>
          </a:xfrm>
          <a:prstGeom prst="rect">
            <a:avLst/>
          </a:prstGeom>
          <a:noFill/>
        </p:spPr>
        <p:txBody>
          <a:bodyPr wrap="none" rtlCol="0">
            <a:spAutoFit/>
          </a:bodyPr>
          <a:lstStyle/>
          <a:p>
            <a:pPr algn="ctr"/>
            <a:r>
              <a:rPr lang="en-US" sz="960" dirty="0">
                <a:solidFill>
                  <a:schemeClr val="tx2"/>
                </a:solidFill>
                <a:latin typeface="Amazon Ember Regular" charset="0"/>
              </a:rPr>
              <a:t>Initial training data</a:t>
            </a:r>
            <a:br>
              <a:rPr lang="en-US" sz="960" dirty="0">
                <a:solidFill>
                  <a:schemeClr val="tx2"/>
                </a:solidFill>
                <a:latin typeface="Amazon Ember Regular" charset="0"/>
              </a:rPr>
            </a:br>
            <a:r>
              <a:rPr lang="en-US" sz="960" dirty="0">
                <a:solidFill>
                  <a:schemeClr val="tx2"/>
                </a:solidFill>
                <a:latin typeface="Amazon Ember Regular" charset="0"/>
              </a:rPr>
              <a:t>is annotated by</a:t>
            </a:r>
            <a:br>
              <a:rPr lang="en-US" sz="960" dirty="0">
                <a:solidFill>
                  <a:schemeClr val="tx2"/>
                </a:solidFill>
                <a:latin typeface="Amazon Ember Regular" charset="0"/>
              </a:rPr>
            </a:br>
            <a:r>
              <a:rPr lang="en-US" sz="960" dirty="0">
                <a:solidFill>
                  <a:schemeClr val="tx2"/>
                </a:solidFill>
                <a:latin typeface="Amazon Ember Regular" charset="0"/>
              </a:rPr>
              <a:t>human labelers</a:t>
            </a:r>
          </a:p>
        </p:txBody>
      </p:sp>
      <p:sp>
        <p:nvSpPr>
          <p:cNvPr id="48" name="TextBox 47">
            <a:extLst>
              <a:ext uri="{FF2B5EF4-FFF2-40B4-BE49-F238E27FC236}">
                <a16:creationId xmlns:a16="http://schemas.microsoft.com/office/drawing/2014/main" id="{E50CE7BF-304F-46CE-A227-E0101EC7F04A}"/>
              </a:ext>
            </a:extLst>
          </p:cNvPr>
          <p:cNvSpPr txBox="1"/>
          <p:nvPr/>
        </p:nvSpPr>
        <p:spPr>
          <a:xfrm>
            <a:off x="9137732" y="4350850"/>
            <a:ext cx="1430200" cy="535531"/>
          </a:xfrm>
          <a:prstGeom prst="rect">
            <a:avLst/>
          </a:prstGeom>
          <a:noFill/>
        </p:spPr>
        <p:txBody>
          <a:bodyPr wrap="none" rtlCol="0">
            <a:spAutoFit/>
          </a:bodyPr>
          <a:lstStyle/>
          <a:p>
            <a:pPr algn="ctr"/>
            <a:r>
              <a:rPr lang="en-US" sz="960" dirty="0">
                <a:solidFill>
                  <a:schemeClr val="tx2"/>
                </a:solidFill>
                <a:latin typeface="Amazon Ember Regular" charset="0"/>
              </a:rPr>
              <a:t>Active learning model</a:t>
            </a:r>
            <a:br>
              <a:rPr lang="en-US" sz="960" dirty="0">
                <a:solidFill>
                  <a:schemeClr val="tx2"/>
                </a:solidFill>
                <a:latin typeface="Amazon Ember Regular" charset="0"/>
              </a:rPr>
            </a:br>
            <a:r>
              <a:rPr lang="en-US" sz="960" dirty="0">
                <a:solidFill>
                  <a:schemeClr val="tx2"/>
                </a:solidFill>
                <a:latin typeface="Amazon Ember Regular" charset="0"/>
              </a:rPr>
              <a:t>is trained from human</a:t>
            </a:r>
            <a:br>
              <a:rPr lang="en-US" sz="960" dirty="0">
                <a:solidFill>
                  <a:schemeClr val="tx2"/>
                </a:solidFill>
                <a:latin typeface="Amazon Ember Regular" charset="0"/>
              </a:rPr>
            </a:br>
            <a:r>
              <a:rPr lang="en-US" sz="960" dirty="0">
                <a:solidFill>
                  <a:schemeClr val="tx2"/>
                </a:solidFill>
                <a:latin typeface="Amazon Ember Regular" charset="0"/>
              </a:rPr>
              <a:t>labeled data</a:t>
            </a:r>
          </a:p>
        </p:txBody>
      </p:sp>
      <p:sp>
        <p:nvSpPr>
          <p:cNvPr id="49" name="TextBox 48">
            <a:extLst>
              <a:ext uri="{FF2B5EF4-FFF2-40B4-BE49-F238E27FC236}">
                <a16:creationId xmlns:a16="http://schemas.microsoft.com/office/drawing/2014/main" id="{4D2589E2-9DA8-4C4A-9CFF-DCA9B1D3120F}"/>
              </a:ext>
            </a:extLst>
          </p:cNvPr>
          <p:cNvSpPr txBox="1"/>
          <p:nvPr/>
        </p:nvSpPr>
        <p:spPr>
          <a:xfrm>
            <a:off x="10448205" y="4942082"/>
            <a:ext cx="2053767" cy="387798"/>
          </a:xfrm>
          <a:prstGeom prst="rect">
            <a:avLst/>
          </a:prstGeom>
          <a:noFill/>
        </p:spPr>
        <p:txBody>
          <a:bodyPr wrap="none" rtlCol="0">
            <a:spAutoFit/>
          </a:bodyPr>
          <a:lstStyle/>
          <a:p>
            <a:pPr algn="ctr"/>
            <a:r>
              <a:rPr lang="en-US" sz="960" dirty="0">
                <a:solidFill>
                  <a:schemeClr val="tx2"/>
                </a:solidFill>
                <a:latin typeface="Amazon Ember Regular" charset="0"/>
              </a:rPr>
              <a:t>Ambiguous data is sent to human</a:t>
            </a:r>
            <a:br>
              <a:rPr lang="en-US" sz="960" dirty="0">
                <a:solidFill>
                  <a:schemeClr val="tx2"/>
                </a:solidFill>
                <a:latin typeface="Amazon Ember Regular" charset="0"/>
              </a:rPr>
            </a:br>
            <a:r>
              <a:rPr lang="en-US" sz="960" dirty="0">
                <a:solidFill>
                  <a:schemeClr val="tx2"/>
                </a:solidFill>
                <a:latin typeface="Amazon Ember Regular" charset="0"/>
              </a:rPr>
              <a:t>labelers for annotation</a:t>
            </a:r>
          </a:p>
        </p:txBody>
      </p:sp>
      <p:sp>
        <p:nvSpPr>
          <p:cNvPr id="50" name="TextBox 49">
            <a:extLst>
              <a:ext uri="{FF2B5EF4-FFF2-40B4-BE49-F238E27FC236}">
                <a16:creationId xmlns:a16="http://schemas.microsoft.com/office/drawing/2014/main" id="{DAC12BD9-80E4-41CD-918E-81006CE1FE36}"/>
              </a:ext>
            </a:extLst>
          </p:cNvPr>
          <p:cNvSpPr txBox="1"/>
          <p:nvPr/>
        </p:nvSpPr>
        <p:spPr>
          <a:xfrm>
            <a:off x="10481868" y="5300165"/>
            <a:ext cx="1986441" cy="535531"/>
          </a:xfrm>
          <a:prstGeom prst="rect">
            <a:avLst/>
          </a:prstGeom>
          <a:noFill/>
        </p:spPr>
        <p:txBody>
          <a:bodyPr wrap="none" rtlCol="0">
            <a:spAutoFit/>
          </a:bodyPr>
          <a:lstStyle/>
          <a:p>
            <a:pPr algn="ctr"/>
            <a:r>
              <a:rPr lang="en-US" sz="960" dirty="0">
                <a:solidFill>
                  <a:schemeClr val="tx2"/>
                </a:solidFill>
                <a:latin typeface="Amazon Ember Regular" charset="0"/>
              </a:rPr>
              <a:t>Human labeled data is then sent</a:t>
            </a:r>
            <a:br>
              <a:rPr lang="en-US" sz="960" dirty="0">
                <a:solidFill>
                  <a:schemeClr val="tx2"/>
                </a:solidFill>
                <a:latin typeface="Amazon Ember Regular" charset="0"/>
              </a:rPr>
            </a:br>
            <a:r>
              <a:rPr lang="en-US" sz="960" dirty="0">
                <a:solidFill>
                  <a:schemeClr val="tx2"/>
                </a:solidFill>
                <a:latin typeface="Amazon Ember Regular" charset="0"/>
              </a:rPr>
              <a:t>back to retrain and improve the</a:t>
            </a:r>
            <a:br>
              <a:rPr lang="en-US" sz="960" dirty="0">
                <a:solidFill>
                  <a:schemeClr val="tx2"/>
                </a:solidFill>
                <a:latin typeface="Amazon Ember Regular" charset="0"/>
              </a:rPr>
            </a:br>
            <a:r>
              <a:rPr lang="en-US" sz="960" dirty="0">
                <a:solidFill>
                  <a:schemeClr val="tx2"/>
                </a:solidFill>
                <a:latin typeface="Amazon Ember Regular" charset="0"/>
              </a:rPr>
              <a:t>machine learning model</a:t>
            </a:r>
          </a:p>
        </p:txBody>
      </p:sp>
      <p:sp>
        <p:nvSpPr>
          <p:cNvPr id="51" name="TextBox 50">
            <a:extLst>
              <a:ext uri="{FF2B5EF4-FFF2-40B4-BE49-F238E27FC236}">
                <a16:creationId xmlns:a16="http://schemas.microsoft.com/office/drawing/2014/main" id="{79F153AA-2098-46F6-A5B3-C21206FD20E5}"/>
              </a:ext>
            </a:extLst>
          </p:cNvPr>
          <p:cNvSpPr txBox="1"/>
          <p:nvPr/>
        </p:nvSpPr>
        <p:spPr>
          <a:xfrm>
            <a:off x="10781630" y="3544090"/>
            <a:ext cx="1386918" cy="535531"/>
          </a:xfrm>
          <a:prstGeom prst="rect">
            <a:avLst/>
          </a:prstGeom>
          <a:noFill/>
        </p:spPr>
        <p:txBody>
          <a:bodyPr wrap="none" rtlCol="0">
            <a:spAutoFit/>
          </a:bodyPr>
          <a:lstStyle/>
          <a:p>
            <a:pPr algn="ctr"/>
            <a:r>
              <a:rPr lang="en-US" sz="960" dirty="0">
                <a:solidFill>
                  <a:schemeClr val="tx2"/>
                </a:solidFill>
                <a:latin typeface="Amazon Ember Regular" charset="0"/>
              </a:rPr>
              <a:t>Training data the</a:t>
            </a:r>
            <a:br>
              <a:rPr lang="en-US" sz="960" dirty="0">
                <a:solidFill>
                  <a:schemeClr val="tx2"/>
                </a:solidFill>
                <a:latin typeface="Amazon Ember Regular" charset="0"/>
              </a:rPr>
            </a:br>
            <a:r>
              <a:rPr lang="en-US" sz="960" dirty="0">
                <a:solidFill>
                  <a:schemeClr val="tx2"/>
                </a:solidFill>
                <a:latin typeface="Amazon Ember Regular" charset="0"/>
              </a:rPr>
              <a:t>model understands is</a:t>
            </a:r>
            <a:br>
              <a:rPr lang="en-US" sz="960" dirty="0">
                <a:solidFill>
                  <a:schemeClr val="tx2"/>
                </a:solidFill>
                <a:latin typeface="Amazon Ember Regular" charset="0"/>
              </a:rPr>
            </a:br>
            <a:r>
              <a:rPr lang="en-US" sz="960" dirty="0">
                <a:solidFill>
                  <a:schemeClr val="tx2"/>
                </a:solidFill>
                <a:latin typeface="Amazon Ember Regular" charset="0"/>
              </a:rPr>
              <a:t>labeled automatically</a:t>
            </a:r>
          </a:p>
        </p:txBody>
      </p:sp>
      <p:sp>
        <p:nvSpPr>
          <p:cNvPr id="52" name="TextBox 51">
            <a:extLst>
              <a:ext uri="{FF2B5EF4-FFF2-40B4-BE49-F238E27FC236}">
                <a16:creationId xmlns:a16="http://schemas.microsoft.com/office/drawing/2014/main" id="{C9F09A35-B55F-40CD-BB0A-FD0E45EF81FA}"/>
              </a:ext>
            </a:extLst>
          </p:cNvPr>
          <p:cNvSpPr txBox="1"/>
          <p:nvPr/>
        </p:nvSpPr>
        <p:spPr>
          <a:xfrm>
            <a:off x="12447511" y="4413618"/>
            <a:ext cx="1585690" cy="535531"/>
          </a:xfrm>
          <a:prstGeom prst="rect">
            <a:avLst/>
          </a:prstGeom>
          <a:noFill/>
        </p:spPr>
        <p:txBody>
          <a:bodyPr wrap="none" rtlCol="0">
            <a:spAutoFit/>
          </a:bodyPr>
          <a:lstStyle/>
          <a:p>
            <a:pPr algn="ctr"/>
            <a:r>
              <a:rPr lang="en-US" sz="960" dirty="0">
                <a:solidFill>
                  <a:schemeClr val="tx2"/>
                </a:solidFill>
                <a:latin typeface="Amazon Ember Regular" charset="0"/>
              </a:rPr>
              <a:t>An accurate training data</a:t>
            </a:r>
            <a:br>
              <a:rPr lang="en-US" sz="960" dirty="0">
                <a:solidFill>
                  <a:schemeClr val="tx2"/>
                </a:solidFill>
                <a:latin typeface="Amazon Ember Regular" charset="0"/>
              </a:rPr>
            </a:br>
            <a:r>
              <a:rPr lang="en-US" sz="960" dirty="0">
                <a:solidFill>
                  <a:schemeClr val="tx2"/>
                </a:solidFill>
                <a:latin typeface="Amazon Ember Regular" charset="0"/>
              </a:rPr>
              <a:t>set is ready for use in</a:t>
            </a:r>
            <a:br>
              <a:rPr lang="en-US" sz="960" dirty="0">
                <a:solidFill>
                  <a:schemeClr val="tx2"/>
                </a:solidFill>
                <a:latin typeface="Amazon Ember Regular" charset="0"/>
              </a:rPr>
            </a:br>
            <a:r>
              <a:rPr lang="en-US" sz="960" dirty="0">
                <a:solidFill>
                  <a:schemeClr val="tx2"/>
                </a:solidFill>
                <a:latin typeface="Amazon Ember Regular" charset="0"/>
              </a:rPr>
              <a:t>Amazon </a:t>
            </a:r>
            <a:r>
              <a:rPr lang="en-US" sz="960" dirty="0" err="1">
                <a:solidFill>
                  <a:schemeClr val="tx2"/>
                </a:solidFill>
                <a:latin typeface="Amazon Ember Regular" charset="0"/>
              </a:rPr>
              <a:t>SageMaker</a:t>
            </a:r>
            <a:endParaRPr lang="en-US" sz="960" dirty="0">
              <a:solidFill>
                <a:schemeClr val="tx2"/>
              </a:solidFill>
              <a:latin typeface="Amazon Ember Regular" charset="0"/>
            </a:endParaRPr>
          </a:p>
        </p:txBody>
      </p:sp>
      <p:grpSp>
        <p:nvGrpSpPr>
          <p:cNvPr id="21" name="Group 20">
            <a:extLst>
              <a:ext uri="{FF2B5EF4-FFF2-40B4-BE49-F238E27FC236}">
                <a16:creationId xmlns:a16="http://schemas.microsoft.com/office/drawing/2014/main" id="{3E08690D-151A-4570-9E02-9AF7DC691590}"/>
              </a:ext>
            </a:extLst>
          </p:cNvPr>
          <p:cNvGrpSpPr/>
          <p:nvPr/>
        </p:nvGrpSpPr>
        <p:grpSpPr>
          <a:xfrm>
            <a:off x="9468175" y="3490500"/>
            <a:ext cx="769314" cy="800635"/>
            <a:chOff x="6406992" y="2533987"/>
            <a:chExt cx="480821" cy="500397"/>
          </a:xfrm>
        </p:grpSpPr>
        <p:sp>
          <p:nvSpPr>
            <p:cNvPr id="62" name="Freeform: Shape 61">
              <a:extLst>
                <a:ext uri="{FF2B5EF4-FFF2-40B4-BE49-F238E27FC236}">
                  <a16:creationId xmlns:a16="http://schemas.microsoft.com/office/drawing/2014/main" id="{20C26F36-977C-4CEC-9391-56F93FCA4E01}"/>
                </a:ext>
              </a:extLst>
            </p:cNvPr>
            <p:cNvSpPr/>
            <p:nvPr/>
          </p:nvSpPr>
          <p:spPr>
            <a:xfrm>
              <a:off x="6612324" y="2730596"/>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2700" cap="flat">
              <a:solidFill>
                <a:srgbClr val="232F3E"/>
              </a:solidFill>
              <a:prstDash val="solid"/>
              <a:round/>
            </a:ln>
          </p:spPr>
          <p:txBody>
            <a:bodyPr rtlCol="0" anchor="ctr"/>
            <a:lstStyle/>
            <a:p>
              <a:endParaRPr lang="en-US" sz="4608">
                <a:solidFill>
                  <a:schemeClr val="tx2"/>
                </a:solidFill>
              </a:endParaRPr>
            </a:p>
          </p:txBody>
        </p:sp>
        <p:sp>
          <p:nvSpPr>
            <p:cNvPr id="61" name="Freeform: Shape 60">
              <a:extLst>
                <a:ext uri="{FF2B5EF4-FFF2-40B4-BE49-F238E27FC236}">
                  <a16:creationId xmlns:a16="http://schemas.microsoft.com/office/drawing/2014/main" id="{A1482B27-A046-403E-85CC-CC917F886030}"/>
                </a:ext>
              </a:extLst>
            </p:cNvPr>
            <p:cNvSpPr/>
            <p:nvPr/>
          </p:nvSpPr>
          <p:spPr>
            <a:xfrm>
              <a:off x="6555036" y="2674273"/>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2700" cap="flat">
              <a:solidFill>
                <a:srgbClr val="232F3E"/>
              </a:solidFill>
              <a:prstDash val="solid"/>
              <a:round/>
            </a:ln>
          </p:spPr>
          <p:txBody>
            <a:bodyPr rtlCol="0" anchor="ctr"/>
            <a:lstStyle/>
            <a:p>
              <a:endParaRPr lang="en-US" sz="4608">
                <a:solidFill>
                  <a:schemeClr val="tx2"/>
                </a:solidFill>
              </a:endParaRPr>
            </a:p>
          </p:txBody>
        </p:sp>
        <p:sp>
          <p:nvSpPr>
            <p:cNvPr id="29" name="Freeform: Shape 28">
              <a:extLst>
                <a:ext uri="{FF2B5EF4-FFF2-40B4-BE49-F238E27FC236}">
                  <a16:creationId xmlns:a16="http://schemas.microsoft.com/office/drawing/2014/main" id="{A20729F5-4A1D-4A72-B1B6-4F0162A2DAAC}"/>
                </a:ext>
              </a:extLst>
            </p:cNvPr>
            <p:cNvSpPr/>
            <p:nvPr/>
          </p:nvSpPr>
          <p:spPr>
            <a:xfrm>
              <a:off x="6668738" y="2539073"/>
              <a:ext cx="219075" cy="466725"/>
            </a:xfrm>
            <a:custGeom>
              <a:avLst/>
              <a:gdLst>
                <a:gd name="connsiteX0" fmla="*/ 219456 w 219075"/>
                <a:gd name="connsiteY0" fmla="*/ 267748 h 466725"/>
                <a:gd name="connsiteX1" fmla="*/ 215170 w 219075"/>
                <a:gd name="connsiteY1" fmla="*/ 264795 h 466725"/>
                <a:gd name="connsiteX2" fmla="*/ 186595 w 219075"/>
                <a:gd name="connsiteY2" fmla="*/ 255746 h 466725"/>
                <a:gd name="connsiteX3" fmla="*/ 185166 w 219075"/>
                <a:gd name="connsiteY3" fmla="*/ 203073 h 466725"/>
                <a:gd name="connsiteX4" fmla="*/ 213074 w 219075"/>
                <a:gd name="connsiteY4" fmla="*/ 192500 h 466725"/>
                <a:gd name="connsiteX5" fmla="*/ 218504 w 219075"/>
                <a:gd name="connsiteY5" fmla="*/ 187262 h 466725"/>
                <a:gd name="connsiteX6" fmla="*/ 218504 w 219075"/>
                <a:gd name="connsiteY6" fmla="*/ 179737 h 466725"/>
                <a:gd name="connsiteX7" fmla="*/ 181356 w 219075"/>
                <a:gd name="connsiteY7" fmla="*/ 97441 h 466725"/>
                <a:gd name="connsiteX8" fmla="*/ 168912 w 219075"/>
                <a:gd name="connsiteY8" fmla="*/ 92283 h 466725"/>
                <a:gd name="connsiteX9" fmla="*/ 168878 w 219075"/>
                <a:gd name="connsiteY9" fmla="*/ 92297 h 466725"/>
                <a:gd name="connsiteX10" fmla="*/ 168212 w 219075"/>
                <a:gd name="connsiteY10" fmla="*/ 92297 h 466725"/>
                <a:gd name="connsiteX11" fmla="*/ 141732 w 219075"/>
                <a:gd name="connsiteY11" fmla="*/ 106013 h 466725"/>
                <a:gd name="connsiteX12" fmla="*/ 103632 w 219075"/>
                <a:gd name="connsiteY12" fmla="*/ 69914 h 466725"/>
                <a:gd name="connsiteX13" fmla="*/ 115919 w 219075"/>
                <a:gd name="connsiteY13" fmla="*/ 42672 h 466725"/>
                <a:gd name="connsiteX14" fmla="*/ 111072 w 219075"/>
                <a:gd name="connsiteY14" fmla="*/ 30104 h 466725"/>
                <a:gd name="connsiteX15" fmla="*/ 111061 w 219075"/>
                <a:gd name="connsiteY15" fmla="*/ 30099 h 466725"/>
                <a:gd name="connsiteX16" fmla="*/ 111062 w 219075"/>
                <a:gd name="connsiteY16" fmla="*/ 30099 h 466725"/>
                <a:gd name="connsiteX17" fmla="*/ 30099 w 219075"/>
                <a:gd name="connsiteY17" fmla="*/ 0 h 466725"/>
                <a:gd name="connsiteX18" fmla="*/ 16478 w 219075"/>
                <a:gd name="connsiteY18" fmla="*/ 0 h 466725"/>
                <a:gd name="connsiteX19" fmla="*/ 13240 w 219075"/>
                <a:gd name="connsiteY19" fmla="*/ 4381 h 466725"/>
                <a:gd name="connsiteX20" fmla="*/ 3715 w 219075"/>
                <a:gd name="connsiteY20" fmla="*/ 32956 h 466725"/>
                <a:gd name="connsiteX21" fmla="*/ 0 w 219075"/>
                <a:gd name="connsiteY21" fmla="*/ 32956 h 466725"/>
                <a:gd name="connsiteX22" fmla="*/ 0 w 219075"/>
                <a:gd name="connsiteY22" fmla="*/ 52006 h 466725"/>
                <a:gd name="connsiteX23" fmla="*/ 9525 w 219075"/>
                <a:gd name="connsiteY23" fmla="*/ 52959 h 466725"/>
                <a:gd name="connsiteX24" fmla="*/ 20098 w 219075"/>
                <a:gd name="connsiteY24" fmla="*/ 46387 h 466725"/>
                <a:gd name="connsiteX25" fmla="*/ 28480 w 219075"/>
                <a:gd name="connsiteY25" fmla="*/ 19907 h 466725"/>
                <a:gd name="connsiteX26" fmla="*/ 94107 w 219075"/>
                <a:gd name="connsiteY26" fmla="*/ 45339 h 466725"/>
                <a:gd name="connsiteX27" fmla="*/ 82677 w 219075"/>
                <a:gd name="connsiteY27" fmla="*/ 70295 h 466725"/>
                <a:gd name="connsiteX28" fmla="*/ 86106 w 219075"/>
                <a:gd name="connsiteY28" fmla="*/ 81725 h 466725"/>
                <a:gd name="connsiteX29" fmla="*/ 131350 w 219075"/>
                <a:gd name="connsiteY29" fmla="*/ 124301 h 466725"/>
                <a:gd name="connsiteX30" fmla="*/ 143446 w 219075"/>
                <a:gd name="connsiteY30" fmla="*/ 127159 h 466725"/>
                <a:gd name="connsiteX31" fmla="*/ 168497 w 219075"/>
                <a:gd name="connsiteY31" fmla="*/ 114300 h 466725"/>
                <a:gd name="connsiteX32" fmla="*/ 197072 w 219075"/>
                <a:gd name="connsiteY32" fmla="*/ 178118 h 466725"/>
                <a:gd name="connsiteX33" fmla="*/ 171164 w 219075"/>
                <a:gd name="connsiteY33" fmla="*/ 187643 h 466725"/>
                <a:gd name="connsiteX34" fmla="*/ 165259 w 219075"/>
                <a:gd name="connsiteY34" fmla="*/ 198406 h 466725"/>
                <a:gd name="connsiteX35" fmla="*/ 166973 w 219075"/>
                <a:gd name="connsiteY35" fmla="*/ 260414 h 466725"/>
                <a:gd name="connsiteX36" fmla="*/ 173546 w 219075"/>
                <a:gd name="connsiteY36" fmla="*/ 271082 h 466725"/>
                <a:gd name="connsiteX37" fmla="*/ 199930 w 219075"/>
                <a:gd name="connsiteY37" fmla="*/ 279368 h 466725"/>
                <a:gd name="connsiteX38" fmla="*/ 174879 w 219075"/>
                <a:gd name="connsiteY38" fmla="*/ 344805 h 466725"/>
                <a:gd name="connsiteX39" fmla="*/ 149447 w 219075"/>
                <a:gd name="connsiteY39" fmla="*/ 333851 h 466725"/>
                <a:gd name="connsiteX40" fmla="*/ 137636 w 219075"/>
                <a:gd name="connsiteY40" fmla="*/ 337280 h 466725"/>
                <a:gd name="connsiteX41" fmla="*/ 94774 w 219075"/>
                <a:gd name="connsiteY41" fmla="*/ 382429 h 466725"/>
                <a:gd name="connsiteX42" fmla="*/ 91916 w 219075"/>
                <a:gd name="connsiteY42" fmla="*/ 394525 h 466725"/>
                <a:gd name="connsiteX43" fmla="*/ 105156 w 219075"/>
                <a:gd name="connsiteY43" fmla="*/ 419100 h 466725"/>
                <a:gd name="connsiteX44" fmla="*/ 41053 w 219075"/>
                <a:gd name="connsiteY44" fmla="*/ 447675 h 466725"/>
                <a:gd name="connsiteX45" fmla="*/ 31528 w 219075"/>
                <a:gd name="connsiteY45" fmla="*/ 422053 h 466725"/>
                <a:gd name="connsiteX46" fmla="*/ 20098 w 219075"/>
                <a:gd name="connsiteY46" fmla="*/ 416433 h 466725"/>
                <a:gd name="connsiteX47" fmla="*/ 381 w 219075"/>
                <a:gd name="connsiteY47" fmla="*/ 419100 h 466725"/>
                <a:gd name="connsiteX48" fmla="*/ 381 w 219075"/>
                <a:gd name="connsiteY48" fmla="*/ 438150 h 466725"/>
                <a:gd name="connsiteX49" fmla="*/ 15716 w 219075"/>
                <a:gd name="connsiteY49" fmla="*/ 436340 h 466725"/>
                <a:gd name="connsiteX50" fmla="*/ 26289 w 219075"/>
                <a:gd name="connsiteY50" fmla="*/ 463963 h 466725"/>
                <a:gd name="connsiteX51" fmla="*/ 31528 w 219075"/>
                <a:gd name="connsiteY51" fmla="*/ 469297 h 466725"/>
                <a:gd name="connsiteX52" fmla="*/ 39243 w 219075"/>
                <a:gd name="connsiteY52" fmla="*/ 469297 h 466725"/>
                <a:gd name="connsiteX53" fmla="*/ 121729 w 219075"/>
                <a:gd name="connsiteY53" fmla="*/ 432530 h 466725"/>
                <a:gd name="connsiteX54" fmla="*/ 126762 w 219075"/>
                <a:gd name="connsiteY54" fmla="*/ 420035 h 466725"/>
                <a:gd name="connsiteX55" fmla="*/ 126301 w 219075"/>
                <a:gd name="connsiteY55" fmla="*/ 419100 h 466725"/>
                <a:gd name="connsiteX56" fmla="*/ 112681 w 219075"/>
                <a:gd name="connsiteY56" fmla="*/ 392811 h 466725"/>
                <a:gd name="connsiteX57" fmla="*/ 148971 w 219075"/>
                <a:gd name="connsiteY57" fmla="*/ 354711 h 466725"/>
                <a:gd name="connsiteX58" fmla="*/ 176117 w 219075"/>
                <a:gd name="connsiteY58" fmla="*/ 366808 h 466725"/>
                <a:gd name="connsiteX59" fmla="*/ 188855 w 219075"/>
                <a:gd name="connsiteY59" fmla="*/ 362426 h 466725"/>
                <a:gd name="connsiteX60" fmla="*/ 189071 w 219075"/>
                <a:gd name="connsiteY60" fmla="*/ 361950 h 466725"/>
                <a:gd name="connsiteX61" fmla="*/ 219456 w 219075"/>
                <a:gd name="connsiteY61" fmla="*/ 28232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9075" h="466725">
                  <a:moveTo>
                    <a:pt x="219456" y="267748"/>
                  </a:moveTo>
                  <a:cubicBezTo>
                    <a:pt x="218351" y="266361"/>
                    <a:pt x="216859" y="265333"/>
                    <a:pt x="215170" y="264795"/>
                  </a:cubicBezTo>
                  <a:lnTo>
                    <a:pt x="186595" y="255746"/>
                  </a:lnTo>
                  <a:cubicBezTo>
                    <a:pt x="188406" y="238201"/>
                    <a:pt x="187926" y="220494"/>
                    <a:pt x="185166" y="203073"/>
                  </a:cubicBezTo>
                  <a:lnTo>
                    <a:pt x="213074" y="192500"/>
                  </a:lnTo>
                  <a:cubicBezTo>
                    <a:pt x="215528" y="191576"/>
                    <a:pt x="217492" y="189681"/>
                    <a:pt x="218504" y="187262"/>
                  </a:cubicBezTo>
                  <a:cubicBezTo>
                    <a:pt x="219536" y="184860"/>
                    <a:pt x="219536" y="182139"/>
                    <a:pt x="218504" y="179737"/>
                  </a:cubicBezTo>
                  <a:lnTo>
                    <a:pt x="181356" y="97441"/>
                  </a:lnTo>
                  <a:cubicBezTo>
                    <a:pt x="179344" y="92580"/>
                    <a:pt x="173773" y="90271"/>
                    <a:pt x="168912" y="92283"/>
                  </a:cubicBezTo>
                  <a:cubicBezTo>
                    <a:pt x="168901" y="92288"/>
                    <a:pt x="168890" y="92293"/>
                    <a:pt x="168878" y="92297"/>
                  </a:cubicBezTo>
                  <a:lnTo>
                    <a:pt x="168212" y="92297"/>
                  </a:lnTo>
                  <a:lnTo>
                    <a:pt x="141732" y="106013"/>
                  </a:lnTo>
                  <a:cubicBezTo>
                    <a:pt x="130653" y="92377"/>
                    <a:pt x="117846" y="80241"/>
                    <a:pt x="103632" y="69914"/>
                  </a:cubicBezTo>
                  <a:lnTo>
                    <a:pt x="115919" y="42672"/>
                  </a:lnTo>
                  <a:cubicBezTo>
                    <a:pt x="118051" y="37863"/>
                    <a:pt x="115881" y="32236"/>
                    <a:pt x="111072" y="30104"/>
                  </a:cubicBezTo>
                  <a:cubicBezTo>
                    <a:pt x="111069" y="30102"/>
                    <a:pt x="111065" y="30101"/>
                    <a:pt x="111061" y="30099"/>
                  </a:cubicBezTo>
                  <a:lnTo>
                    <a:pt x="111062" y="30099"/>
                  </a:lnTo>
                  <a:lnTo>
                    <a:pt x="30099" y="0"/>
                  </a:lnTo>
                  <a:lnTo>
                    <a:pt x="16478" y="0"/>
                  </a:lnTo>
                  <a:cubicBezTo>
                    <a:pt x="14995" y="1114"/>
                    <a:pt x="13870" y="2637"/>
                    <a:pt x="13240" y="4381"/>
                  </a:cubicBezTo>
                  <a:lnTo>
                    <a:pt x="3715" y="32956"/>
                  </a:lnTo>
                  <a:lnTo>
                    <a:pt x="0" y="32956"/>
                  </a:lnTo>
                  <a:lnTo>
                    <a:pt x="0" y="52006"/>
                  </a:lnTo>
                  <a:cubicBezTo>
                    <a:pt x="3206" y="51786"/>
                    <a:pt x="6426" y="52108"/>
                    <a:pt x="9525" y="52959"/>
                  </a:cubicBezTo>
                  <a:cubicBezTo>
                    <a:pt x="14191" y="53693"/>
                    <a:pt x="18691" y="50896"/>
                    <a:pt x="20098" y="46387"/>
                  </a:cubicBezTo>
                  <a:lnTo>
                    <a:pt x="28480" y="19907"/>
                  </a:lnTo>
                  <a:lnTo>
                    <a:pt x="94107" y="45339"/>
                  </a:lnTo>
                  <a:lnTo>
                    <a:pt x="82677" y="70295"/>
                  </a:lnTo>
                  <a:cubicBezTo>
                    <a:pt x="80996" y="74437"/>
                    <a:pt x="82422" y="79191"/>
                    <a:pt x="86106" y="81725"/>
                  </a:cubicBezTo>
                  <a:cubicBezTo>
                    <a:pt x="103522" y="93212"/>
                    <a:pt x="118827" y="107615"/>
                    <a:pt x="131350" y="124301"/>
                  </a:cubicBezTo>
                  <a:cubicBezTo>
                    <a:pt x="134119" y="128116"/>
                    <a:pt x="139263" y="129331"/>
                    <a:pt x="143446" y="127159"/>
                  </a:cubicBezTo>
                  <a:lnTo>
                    <a:pt x="168497" y="114300"/>
                  </a:lnTo>
                  <a:lnTo>
                    <a:pt x="197072" y="178118"/>
                  </a:lnTo>
                  <a:lnTo>
                    <a:pt x="171164" y="187643"/>
                  </a:lnTo>
                  <a:cubicBezTo>
                    <a:pt x="166838" y="189314"/>
                    <a:pt x="164344" y="193859"/>
                    <a:pt x="165259" y="198406"/>
                  </a:cubicBezTo>
                  <a:cubicBezTo>
                    <a:pt x="169352" y="218827"/>
                    <a:pt x="169931" y="239797"/>
                    <a:pt x="166973" y="260414"/>
                  </a:cubicBezTo>
                  <a:cubicBezTo>
                    <a:pt x="166188" y="265113"/>
                    <a:pt x="168995" y="269670"/>
                    <a:pt x="173546" y="271082"/>
                  </a:cubicBezTo>
                  <a:lnTo>
                    <a:pt x="199930" y="279368"/>
                  </a:lnTo>
                  <a:lnTo>
                    <a:pt x="174879" y="344805"/>
                  </a:lnTo>
                  <a:lnTo>
                    <a:pt x="149447" y="333851"/>
                  </a:lnTo>
                  <a:cubicBezTo>
                    <a:pt x="145201" y="331959"/>
                    <a:pt x="140209" y="333408"/>
                    <a:pt x="137636" y="337280"/>
                  </a:cubicBezTo>
                  <a:cubicBezTo>
                    <a:pt x="125992" y="354635"/>
                    <a:pt x="111501" y="369899"/>
                    <a:pt x="94774" y="382429"/>
                  </a:cubicBezTo>
                  <a:cubicBezTo>
                    <a:pt x="90959" y="385198"/>
                    <a:pt x="89744" y="390342"/>
                    <a:pt x="91916" y="394525"/>
                  </a:cubicBezTo>
                  <a:lnTo>
                    <a:pt x="105156" y="419100"/>
                  </a:lnTo>
                  <a:lnTo>
                    <a:pt x="41053" y="447675"/>
                  </a:lnTo>
                  <a:lnTo>
                    <a:pt x="31528" y="422053"/>
                  </a:lnTo>
                  <a:cubicBezTo>
                    <a:pt x="29715" y="417533"/>
                    <a:pt x="24784" y="415109"/>
                    <a:pt x="20098" y="416433"/>
                  </a:cubicBezTo>
                  <a:cubicBezTo>
                    <a:pt x="13577" y="417667"/>
                    <a:pt x="6996" y="418558"/>
                    <a:pt x="381" y="419100"/>
                  </a:cubicBezTo>
                  <a:lnTo>
                    <a:pt x="381" y="438150"/>
                  </a:lnTo>
                  <a:cubicBezTo>
                    <a:pt x="5534" y="437970"/>
                    <a:pt x="10663" y="437365"/>
                    <a:pt x="15716" y="436340"/>
                  </a:cubicBezTo>
                  <a:lnTo>
                    <a:pt x="26289" y="463963"/>
                  </a:lnTo>
                  <a:cubicBezTo>
                    <a:pt x="27235" y="466380"/>
                    <a:pt x="29128" y="468307"/>
                    <a:pt x="31528" y="469297"/>
                  </a:cubicBezTo>
                  <a:cubicBezTo>
                    <a:pt x="33984" y="470385"/>
                    <a:pt x="36786" y="470385"/>
                    <a:pt x="39243" y="469297"/>
                  </a:cubicBezTo>
                  <a:lnTo>
                    <a:pt x="121729" y="432530"/>
                  </a:lnTo>
                  <a:cubicBezTo>
                    <a:pt x="126570" y="430469"/>
                    <a:pt x="128822" y="424875"/>
                    <a:pt x="126762" y="420035"/>
                  </a:cubicBezTo>
                  <a:cubicBezTo>
                    <a:pt x="126625" y="419715"/>
                    <a:pt x="126472" y="419403"/>
                    <a:pt x="126301" y="419100"/>
                  </a:cubicBezTo>
                  <a:lnTo>
                    <a:pt x="112681" y="392811"/>
                  </a:lnTo>
                  <a:cubicBezTo>
                    <a:pt x="126385" y="381745"/>
                    <a:pt x="138584" y="368937"/>
                    <a:pt x="148971" y="354711"/>
                  </a:cubicBezTo>
                  <a:lnTo>
                    <a:pt x="176117" y="366808"/>
                  </a:lnTo>
                  <a:cubicBezTo>
                    <a:pt x="180845" y="369115"/>
                    <a:pt x="186548" y="367153"/>
                    <a:pt x="188855" y="362426"/>
                  </a:cubicBezTo>
                  <a:cubicBezTo>
                    <a:pt x="188931" y="362269"/>
                    <a:pt x="189004" y="362111"/>
                    <a:pt x="189071" y="361950"/>
                  </a:cubicBezTo>
                  <a:lnTo>
                    <a:pt x="219456" y="282321"/>
                  </a:lnTo>
                  <a:close/>
                </a:path>
              </a:pathLst>
            </a:custGeom>
            <a:solidFill>
              <a:srgbClr val="232F3E"/>
            </a:solidFill>
            <a:ln w="9525" cap="flat">
              <a:noFill/>
              <a:prstDash val="solid"/>
              <a:miter/>
            </a:ln>
          </p:spPr>
          <p:txBody>
            <a:bodyPr rtlCol="0" anchor="ctr"/>
            <a:lstStyle/>
            <a:p>
              <a:endParaRPr lang="en-US" sz="4608">
                <a:solidFill>
                  <a:schemeClr val="tx2"/>
                </a:solidFill>
              </a:endParaRPr>
            </a:p>
          </p:txBody>
        </p:sp>
        <p:sp>
          <p:nvSpPr>
            <p:cNvPr id="30" name="Freeform: Shape 29">
              <a:extLst>
                <a:ext uri="{FF2B5EF4-FFF2-40B4-BE49-F238E27FC236}">
                  <a16:creationId xmlns:a16="http://schemas.microsoft.com/office/drawing/2014/main" id="{30C1E7E3-E503-42CB-B6B5-81E8040099F4}"/>
                </a:ext>
              </a:extLst>
            </p:cNvPr>
            <p:cNvSpPr/>
            <p:nvPr/>
          </p:nvSpPr>
          <p:spPr>
            <a:xfrm>
              <a:off x="6668738" y="2605431"/>
              <a:ext cx="142496" cy="332486"/>
            </a:xfrm>
            <a:custGeom>
              <a:avLst/>
              <a:gdLst>
                <a:gd name="connsiteX0" fmla="*/ 85725 w 85725"/>
                <a:gd name="connsiteY0" fmla="*/ 100489 h 200025"/>
                <a:gd name="connsiteX1" fmla="*/ 0 w 85725"/>
                <a:gd name="connsiteY1" fmla="*/ 0 h 200025"/>
                <a:gd name="connsiteX2" fmla="*/ 0 w 85725"/>
                <a:gd name="connsiteY2" fmla="*/ 19050 h 200025"/>
                <a:gd name="connsiteX3" fmla="*/ 66031 w 85725"/>
                <a:gd name="connsiteY3" fmla="*/ 115706 h 200025"/>
                <a:gd name="connsiteX4" fmla="*/ 0 w 85725"/>
                <a:gd name="connsiteY4" fmla="*/ 181737 h 200025"/>
                <a:gd name="connsiteX5" fmla="*/ 0 w 85725"/>
                <a:gd name="connsiteY5" fmla="*/ 200787 h 200025"/>
                <a:gd name="connsiteX6" fmla="*/ 85725 w 85725"/>
                <a:gd name="connsiteY6" fmla="*/ 10048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200025">
                  <a:moveTo>
                    <a:pt x="85725" y="100489"/>
                  </a:moveTo>
                  <a:cubicBezTo>
                    <a:pt x="85541" y="50546"/>
                    <a:pt x="49289" y="8052"/>
                    <a:pt x="0" y="0"/>
                  </a:cubicBezTo>
                  <a:lnTo>
                    <a:pt x="0" y="19050"/>
                  </a:lnTo>
                  <a:cubicBezTo>
                    <a:pt x="44925" y="27507"/>
                    <a:pt x="74488" y="70781"/>
                    <a:pt x="66031" y="115706"/>
                  </a:cubicBezTo>
                  <a:cubicBezTo>
                    <a:pt x="59723" y="149216"/>
                    <a:pt x="33510" y="175429"/>
                    <a:pt x="0" y="181737"/>
                  </a:cubicBezTo>
                  <a:lnTo>
                    <a:pt x="0" y="200787"/>
                  </a:lnTo>
                  <a:cubicBezTo>
                    <a:pt x="49301" y="192894"/>
                    <a:pt x="85606" y="150417"/>
                    <a:pt x="85725" y="100489"/>
                  </a:cubicBezTo>
                  <a:close/>
                </a:path>
              </a:pathLst>
            </a:custGeom>
            <a:solidFill>
              <a:srgbClr val="232F3E"/>
            </a:solidFill>
            <a:ln w="9525" cap="flat">
              <a:solidFill>
                <a:srgbClr val="F2F4F4"/>
              </a:solidFill>
              <a:prstDash val="solid"/>
              <a:miter/>
            </a:ln>
          </p:spPr>
          <p:txBody>
            <a:bodyPr rtlCol="0" anchor="ctr"/>
            <a:lstStyle/>
            <a:p>
              <a:endParaRPr lang="en-US" sz="4608">
                <a:solidFill>
                  <a:schemeClr val="tx2"/>
                </a:solidFill>
              </a:endParaRPr>
            </a:p>
          </p:txBody>
        </p:sp>
        <p:sp>
          <p:nvSpPr>
            <p:cNvPr id="95" name="Rectangle 94">
              <a:extLst>
                <a:ext uri="{FF2B5EF4-FFF2-40B4-BE49-F238E27FC236}">
                  <a16:creationId xmlns:a16="http://schemas.microsoft.com/office/drawing/2014/main" id="{67C5A404-8045-4995-AF37-9E8243452FAA}"/>
                </a:ext>
              </a:extLst>
            </p:cNvPr>
            <p:cNvSpPr/>
            <p:nvPr/>
          </p:nvSpPr>
          <p:spPr>
            <a:xfrm>
              <a:off x="6406992" y="2533988"/>
              <a:ext cx="264318" cy="50039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31" name="Freeform: Shape 30">
              <a:extLst>
                <a:ext uri="{FF2B5EF4-FFF2-40B4-BE49-F238E27FC236}">
                  <a16:creationId xmlns:a16="http://schemas.microsoft.com/office/drawing/2014/main" id="{2A2B5975-EB57-4927-9704-FC140E312A49}"/>
                </a:ext>
              </a:extLst>
            </p:cNvPr>
            <p:cNvSpPr/>
            <p:nvPr/>
          </p:nvSpPr>
          <p:spPr>
            <a:xfrm>
              <a:off x="6411848" y="2533987"/>
              <a:ext cx="247650" cy="466725"/>
            </a:xfrm>
            <a:custGeom>
              <a:avLst/>
              <a:gdLst>
                <a:gd name="connsiteX0" fmla="*/ 243269 w 247650"/>
                <a:gd name="connsiteY0" fmla="*/ 36423 h 466725"/>
                <a:gd name="connsiteX1" fmla="*/ 186119 w 247650"/>
                <a:gd name="connsiteY1" fmla="*/ 1276 h 466725"/>
                <a:gd name="connsiteX2" fmla="*/ 176594 w 247650"/>
                <a:gd name="connsiteY2" fmla="*/ 1276 h 466725"/>
                <a:gd name="connsiteX3" fmla="*/ 62294 w 247650"/>
                <a:gd name="connsiteY3" fmla="*/ 68904 h 466725"/>
                <a:gd name="connsiteX4" fmla="*/ 57151 w 247650"/>
                <a:gd name="connsiteY4" fmla="*/ 77000 h 466725"/>
                <a:gd name="connsiteX5" fmla="*/ 57151 w 247650"/>
                <a:gd name="connsiteY5" fmla="*/ 144627 h 466725"/>
                <a:gd name="connsiteX6" fmla="*/ 5335 w 247650"/>
                <a:gd name="connsiteY6" fmla="*/ 171869 h 466725"/>
                <a:gd name="connsiteX7" fmla="*/ 1 w 247650"/>
                <a:gd name="connsiteY7" fmla="*/ 180441 h 466725"/>
                <a:gd name="connsiteX8" fmla="*/ 1 w 247650"/>
                <a:gd name="connsiteY8" fmla="*/ 294741 h 466725"/>
                <a:gd name="connsiteX9" fmla="*/ 4192 w 247650"/>
                <a:gd name="connsiteY9" fmla="*/ 302742 h 466725"/>
                <a:gd name="connsiteX10" fmla="*/ 57246 w 247650"/>
                <a:gd name="connsiteY10" fmla="*/ 337318 h 466725"/>
                <a:gd name="connsiteX11" fmla="*/ 57246 w 247650"/>
                <a:gd name="connsiteY11" fmla="*/ 399516 h 466725"/>
                <a:gd name="connsiteX12" fmla="*/ 61723 w 247650"/>
                <a:gd name="connsiteY12" fmla="*/ 407708 h 466725"/>
                <a:gd name="connsiteX13" fmla="*/ 176023 w 247650"/>
                <a:gd name="connsiteY13" fmla="*/ 473621 h 466725"/>
                <a:gd name="connsiteX14" fmla="*/ 181071 w 247650"/>
                <a:gd name="connsiteY14" fmla="*/ 475621 h 466725"/>
                <a:gd name="connsiteX15" fmla="*/ 185929 w 247650"/>
                <a:gd name="connsiteY15" fmla="*/ 474288 h 466725"/>
                <a:gd name="connsiteX16" fmla="*/ 243079 w 247650"/>
                <a:gd name="connsiteY16" fmla="*/ 440760 h 466725"/>
                <a:gd name="connsiteX17" fmla="*/ 247841 w 247650"/>
                <a:gd name="connsiteY17" fmla="*/ 432568 h 466725"/>
                <a:gd name="connsiteX18" fmla="*/ 247841 w 247650"/>
                <a:gd name="connsiteY18" fmla="*/ 44615 h 466725"/>
                <a:gd name="connsiteX19" fmla="*/ 243269 w 247650"/>
                <a:gd name="connsiteY19" fmla="*/ 36423 h 466725"/>
                <a:gd name="connsiteX20" fmla="*/ 228696 w 247650"/>
                <a:gd name="connsiteY20" fmla="*/ 426948 h 466725"/>
                <a:gd name="connsiteX21" fmla="*/ 181071 w 247650"/>
                <a:gd name="connsiteY21" fmla="*/ 454857 h 466725"/>
                <a:gd name="connsiteX22" fmla="*/ 138304 w 247650"/>
                <a:gd name="connsiteY22" fmla="*/ 430187 h 466725"/>
                <a:gd name="connsiteX23" fmla="*/ 191834 w 247650"/>
                <a:gd name="connsiteY23" fmla="*/ 398088 h 466725"/>
                <a:gd name="connsiteX24" fmla="*/ 182309 w 247650"/>
                <a:gd name="connsiteY24" fmla="*/ 381800 h 466725"/>
                <a:gd name="connsiteX25" fmla="*/ 119730 w 247650"/>
                <a:gd name="connsiteY25" fmla="*/ 419328 h 466725"/>
                <a:gd name="connsiteX26" fmla="*/ 76296 w 247650"/>
                <a:gd name="connsiteY26" fmla="*/ 394373 h 466725"/>
                <a:gd name="connsiteX27" fmla="*/ 76296 w 247650"/>
                <a:gd name="connsiteY27" fmla="*/ 337890 h 466725"/>
                <a:gd name="connsiteX28" fmla="*/ 127540 w 247650"/>
                <a:gd name="connsiteY28" fmla="*/ 308362 h 466725"/>
                <a:gd name="connsiteX29" fmla="*/ 118015 w 247650"/>
                <a:gd name="connsiteY29" fmla="*/ 291884 h 466725"/>
                <a:gd name="connsiteX30" fmla="*/ 66771 w 247650"/>
                <a:gd name="connsiteY30" fmla="*/ 321126 h 466725"/>
                <a:gd name="connsiteX31" fmla="*/ 19146 w 247650"/>
                <a:gd name="connsiteY31" fmla="*/ 289122 h 466725"/>
                <a:gd name="connsiteX32" fmla="*/ 19146 w 247650"/>
                <a:gd name="connsiteY32" fmla="*/ 243878 h 466725"/>
                <a:gd name="connsiteX33" fmla="*/ 69247 w 247650"/>
                <a:gd name="connsiteY33" fmla="*/ 215303 h 466725"/>
                <a:gd name="connsiteX34" fmla="*/ 59722 w 247650"/>
                <a:gd name="connsiteY34" fmla="*/ 198825 h 466725"/>
                <a:gd name="connsiteX35" fmla="*/ 19146 w 247650"/>
                <a:gd name="connsiteY35" fmla="*/ 221875 h 466725"/>
                <a:gd name="connsiteX36" fmla="*/ 19146 w 247650"/>
                <a:gd name="connsiteY36" fmla="*/ 186061 h 466725"/>
                <a:gd name="connsiteX37" fmla="*/ 66771 w 247650"/>
                <a:gd name="connsiteY37" fmla="*/ 161391 h 466725"/>
                <a:gd name="connsiteX38" fmla="*/ 114396 w 247650"/>
                <a:gd name="connsiteY38" fmla="*/ 188061 h 466725"/>
                <a:gd name="connsiteX39" fmla="*/ 114396 w 247650"/>
                <a:gd name="connsiteY39" fmla="*/ 232543 h 466725"/>
                <a:gd name="connsiteX40" fmla="*/ 60865 w 247650"/>
                <a:gd name="connsiteY40" fmla="*/ 263118 h 466725"/>
                <a:gd name="connsiteX41" fmla="*/ 70390 w 247650"/>
                <a:gd name="connsiteY41" fmla="*/ 279406 h 466725"/>
                <a:gd name="connsiteX42" fmla="*/ 123921 w 247650"/>
                <a:gd name="connsiteY42" fmla="*/ 248259 h 466725"/>
                <a:gd name="connsiteX43" fmla="*/ 171546 w 247650"/>
                <a:gd name="connsiteY43" fmla="*/ 271786 h 466725"/>
                <a:gd name="connsiteX44" fmla="*/ 171546 w 247650"/>
                <a:gd name="connsiteY44" fmla="*/ 326079 h 466725"/>
                <a:gd name="connsiteX45" fmla="*/ 110681 w 247650"/>
                <a:gd name="connsiteY45" fmla="*/ 361035 h 466725"/>
                <a:gd name="connsiteX46" fmla="*/ 120206 w 247650"/>
                <a:gd name="connsiteY46" fmla="*/ 377704 h 466725"/>
                <a:gd name="connsiteX47" fmla="*/ 228696 w 247650"/>
                <a:gd name="connsiteY47" fmla="*/ 313601 h 466725"/>
                <a:gd name="connsiteX48" fmla="*/ 190596 w 247650"/>
                <a:gd name="connsiteY48" fmla="*/ 314934 h 466725"/>
                <a:gd name="connsiteX49" fmla="*/ 190596 w 247650"/>
                <a:gd name="connsiteY49" fmla="*/ 262261 h 466725"/>
                <a:gd name="connsiteX50" fmla="*/ 185548 w 247650"/>
                <a:gd name="connsiteY50" fmla="*/ 253689 h 466725"/>
                <a:gd name="connsiteX51" fmla="*/ 133446 w 247650"/>
                <a:gd name="connsiteY51" fmla="*/ 227495 h 466725"/>
                <a:gd name="connsiteX52" fmla="*/ 133446 w 247650"/>
                <a:gd name="connsiteY52" fmla="*/ 184251 h 466725"/>
                <a:gd name="connsiteX53" fmla="*/ 185738 w 247650"/>
                <a:gd name="connsiteY53" fmla="*/ 154819 h 466725"/>
                <a:gd name="connsiteX54" fmla="*/ 190596 w 247650"/>
                <a:gd name="connsiteY54" fmla="*/ 146532 h 466725"/>
                <a:gd name="connsiteX55" fmla="*/ 190596 w 247650"/>
                <a:gd name="connsiteY55" fmla="*/ 71761 h 466725"/>
                <a:gd name="connsiteX56" fmla="*/ 171546 w 247650"/>
                <a:gd name="connsiteY56" fmla="*/ 71761 h 466725"/>
                <a:gd name="connsiteX57" fmla="*/ 171546 w 247650"/>
                <a:gd name="connsiteY57" fmla="*/ 140722 h 466725"/>
                <a:gd name="connsiteX58" fmla="*/ 123921 w 247650"/>
                <a:gd name="connsiteY58" fmla="*/ 167011 h 466725"/>
                <a:gd name="connsiteX59" fmla="*/ 76296 w 247650"/>
                <a:gd name="connsiteY59" fmla="*/ 140341 h 466725"/>
                <a:gd name="connsiteX60" fmla="*/ 76296 w 247650"/>
                <a:gd name="connsiteY60" fmla="*/ 78429 h 466725"/>
                <a:gd name="connsiteX61" fmla="*/ 114396 w 247650"/>
                <a:gd name="connsiteY61" fmla="*/ 55473 h 466725"/>
                <a:gd name="connsiteX62" fmla="*/ 114396 w 247650"/>
                <a:gd name="connsiteY62" fmla="*/ 109861 h 466725"/>
                <a:gd name="connsiteX63" fmla="*/ 133446 w 247650"/>
                <a:gd name="connsiteY63" fmla="*/ 109861 h 466725"/>
                <a:gd name="connsiteX64" fmla="*/ 133446 w 247650"/>
                <a:gd name="connsiteY64" fmla="*/ 44234 h 466725"/>
                <a:gd name="connsiteX65" fmla="*/ 181071 w 247650"/>
                <a:gd name="connsiteY65" fmla="*/ 16421 h 466725"/>
                <a:gd name="connsiteX66" fmla="*/ 228696 w 247650"/>
                <a:gd name="connsiteY66" fmla="*/ 45853 h 466725"/>
                <a:gd name="connsiteX67" fmla="*/ 228696 w 247650"/>
                <a:gd name="connsiteY67" fmla="*/ 211683 h 466725"/>
                <a:gd name="connsiteX68" fmla="*/ 195644 w 247650"/>
                <a:gd name="connsiteY68" fmla="*/ 192633 h 466725"/>
                <a:gd name="connsiteX69" fmla="*/ 186119 w 247650"/>
                <a:gd name="connsiteY69" fmla="*/ 209112 h 466725"/>
                <a:gd name="connsiteX70" fmla="*/ 228696 w 247650"/>
                <a:gd name="connsiteY70" fmla="*/ 233686 h 466725"/>
                <a:gd name="connsiteX71" fmla="*/ 228696 w 247650"/>
                <a:gd name="connsiteY71" fmla="*/ 293313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47650" h="466725">
                  <a:moveTo>
                    <a:pt x="243269" y="36423"/>
                  </a:moveTo>
                  <a:lnTo>
                    <a:pt x="186119" y="1276"/>
                  </a:lnTo>
                  <a:cubicBezTo>
                    <a:pt x="183172" y="-425"/>
                    <a:pt x="179541" y="-425"/>
                    <a:pt x="176594" y="1276"/>
                  </a:cubicBezTo>
                  <a:lnTo>
                    <a:pt x="62294" y="68904"/>
                  </a:lnTo>
                  <a:cubicBezTo>
                    <a:pt x="59247" y="70479"/>
                    <a:pt x="57282" y="73572"/>
                    <a:pt x="57151" y="77000"/>
                  </a:cubicBezTo>
                  <a:lnTo>
                    <a:pt x="57151" y="144627"/>
                  </a:lnTo>
                  <a:lnTo>
                    <a:pt x="5335" y="171869"/>
                  </a:lnTo>
                  <a:cubicBezTo>
                    <a:pt x="2064" y="173471"/>
                    <a:pt x="-7" y="176799"/>
                    <a:pt x="1" y="180441"/>
                  </a:cubicBezTo>
                  <a:lnTo>
                    <a:pt x="1" y="294741"/>
                  </a:lnTo>
                  <a:cubicBezTo>
                    <a:pt x="-36" y="297943"/>
                    <a:pt x="1539" y="300949"/>
                    <a:pt x="4192" y="302742"/>
                  </a:cubicBezTo>
                  <a:lnTo>
                    <a:pt x="57246" y="337318"/>
                  </a:lnTo>
                  <a:lnTo>
                    <a:pt x="57246" y="399516"/>
                  </a:lnTo>
                  <a:cubicBezTo>
                    <a:pt x="57206" y="402841"/>
                    <a:pt x="58903" y="405946"/>
                    <a:pt x="61723" y="407708"/>
                  </a:cubicBezTo>
                  <a:lnTo>
                    <a:pt x="176023" y="473621"/>
                  </a:lnTo>
                  <a:cubicBezTo>
                    <a:pt x="177491" y="474736"/>
                    <a:pt x="179237" y="475428"/>
                    <a:pt x="181071" y="475621"/>
                  </a:cubicBezTo>
                  <a:cubicBezTo>
                    <a:pt x="182780" y="475621"/>
                    <a:pt x="184458" y="475160"/>
                    <a:pt x="185929" y="474288"/>
                  </a:cubicBezTo>
                  <a:lnTo>
                    <a:pt x="243079" y="440760"/>
                  </a:lnTo>
                  <a:cubicBezTo>
                    <a:pt x="246008" y="439068"/>
                    <a:pt x="247821" y="435951"/>
                    <a:pt x="247841" y="432568"/>
                  </a:cubicBezTo>
                  <a:lnTo>
                    <a:pt x="247841" y="44615"/>
                  </a:lnTo>
                  <a:cubicBezTo>
                    <a:pt x="247861" y="41271"/>
                    <a:pt x="246125" y="38162"/>
                    <a:pt x="243269" y="36423"/>
                  </a:cubicBezTo>
                  <a:close/>
                  <a:moveTo>
                    <a:pt x="228696" y="426948"/>
                  </a:moveTo>
                  <a:lnTo>
                    <a:pt x="181071" y="454857"/>
                  </a:lnTo>
                  <a:lnTo>
                    <a:pt x="138304" y="430187"/>
                  </a:lnTo>
                  <a:lnTo>
                    <a:pt x="191834" y="398088"/>
                  </a:lnTo>
                  <a:lnTo>
                    <a:pt x="182309" y="381800"/>
                  </a:lnTo>
                  <a:lnTo>
                    <a:pt x="119730" y="419328"/>
                  </a:lnTo>
                  <a:lnTo>
                    <a:pt x="76296" y="394373"/>
                  </a:lnTo>
                  <a:lnTo>
                    <a:pt x="76296" y="337890"/>
                  </a:lnTo>
                  <a:lnTo>
                    <a:pt x="127540" y="308362"/>
                  </a:lnTo>
                  <a:lnTo>
                    <a:pt x="118015" y="291884"/>
                  </a:lnTo>
                  <a:lnTo>
                    <a:pt x="66771" y="321126"/>
                  </a:lnTo>
                  <a:lnTo>
                    <a:pt x="19146" y="289122"/>
                  </a:lnTo>
                  <a:lnTo>
                    <a:pt x="19146" y="243878"/>
                  </a:lnTo>
                  <a:lnTo>
                    <a:pt x="69247" y="215303"/>
                  </a:lnTo>
                  <a:lnTo>
                    <a:pt x="59722" y="198825"/>
                  </a:lnTo>
                  <a:lnTo>
                    <a:pt x="19146" y="221875"/>
                  </a:lnTo>
                  <a:lnTo>
                    <a:pt x="19146" y="186061"/>
                  </a:lnTo>
                  <a:lnTo>
                    <a:pt x="66771" y="161391"/>
                  </a:lnTo>
                  <a:lnTo>
                    <a:pt x="114396" y="188061"/>
                  </a:lnTo>
                  <a:lnTo>
                    <a:pt x="114396" y="232543"/>
                  </a:lnTo>
                  <a:lnTo>
                    <a:pt x="60865" y="263118"/>
                  </a:lnTo>
                  <a:lnTo>
                    <a:pt x="70390" y="279406"/>
                  </a:lnTo>
                  <a:lnTo>
                    <a:pt x="123921" y="248259"/>
                  </a:lnTo>
                  <a:lnTo>
                    <a:pt x="171546" y="271786"/>
                  </a:lnTo>
                  <a:lnTo>
                    <a:pt x="171546" y="326079"/>
                  </a:lnTo>
                  <a:lnTo>
                    <a:pt x="110681" y="361035"/>
                  </a:lnTo>
                  <a:lnTo>
                    <a:pt x="120206" y="377704"/>
                  </a:lnTo>
                  <a:lnTo>
                    <a:pt x="228696" y="313601"/>
                  </a:lnTo>
                  <a:close/>
                  <a:moveTo>
                    <a:pt x="190596" y="314934"/>
                  </a:moveTo>
                  <a:lnTo>
                    <a:pt x="190596" y="262261"/>
                  </a:lnTo>
                  <a:cubicBezTo>
                    <a:pt x="190658" y="258682"/>
                    <a:pt x="188708" y="255371"/>
                    <a:pt x="185548" y="253689"/>
                  </a:cubicBezTo>
                  <a:lnTo>
                    <a:pt x="133446" y="227495"/>
                  </a:lnTo>
                  <a:lnTo>
                    <a:pt x="133446" y="184251"/>
                  </a:lnTo>
                  <a:lnTo>
                    <a:pt x="185738" y="154819"/>
                  </a:lnTo>
                  <a:cubicBezTo>
                    <a:pt x="188734" y="153135"/>
                    <a:pt x="190590" y="149969"/>
                    <a:pt x="190596" y="146532"/>
                  </a:cubicBezTo>
                  <a:lnTo>
                    <a:pt x="190596" y="71761"/>
                  </a:lnTo>
                  <a:lnTo>
                    <a:pt x="171546" y="71761"/>
                  </a:lnTo>
                  <a:lnTo>
                    <a:pt x="171546" y="140722"/>
                  </a:lnTo>
                  <a:lnTo>
                    <a:pt x="123921" y="167011"/>
                  </a:lnTo>
                  <a:lnTo>
                    <a:pt x="76296" y="140341"/>
                  </a:lnTo>
                  <a:lnTo>
                    <a:pt x="76296" y="78429"/>
                  </a:lnTo>
                  <a:lnTo>
                    <a:pt x="114396" y="55473"/>
                  </a:lnTo>
                  <a:lnTo>
                    <a:pt x="114396" y="109861"/>
                  </a:lnTo>
                  <a:lnTo>
                    <a:pt x="133446" y="109861"/>
                  </a:lnTo>
                  <a:lnTo>
                    <a:pt x="133446" y="44234"/>
                  </a:lnTo>
                  <a:lnTo>
                    <a:pt x="181071" y="16421"/>
                  </a:lnTo>
                  <a:lnTo>
                    <a:pt x="228696" y="45853"/>
                  </a:lnTo>
                  <a:lnTo>
                    <a:pt x="228696" y="211683"/>
                  </a:lnTo>
                  <a:lnTo>
                    <a:pt x="195644" y="192633"/>
                  </a:lnTo>
                  <a:lnTo>
                    <a:pt x="186119" y="209112"/>
                  </a:lnTo>
                  <a:lnTo>
                    <a:pt x="228696" y="233686"/>
                  </a:lnTo>
                  <a:lnTo>
                    <a:pt x="228696" y="293313"/>
                  </a:lnTo>
                  <a:close/>
                </a:path>
              </a:pathLst>
            </a:custGeom>
            <a:solidFill>
              <a:schemeClr val="accent1"/>
            </a:solidFill>
            <a:ln w="9525" cap="flat">
              <a:noFill/>
              <a:prstDash val="solid"/>
              <a:miter/>
            </a:ln>
          </p:spPr>
          <p:txBody>
            <a:bodyPr rtlCol="0" anchor="ctr"/>
            <a:lstStyle/>
            <a:p>
              <a:endParaRPr lang="en-US" sz="4608">
                <a:solidFill>
                  <a:schemeClr val="tx2"/>
                </a:solidFill>
              </a:endParaRPr>
            </a:p>
          </p:txBody>
        </p:sp>
      </p:grpSp>
      <p:grpSp>
        <p:nvGrpSpPr>
          <p:cNvPr id="55" name="Group 54">
            <a:extLst>
              <a:ext uri="{FF2B5EF4-FFF2-40B4-BE49-F238E27FC236}">
                <a16:creationId xmlns:a16="http://schemas.microsoft.com/office/drawing/2014/main" id="{B7E3751A-4FA2-4E30-9293-993E62623450}"/>
              </a:ext>
            </a:extLst>
          </p:cNvPr>
          <p:cNvGrpSpPr/>
          <p:nvPr/>
        </p:nvGrpSpPr>
        <p:grpSpPr>
          <a:xfrm>
            <a:off x="6642960" y="3749069"/>
            <a:ext cx="416515" cy="436037"/>
            <a:chOff x="4151850" y="2316923"/>
            <a:chExt cx="260322" cy="272523"/>
          </a:xfrm>
          <a:solidFill>
            <a:schemeClr val="tx2"/>
          </a:solidFill>
        </p:grpSpPr>
        <p:sp>
          <p:nvSpPr>
            <p:cNvPr id="7" name="Freeform: Shape 6">
              <a:extLst>
                <a:ext uri="{FF2B5EF4-FFF2-40B4-BE49-F238E27FC236}">
                  <a16:creationId xmlns:a16="http://schemas.microsoft.com/office/drawing/2014/main" id="{00E7D99C-A894-4648-ABAE-1D7F204D48A1}"/>
                </a:ext>
              </a:extLst>
            </p:cNvPr>
            <p:cNvSpPr/>
            <p:nvPr/>
          </p:nvSpPr>
          <p:spPr>
            <a:xfrm>
              <a:off x="4151850" y="2356699"/>
              <a:ext cx="244385" cy="232747"/>
            </a:xfrm>
            <a:custGeom>
              <a:avLst/>
              <a:gdLst>
                <a:gd name="connsiteX0" fmla="*/ 123234 w 244384"/>
                <a:gd name="connsiteY0" fmla="*/ 233702 h 232747"/>
                <a:gd name="connsiteX1" fmla="*/ 26469 w 244384"/>
                <a:gd name="connsiteY1" fmla="*/ 202630 h 232747"/>
                <a:gd name="connsiteX2" fmla="*/ 111 w 244384"/>
                <a:gd name="connsiteY2" fmla="*/ 7064 h 232747"/>
                <a:gd name="connsiteX3" fmla="*/ 4795 w 244384"/>
                <a:gd name="connsiteY3" fmla="*/ 111 h 232747"/>
                <a:gd name="connsiteX4" fmla="*/ 11748 w 244384"/>
                <a:gd name="connsiteY4" fmla="*/ 4795 h 232747"/>
                <a:gd name="connsiteX5" fmla="*/ 123467 w 244384"/>
                <a:gd name="connsiteY5" fmla="*/ 31735 h 232747"/>
                <a:gd name="connsiteX6" fmla="*/ 235127 w 244384"/>
                <a:gd name="connsiteY6" fmla="*/ 4795 h 232747"/>
                <a:gd name="connsiteX7" fmla="*/ 242081 w 244384"/>
                <a:gd name="connsiteY7" fmla="*/ 111 h 232747"/>
                <a:gd name="connsiteX8" fmla="*/ 246765 w 244384"/>
                <a:gd name="connsiteY8" fmla="*/ 7064 h 232747"/>
                <a:gd name="connsiteX9" fmla="*/ 219940 w 244384"/>
                <a:gd name="connsiteY9" fmla="*/ 202630 h 232747"/>
                <a:gd name="connsiteX10" fmla="*/ 199517 w 244384"/>
                <a:gd name="connsiteY10" fmla="*/ 222181 h 232747"/>
                <a:gd name="connsiteX11" fmla="*/ 181363 w 244384"/>
                <a:gd name="connsiteY11" fmla="*/ 227650 h 232747"/>
                <a:gd name="connsiteX12" fmla="*/ 123234 w 244384"/>
                <a:gd name="connsiteY12" fmla="*/ 233702 h 232747"/>
                <a:gd name="connsiteX13" fmla="*/ 14017 w 244384"/>
                <a:gd name="connsiteY13" fmla="*/ 22891 h 232747"/>
                <a:gd name="connsiteX14" fmla="*/ 37874 w 244384"/>
                <a:gd name="connsiteY14" fmla="*/ 201699 h 232747"/>
                <a:gd name="connsiteX15" fmla="*/ 37874 w 244384"/>
                <a:gd name="connsiteY15" fmla="*/ 202455 h 232747"/>
                <a:gd name="connsiteX16" fmla="*/ 123001 w 244384"/>
                <a:gd name="connsiteY16" fmla="*/ 222355 h 232747"/>
                <a:gd name="connsiteX17" fmla="*/ 178511 w 244384"/>
                <a:gd name="connsiteY17" fmla="*/ 216537 h 232747"/>
                <a:gd name="connsiteX18" fmla="*/ 194978 w 244384"/>
                <a:gd name="connsiteY18" fmla="*/ 211358 h 232747"/>
                <a:gd name="connsiteX19" fmla="*/ 208129 w 244384"/>
                <a:gd name="connsiteY19" fmla="*/ 202164 h 232747"/>
                <a:gd name="connsiteX20" fmla="*/ 208129 w 244384"/>
                <a:gd name="connsiteY20" fmla="*/ 201408 h 232747"/>
                <a:gd name="connsiteX21" fmla="*/ 232160 w 244384"/>
                <a:gd name="connsiteY21" fmla="*/ 22891 h 232747"/>
                <a:gd name="connsiteX22" fmla="*/ 122943 w 244384"/>
                <a:gd name="connsiteY22" fmla="*/ 43373 h 232747"/>
                <a:gd name="connsiteX23" fmla="*/ 14017 w 244384"/>
                <a:gd name="connsiteY23" fmla="*/ 22891 h 23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384" h="232747">
                  <a:moveTo>
                    <a:pt x="123234" y="233702"/>
                  </a:moveTo>
                  <a:cubicBezTo>
                    <a:pt x="86053" y="233702"/>
                    <a:pt x="27226" y="225265"/>
                    <a:pt x="26469" y="202630"/>
                  </a:cubicBezTo>
                  <a:lnTo>
                    <a:pt x="111" y="7064"/>
                  </a:lnTo>
                  <a:cubicBezTo>
                    <a:pt x="-516" y="3850"/>
                    <a:pt x="1581" y="737"/>
                    <a:pt x="4795" y="111"/>
                  </a:cubicBezTo>
                  <a:cubicBezTo>
                    <a:pt x="8008" y="-516"/>
                    <a:pt x="11121" y="1581"/>
                    <a:pt x="11748" y="4795"/>
                  </a:cubicBezTo>
                  <a:cubicBezTo>
                    <a:pt x="14657" y="16025"/>
                    <a:pt x="58588" y="31735"/>
                    <a:pt x="123467" y="31735"/>
                  </a:cubicBezTo>
                  <a:cubicBezTo>
                    <a:pt x="188345" y="31735"/>
                    <a:pt x="232218" y="16025"/>
                    <a:pt x="235127" y="4795"/>
                  </a:cubicBezTo>
                  <a:cubicBezTo>
                    <a:pt x="235754" y="1581"/>
                    <a:pt x="238867" y="-516"/>
                    <a:pt x="242081" y="111"/>
                  </a:cubicBezTo>
                  <a:cubicBezTo>
                    <a:pt x="245294" y="737"/>
                    <a:pt x="247391" y="3850"/>
                    <a:pt x="246765" y="7064"/>
                  </a:cubicBezTo>
                  <a:lnTo>
                    <a:pt x="219940" y="202630"/>
                  </a:lnTo>
                  <a:cubicBezTo>
                    <a:pt x="219940" y="210311"/>
                    <a:pt x="212842" y="216886"/>
                    <a:pt x="199517" y="222181"/>
                  </a:cubicBezTo>
                  <a:cubicBezTo>
                    <a:pt x="193603" y="224433"/>
                    <a:pt x="187536" y="226261"/>
                    <a:pt x="181363" y="227650"/>
                  </a:cubicBezTo>
                  <a:cubicBezTo>
                    <a:pt x="162265" y="231779"/>
                    <a:pt x="142773" y="233808"/>
                    <a:pt x="123234" y="233702"/>
                  </a:cubicBezTo>
                  <a:close/>
                  <a:moveTo>
                    <a:pt x="14017" y="22891"/>
                  </a:moveTo>
                  <a:lnTo>
                    <a:pt x="37874" y="201699"/>
                  </a:lnTo>
                  <a:cubicBezTo>
                    <a:pt x="37874" y="201699"/>
                    <a:pt x="37874" y="202223"/>
                    <a:pt x="37874" y="202455"/>
                  </a:cubicBezTo>
                  <a:cubicBezTo>
                    <a:pt x="37874" y="209321"/>
                    <a:pt x="70982" y="222355"/>
                    <a:pt x="123001" y="222355"/>
                  </a:cubicBezTo>
                  <a:cubicBezTo>
                    <a:pt x="141662" y="222456"/>
                    <a:pt x="160277" y="220505"/>
                    <a:pt x="178511" y="216537"/>
                  </a:cubicBezTo>
                  <a:cubicBezTo>
                    <a:pt x="184116" y="215201"/>
                    <a:pt x="189618" y="213470"/>
                    <a:pt x="194978" y="211358"/>
                  </a:cubicBezTo>
                  <a:cubicBezTo>
                    <a:pt x="205743" y="207110"/>
                    <a:pt x="208129" y="203270"/>
                    <a:pt x="208129" y="202164"/>
                  </a:cubicBezTo>
                  <a:cubicBezTo>
                    <a:pt x="208102" y="201913"/>
                    <a:pt x="208102" y="201659"/>
                    <a:pt x="208129" y="201408"/>
                  </a:cubicBezTo>
                  <a:lnTo>
                    <a:pt x="232160" y="22891"/>
                  </a:lnTo>
                  <a:cubicBezTo>
                    <a:pt x="209700" y="36274"/>
                    <a:pt x="164430" y="43373"/>
                    <a:pt x="122943" y="43373"/>
                  </a:cubicBezTo>
                  <a:cubicBezTo>
                    <a:pt x="81456" y="43373"/>
                    <a:pt x="36419" y="36274"/>
                    <a:pt x="14017" y="22891"/>
                  </a:cubicBezTo>
                  <a:close/>
                </a:path>
              </a:pathLst>
            </a:custGeom>
            <a:grpFill/>
            <a:ln w="5715" cap="flat">
              <a:noFill/>
              <a:prstDash val="solid"/>
              <a:miter/>
            </a:ln>
          </p:spPr>
          <p:txBody>
            <a:bodyPr rtlCol="0" anchor="ctr"/>
            <a:lstStyle/>
            <a:p>
              <a:endParaRPr lang="en-US" sz="4608">
                <a:solidFill>
                  <a:schemeClr val="tx2"/>
                </a:solidFill>
              </a:endParaRPr>
            </a:p>
          </p:txBody>
        </p:sp>
        <p:sp>
          <p:nvSpPr>
            <p:cNvPr id="8" name="Freeform: Shape 7">
              <a:extLst>
                <a:ext uri="{FF2B5EF4-FFF2-40B4-BE49-F238E27FC236}">
                  <a16:creationId xmlns:a16="http://schemas.microsoft.com/office/drawing/2014/main" id="{F41BAEAE-D054-4BE2-86ED-A41AE117C88C}"/>
                </a:ext>
              </a:extLst>
            </p:cNvPr>
            <p:cNvSpPr/>
            <p:nvPr/>
          </p:nvSpPr>
          <p:spPr>
            <a:xfrm>
              <a:off x="4152115" y="2316923"/>
              <a:ext cx="244385" cy="81462"/>
            </a:xfrm>
            <a:custGeom>
              <a:avLst/>
              <a:gdLst>
                <a:gd name="connsiteX0" fmla="*/ 122969 w 244384"/>
                <a:gd name="connsiteY0" fmla="*/ 83149 h 81461"/>
                <a:gd name="connsiteX1" fmla="*/ 20 w 244384"/>
                <a:gd name="connsiteY1" fmla="*/ 47539 h 81461"/>
                <a:gd name="connsiteX2" fmla="*/ 20 w 244384"/>
                <a:gd name="connsiteY2" fmla="*/ 46782 h 81461"/>
                <a:gd name="connsiteX3" fmla="*/ 20 w 244384"/>
                <a:gd name="connsiteY3" fmla="*/ 44397 h 81461"/>
                <a:gd name="connsiteX4" fmla="*/ 20 w 244384"/>
                <a:gd name="connsiteY4" fmla="*/ 43640 h 81461"/>
                <a:gd name="connsiteX5" fmla="*/ 123493 w 244384"/>
                <a:gd name="connsiteY5" fmla="*/ 0 h 81461"/>
                <a:gd name="connsiteX6" fmla="*/ 246441 w 244384"/>
                <a:gd name="connsiteY6" fmla="*/ 43640 h 81461"/>
                <a:gd name="connsiteX7" fmla="*/ 246441 w 244384"/>
                <a:gd name="connsiteY7" fmla="*/ 44397 h 81461"/>
                <a:gd name="connsiteX8" fmla="*/ 246092 w 244384"/>
                <a:gd name="connsiteY8" fmla="*/ 46782 h 81461"/>
                <a:gd name="connsiteX9" fmla="*/ 246092 w 244384"/>
                <a:gd name="connsiteY9" fmla="*/ 47539 h 81461"/>
                <a:gd name="connsiteX10" fmla="*/ 122969 w 244384"/>
                <a:gd name="connsiteY10" fmla="*/ 83149 h 81461"/>
                <a:gd name="connsiteX11" fmla="*/ 11308 w 244384"/>
                <a:gd name="connsiteY11" fmla="*/ 44862 h 81461"/>
                <a:gd name="connsiteX12" fmla="*/ 122969 w 244384"/>
                <a:gd name="connsiteY12" fmla="*/ 71512 h 81461"/>
                <a:gd name="connsiteX13" fmla="*/ 234571 w 244384"/>
                <a:gd name="connsiteY13" fmla="*/ 44862 h 81461"/>
                <a:gd name="connsiteX14" fmla="*/ 234571 w 244384"/>
                <a:gd name="connsiteY14" fmla="*/ 43291 h 81461"/>
                <a:gd name="connsiteX15" fmla="*/ 122969 w 244384"/>
                <a:gd name="connsiteY15" fmla="*/ 11637 h 81461"/>
                <a:gd name="connsiteX16" fmla="*/ 11134 w 244384"/>
                <a:gd name="connsiteY16" fmla="*/ 43291 h 8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384" h="81461">
                  <a:moveTo>
                    <a:pt x="122969" y="83149"/>
                  </a:moveTo>
                  <a:cubicBezTo>
                    <a:pt x="67866" y="83149"/>
                    <a:pt x="6013" y="70639"/>
                    <a:pt x="20" y="47539"/>
                  </a:cubicBezTo>
                  <a:cubicBezTo>
                    <a:pt x="-7" y="47287"/>
                    <a:pt x="-7" y="47034"/>
                    <a:pt x="20" y="46782"/>
                  </a:cubicBezTo>
                  <a:lnTo>
                    <a:pt x="20" y="44397"/>
                  </a:lnTo>
                  <a:cubicBezTo>
                    <a:pt x="-6" y="44145"/>
                    <a:pt x="-6" y="43892"/>
                    <a:pt x="20" y="43640"/>
                  </a:cubicBezTo>
                  <a:cubicBezTo>
                    <a:pt x="20" y="17922"/>
                    <a:pt x="65073" y="0"/>
                    <a:pt x="123493" y="0"/>
                  </a:cubicBezTo>
                  <a:cubicBezTo>
                    <a:pt x="181912" y="0"/>
                    <a:pt x="246441" y="17922"/>
                    <a:pt x="246441" y="43640"/>
                  </a:cubicBezTo>
                  <a:cubicBezTo>
                    <a:pt x="246441" y="43640"/>
                    <a:pt x="246441" y="44106"/>
                    <a:pt x="246441" y="44397"/>
                  </a:cubicBezTo>
                  <a:lnTo>
                    <a:pt x="246092" y="46782"/>
                  </a:lnTo>
                  <a:cubicBezTo>
                    <a:pt x="246120" y="47034"/>
                    <a:pt x="246120" y="47287"/>
                    <a:pt x="246092" y="47539"/>
                  </a:cubicBezTo>
                  <a:cubicBezTo>
                    <a:pt x="239866" y="70639"/>
                    <a:pt x="178014" y="83149"/>
                    <a:pt x="122969" y="83149"/>
                  </a:cubicBezTo>
                  <a:close/>
                  <a:moveTo>
                    <a:pt x="11308" y="44862"/>
                  </a:moveTo>
                  <a:cubicBezTo>
                    <a:pt x="14916" y="56092"/>
                    <a:pt x="58673" y="71512"/>
                    <a:pt x="122969" y="71512"/>
                  </a:cubicBezTo>
                  <a:cubicBezTo>
                    <a:pt x="187265" y="71512"/>
                    <a:pt x="230964" y="56092"/>
                    <a:pt x="234571" y="44862"/>
                  </a:cubicBezTo>
                  <a:lnTo>
                    <a:pt x="234571" y="43291"/>
                  </a:lnTo>
                  <a:cubicBezTo>
                    <a:pt x="233931" y="32003"/>
                    <a:pt x="188080" y="11637"/>
                    <a:pt x="122969" y="11637"/>
                  </a:cubicBezTo>
                  <a:cubicBezTo>
                    <a:pt x="57858" y="11637"/>
                    <a:pt x="11949" y="32003"/>
                    <a:pt x="11134" y="43291"/>
                  </a:cubicBezTo>
                  <a:close/>
                </a:path>
              </a:pathLst>
            </a:custGeom>
            <a:grpFill/>
            <a:ln w="5715" cap="flat">
              <a:noFill/>
              <a:prstDash val="solid"/>
              <a:miter/>
            </a:ln>
          </p:spPr>
          <p:txBody>
            <a:bodyPr rtlCol="0" anchor="ctr"/>
            <a:lstStyle/>
            <a:p>
              <a:endParaRPr lang="en-US" sz="4608">
                <a:solidFill>
                  <a:schemeClr val="tx2"/>
                </a:solidFill>
              </a:endParaRPr>
            </a:p>
          </p:txBody>
        </p:sp>
        <p:sp>
          <p:nvSpPr>
            <p:cNvPr id="12" name="Freeform: Shape 11">
              <a:extLst>
                <a:ext uri="{FF2B5EF4-FFF2-40B4-BE49-F238E27FC236}">
                  <a16:creationId xmlns:a16="http://schemas.microsoft.com/office/drawing/2014/main" id="{82DCF282-152F-4472-8BBF-7D23D5FD8329}"/>
                </a:ext>
              </a:extLst>
            </p:cNvPr>
            <p:cNvSpPr/>
            <p:nvPr/>
          </p:nvSpPr>
          <p:spPr>
            <a:xfrm>
              <a:off x="4272524" y="2424045"/>
              <a:ext cx="139648" cy="52368"/>
            </a:xfrm>
            <a:custGeom>
              <a:avLst/>
              <a:gdLst>
                <a:gd name="connsiteX0" fmla="*/ 126265 w 139648"/>
                <a:gd name="connsiteY0" fmla="*/ 56499 h 52368"/>
                <a:gd name="connsiteX1" fmla="*/ 0 w 139648"/>
                <a:gd name="connsiteY1" fmla="*/ 10474 h 52368"/>
                <a:gd name="connsiteX2" fmla="*/ 5120 w 139648"/>
                <a:gd name="connsiteY2" fmla="*/ 0 h 52368"/>
                <a:gd name="connsiteX3" fmla="*/ 129698 w 139648"/>
                <a:gd name="connsiteY3" fmla="*/ 45095 h 52368"/>
                <a:gd name="connsiteX4" fmla="*/ 106424 w 139648"/>
                <a:gd name="connsiteY4" fmla="*/ 28104 h 52368"/>
                <a:gd name="connsiteX5" fmla="*/ 105493 w 139648"/>
                <a:gd name="connsiteY5" fmla="*/ 27522 h 52368"/>
                <a:gd name="connsiteX6" fmla="*/ 111311 w 139648"/>
                <a:gd name="connsiteY6" fmla="*/ 17398 h 52368"/>
                <a:gd name="connsiteX7" fmla="*/ 112184 w 139648"/>
                <a:gd name="connsiteY7" fmla="*/ 17922 h 52368"/>
                <a:gd name="connsiteX8" fmla="*/ 141278 w 139648"/>
                <a:gd name="connsiteY8" fmla="*/ 43582 h 52368"/>
                <a:gd name="connsiteX9" fmla="*/ 138950 w 139648"/>
                <a:gd name="connsiteY9" fmla="*/ 52426 h 52368"/>
                <a:gd name="connsiteX10" fmla="*/ 126265 w 139648"/>
                <a:gd name="connsiteY10" fmla="*/ 56499 h 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48" h="52368">
                  <a:moveTo>
                    <a:pt x="126265" y="56499"/>
                  </a:moveTo>
                  <a:cubicBezTo>
                    <a:pt x="98568" y="56499"/>
                    <a:pt x="37938" y="29093"/>
                    <a:pt x="0" y="10474"/>
                  </a:cubicBezTo>
                  <a:lnTo>
                    <a:pt x="5120" y="0"/>
                  </a:lnTo>
                  <a:cubicBezTo>
                    <a:pt x="57489" y="25777"/>
                    <a:pt x="119167" y="49575"/>
                    <a:pt x="129698" y="45095"/>
                  </a:cubicBezTo>
                  <a:cubicBezTo>
                    <a:pt x="128884" y="43407"/>
                    <a:pt x="124985" y="38171"/>
                    <a:pt x="106424" y="28104"/>
                  </a:cubicBezTo>
                  <a:lnTo>
                    <a:pt x="105493" y="27522"/>
                  </a:lnTo>
                  <a:lnTo>
                    <a:pt x="111311" y="17398"/>
                  </a:lnTo>
                  <a:lnTo>
                    <a:pt x="112184" y="17922"/>
                  </a:lnTo>
                  <a:cubicBezTo>
                    <a:pt x="130862" y="28221"/>
                    <a:pt x="139765" y="36134"/>
                    <a:pt x="141278" y="43582"/>
                  </a:cubicBezTo>
                  <a:cubicBezTo>
                    <a:pt x="141880" y="46730"/>
                    <a:pt x="141025" y="49982"/>
                    <a:pt x="138950" y="52426"/>
                  </a:cubicBezTo>
                  <a:cubicBezTo>
                    <a:pt x="135507" y="55550"/>
                    <a:pt x="130883" y="57034"/>
                    <a:pt x="126265" y="56499"/>
                  </a:cubicBezTo>
                  <a:close/>
                </a:path>
              </a:pathLst>
            </a:custGeom>
            <a:grpFill/>
            <a:ln w="5715" cap="flat">
              <a:noFill/>
              <a:prstDash val="solid"/>
              <a:miter/>
            </a:ln>
          </p:spPr>
          <p:txBody>
            <a:bodyPr rtlCol="0" anchor="ctr"/>
            <a:lstStyle/>
            <a:p>
              <a:endParaRPr lang="en-US" sz="4608">
                <a:solidFill>
                  <a:schemeClr val="tx2"/>
                </a:solidFill>
              </a:endParaRPr>
            </a:p>
          </p:txBody>
        </p:sp>
        <p:sp>
          <p:nvSpPr>
            <p:cNvPr id="13" name="Freeform: Shape 12">
              <a:extLst>
                <a:ext uri="{FF2B5EF4-FFF2-40B4-BE49-F238E27FC236}">
                  <a16:creationId xmlns:a16="http://schemas.microsoft.com/office/drawing/2014/main" id="{87EECF07-6B97-4DA0-B667-4275F0FFA686}"/>
                </a:ext>
              </a:extLst>
            </p:cNvPr>
            <p:cNvSpPr/>
            <p:nvPr/>
          </p:nvSpPr>
          <p:spPr>
            <a:xfrm>
              <a:off x="4262457" y="2416772"/>
              <a:ext cx="23275" cy="23275"/>
            </a:xfrm>
            <a:custGeom>
              <a:avLst/>
              <a:gdLst>
                <a:gd name="connsiteX0" fmla="*/ 12627 w 23274"/>
                <a:gd name="connsiteY0" fmla="*/ 25253 h 23274"/>
                <a:gd name="connsiteX1" fmla="*/ 0 w 23274"/>
                <a:gd name="connsiteY1" fmla="*/ 12627 h 23274"/>
                <a:gd name="connsiteX2" fmla="*/ 12627 w 23274"/>
                <a:gd name="connsiteY2" fmla="*/ 0 h 23274"/>
                <a:gd name="connsiteX3" fmla="*/ 25253 w 23274"/>
                <a:gd name="connsiteY3" fmla="*/ 12627 h 23274"/>
                <a:gd name="connsiteX4" fmla="*/ 12627 w 23274"/>
                <a:gd name="connsiteY4" fmla="*/ 25253 h 23274"/>
                <a:gd name="connsiteX5" fmla="*/ 12627 w 23274"/>
                <a:gd name="connsiteY5" fmla="*/ 11637 h 23274"/>
                <a:gd name="connsiteX6" fmla="*/ 11581 w 23274"/>
                <a:gd name="connsiteY6" fmla="*/ 12567 h 23274"/>
                <a:gd name="connsiteX7" fmla="*/ 11579 w 23274"/>
                <a:gd name="connsiteY7" fmla="*/ 12627 h 23274"/>
                <a:gd name="connsiteX8" fmla="*/ 13616 w 23274"/>
                <a:gd name="connsiteY8" fmla="*/ 12627 h 23274"/>
                <a:gd name="connsiteX9" fmla="*/ 12750 w 23274"/>
                <a:gd name="connsiteY9" fmla="*/ 11528 h 23274"/>
                <a:gd name="connsiteX10" fmla="*/ 12627 w 23274"/>
                <a:gd name="connsiteY10" fmla="*/ 11521 h 2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74" h="23274">
                  <a:moveTo>
                    <a:pt x="12627" y="25253"/>
                  </a:moveTo>
                  <a:cubicBezTo>
                    <a:pt x="5653" y="25253"/>
                    <a:pt x="0" y="19600"/>
                    <a:pt x="0" y="12627"/>
                  </a:cubicBezTo>
                  <a:cubicBezTo>
                    <a:pt x="0" y="5653"/>
                    <a:pt x="5653" y="0"/>
                    <a:pt x="12627" y="0"/>
                  </a:cubicBezTo>
                  <a:cubicBezTo>
                    <a:pt x="19600" y="0"/>
                    <a:pt x="25253" y="5653"/>
                    <a:pt x="25253" y="12627"/>
                  </a:cubicBezTo>
                  <a:cubicBezTo>
                    <a:pt x="25221" y="19587"/>
                    <a:pt x="19587" y="25221"/>
                    <a:pt x="12627" y="25253"/>
                  </a:cubicBezTo>
                  <a:close/>
                  <a:moveTo>
                    <a:pt x="12627" y="11637"/>
                  </a:moveTo>
                  <a:cubicBezTo>
                    <a:pt x="12081" y="11605"/>
                    <a:pt x="11613" y="12021"/>
                    <a:pt x="11581" y="12567"/>
                  </a:cubicBezTo>
                  <a:cubicBezTo>
                    <a:pt x="11580" y="12587"/>
                    <a:pt x="11579" y="12607"/>
                    <a:pt x="11579" y="12627"/>
                  </a:cubicBezTo>
                  <a:cubicBezTo>
                    <a:pt x="11579" y="13732"/>
                    <a:pt x="13616" y="13732"/>
                    <a:pt x="13616" y="12627"/>
                  </a:cubicBezTo>
                  <a:cubicBezTo>
                    <a:pt x="13680" y="12084"/>
                    <a:pt x="13292" y="11592"/>
                    <a:pt x="12750" y="11528"/>
                  </a:cubicBezTo>
                  <a:cubicBezTo>
                    <a:pt x="12709" y="11523"/>
                    <a:pt x="12668" y="11521"/>
                    <a:pt x="12627" y="11521"/>
                  </a:cubicBezTo>
                  <a:close/>
                </a:path>
              </a:pathLst>
            </a:custGeom>
            <a:grpFill/>
            <a:ln w="5715" cap="flat">
              <a:noFill/>
              <a:prstDash val="solid"/>
              <a:miter/>
            </a:ln>
          </p:spPr>
          <p:txBody>
            <a:bodyPr rtlCol="0" anchor="ctr"/>
            <a:lstStyle/>
            <a:p>
              <a:endParaRPr lang="en-US" sz="4608">
                <a:solidFill>
                  <a:schemeClr val="tx2"/>
                </a:solidFill>
              </a:endParaRPr>
            </a:p>
          </p:txBody>
        </p:sp>
      </p:grpSp>
      <p:grpSp>
        <p:nvGrpSpPr>
          <p:cNvPr id="26" name="Group 25">
            <a:extLst>
              <a:ext uri="{FF2B5EF4-FFF2-40B4-BE49-F238E27FC236}">
                <a16:creationId xmlns:a16="http://schemas.microsoft.com/office/drawing/2014/main" id="{7C94C83D-9650-4450-83CF-5BABD0DC8B26}"/>
              </a:ext>
            </a:extLst>
          </p:cNvPr>
          <p:cNvGrpSpPr/>
          <p:nvPr/>
        </p:nvGrpSpPr>
        <p:grpSpPr>
          <a:xfrm>
            <a:off x="8054035" y="3638339"/>
            <a:ext cx="632638" cy="578314"/>
            <a:chOff x="5511980" y="2626387"/>
            <a:chExt cx="395399" cy="361446"/>
          </a:xfrm>
        </p:grpSpPr>
        <p:grpSp>
          <p:nvGrpSpPr>
            <p:cNvPr id="17" name="Group 16">
              <a:extLst>
                <a:ext uri="{FF2B5EF4-FFF2-40B4-BE49-F238E27FC236}">
                  <a16:creationId xmlns:a16="http://schemas.microsoft.com/office/drawing/2014/main" id="{6C8533DB-6EE0-4259-89B9-4E3899CD2A59}"/>
                </a:ext>
              </a:extLst>
            </p:cNvPr>
            <p:cNvGrpSpPr/>
            <p:nvPr/>
          </p:nvGrpSpPr>
          <p:grpSpPr>
            <a:xfrm>
              <a:off x="5511980" y="2626387"/>
              <a:ext cx="287148" cy="361446"/>
              <a:chOff x="5511980" y="2626387"/>
              <a:chExt cx="287148" cy="361446"/>
            </a:xfrm>
          </p:grpSpPr>
          <p:sp>
            <p:nvSpPr>
              <p:cNvPr id="36" name="Freeform: Shape 35">
                <a:extLst>
                  <a:ext uri="{FF2B5EF4-FFF2-40B4-BE49-F238E27FC236}">
                    <a16:creationId xmlns:a16="http://schemas.microsoft.com/office/drawing/2014/main" id="{9EA60457-62E3-45D6-98C2-C5A7690B8AF5}"/>
                  </a:ext>
                </a:extLst>
              </p:cNvPr>
              <p:cNvSpPr/>
              <p:nvPr/>
            </p:nvSpPr>
            <p:spPr>
              <a:xfrm>
                <a:off x="5586201" y="2711612"/>
                <a:ext cx="134680" cy="13213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37" name="Freeform: Shape 36">
                <a:extLst>
                  <a:ext uri="{FF2B5EF4-FFF2-40B4-BE49-F238E27FC236}">
                    <a16:creationId xmlns:a16="http://schemas.microsoft.com/office/drawing/2014/main" id="{E61FD9FD-7575-492C-9756-966087F92C02}"/>
                  </a:ext>
                </a:extLst>
              </p:cNvPr>
              <p:cNvSpPr/>
              <p:nvPr/>
            </p:nvSpPr>
            <p:spPr>
              <a:xfrm>
                <a:off x="5612375" y="2826472"/>
                <a:ext cx="81316" cy="88940"/>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38" name="Freeform: Shape 37">
                <a:extLst>
                  <a:ext uri="{FF2B5EF4-FFF2-40B4-BE49-F238E27FC236}">
                    <a16:creationId xmlns:a16="http://schemas.microsoft.com/office/drawing/2014/main" id="{F3BBC135-DBB8-418C-BB3B-B8123092190B}"/>
                  </a:ext>
                </a:extLst>
              </p:cNvPr>
              <p:cNvSpPr/>
              <p:nvPr/>
            </p:nvSpPr>
            <p:spPr>
              <a:xfrm>
                <a:off x="5511980" y="2848071"/>
                <a:ext cx="287148" cy="139762"/>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noFill/>
              <a:ln w="12700" cap="flat">
                <a:solidFill>
                  <a:schemeClr val="tx2"/>
                </a:solidFill>
                <a:prstDash val="solid"/>
                <a:miter/>
              </a:ln>
            </p:spPr>
            <p:txBody>
              <a:bodyPr rtlCol="0" anchor="ctr"/>
              <a:lstStyle/>
              <a:p>
                <a:endParaRPr lang="en-US" sz="4608" dirty="0">
                  <a:solidFill>
                    <a:schemeClr val="tx2"/>
                  </a:solidFill>
                </a:endParaRPr>
              </a:p>
            </p:txBody>
          </p:sp>
          <p:sp>
            <p:nvSpPr>
              <p:cNvPr id="39" name="Freeform: Shape 38">
                <a:extLst>
                  <a:ext uri="{FF2B5EF4-FFF2-40B4-BE49-F238E27FC236}">
                    <a16:creationId xmlns:a16="http://schemas.microsoft.com/office/drawing/2014/main" id="{C5C1F12F-08EA-432C-BCDF-23FBE4C42F27}"/>
                  </a:ext>
                </a:extLst>
              </p:cNvPr>
              <p:cNvSpPr/>
              <p:nvPr/>
            </p:nvSpPr>
            <p:spPr>
              <a:xfrm>
                <a:off x="5570192"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2700" cap="flat">
                <a:solidFill>
                  <a:schemeClr val="tx2"/>
                </a:solidFill>
                <a:prstDash val="solid"/>
                <a:miter/>
              </a:ln>
            </p:spPr>
            <p:txBody>
              <a:bodyPr rtlCol="0" anchor="ctr"/>
              <a:lstStyle/>
              <a:p>
                <a:endParaRPr lang="en-US" sz="4608">
                  <a:solidFill>
                    <a:schemeClr val="tx2"/>
                  </a:solidFill>
                </a:endParaRPr>
              </a:p>
            </p:txBody>
          </p:sp>
          <p:sp>
            <p:nvSpPr>
              <p:cNvPr id="40" name="Freeform: Shape 39">
                <a:extLst>
                  <a:ext uri="{FF2B5EF4-FFF2-40B4-BE49-F238E27FC236}">
                    <a16:creationId xmlns:a16="http://schemas.microsoft.com/office/drawing/2014/main" id="{57023BB9-5026-4901-9EC8-EE4051592526}"/>
                  </a:ext>
                </a:extLst>
              </p:cNvPr>
              <p:cNvSpPr/>
              <p:nvPr/>
            </p:nvSpPr>
            <p:spPr>
              <a:xfrm>
                <a:off x="5729521"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ln w="12700" cap="flat">
                <a:solidFill>
                  <a:schemeClr val="tx2"/>
                </a:solidFill>
                <a:prstDash val="solid"/>
                <a:miter/>
              </a:ln>
            </p:spPr>
            <p:txBody>
              <a:bodyPr rtlCol="0" anchor="ctr"/>
              <a:lstStyle/>
              <a:p>
                <a:endParaRPr lang="en-US" sz="4608">
                  <a:solidFill>
                    <a:schemeClr val="tx2"/>
                  </a:solidFill>
                </a:endParaRPr>
              </a:p>
            </p:txBody>
          </p:sp>
          <p:sp>
            <p:nvSpPr>
              <p:cNvPr id="41" name="Freeform: Shape 40">
                <a:extLst>
                  <a:ext uri="{FF2B5EF4-FFF2-40B4-BE49-F238E27FC236}">
                    <a16:creationId xmlns:a16="http://schemas.microsoft.com/office/drawing/2014/main" id="{E2B3E88F-2ADE-4D7B-9C05-B1963A901835}"/>
                  </a:ext>
                </a:extLst>
              </p:cNvPr>
              <p:cNvSpPr/>
              <p:nvPr/>
            </p:nvSpPr>
            <p:spPr>
              <a:xfrm>
                <a:off x="5675649" y="2861793"/>
                <a:ext cx="55905" cy="48281"/>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2" name="Freeform: Shape 41">
                <a:extLst>
                  <a:ext uri="{FF2B5EF4-FFF2-40B4-BE49-F238E27FC236}">
                    <a16:creationId xmlns:a16="http://schemas.microsoft.com/office/drawing/2014/main" id="{A7ED8E3D-2CBA-445E-856F-E3A6DA796486}"/>
                  </a:ext>
                </a:extLst>
              </p:cNvPr>
              <p:cNvSpPr/>
              <p:nvPr/>
            </p:nvSpPr>
            <p:spPr>
              <a:xfrm>
                <a:off x="5579238" y="2861793"/>
                <a:ext cx="48281" cy="45740"/>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3" name="Freeform: Shape 42">
                <a:extLst>
                  <a:ext uri="{FF2B5EF4-FFF2-40B4-BE49-F238E27FC236}">
                    <a16:creationId xmlns:a16="http://schemas.microsoft.com/office/drawing/2014/main" id="{342CD5F0-5B69-45AF-893A-9024949D4EF0}"/>
                  </a:ext>
                </a:extLst>
              </p:cNvPr>
              <p:cNvSpPr/>
              <p:nvPr/>
            </p:nvSpPr>
            <p:spPr>
              <a:xfrm>
                <a:off x="5562440" y="2626387"/>
                <a:ext cx="185502" cy="144844"/>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noFill/>
              <a:ln w="12700" cap="flat">
                <a:solidFill>
                  <a:schemeClr val="tx2"/>
                </a:solidFill>
                <a:prstDash val="solid"/>
                <a:miter/>
              </a:ln>
            </p:spPr>
            <p:txBody>
              <a:bodyPr rtlCol="0" anchor="ctr"/>
              <a:lstStyle/>
              <a:p>
                <a:endParaRPr lang="en-US" sz="4608">
                  <a:solidFill>
                    <a:schemeClr val="tx2"/>
                  </a:solidFill>
                </a:endParaRPr>
              </a:p>
            </p:txBody>
          </p:sp>
          <p:sp>
            <p:nvSpPr>
              <p:cNvPr id="44" name="Freeform: Shape 43">
                <a:extLst>
                  <a:ext uri="{FF2B5EF4-FFF2-40B4-BE49-F238E27FC236}">
                    <a16:creationId xmlns:a16="http://schemas.microsoft.com/office/drawing/2014/main" id="{3B6DAEFF-25B0-4114-BB10-0BA3775EE549}"/>
                  </a:ext>
                </a:extLst>
              </p:cNvPr>
              <p:cNvSpPr/>
              <p:nvPr/>
            </p:nvSpPr>
            <p:spPr>
              <a:xfrm>
                <a:off x="561720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2"/>
                </a:solidFill>
                <a:prstDash val="solid"/>
                <a:round/>
              </a:ln>
            </p:spPr>
            <p:txBody>
              <a:bodyPr rtlCol="0" anchor="ctr"/>
              <a:lstStyle/>
              <a:p>
                <a:endParaRPr lang="en-US" sz="4608">
                  <a:solidFill>
                    <a:schemeClr val="tx2"/>
                  </a:solidFill>
                </a:endParaRPr>
              </a:p>
            </p:txBody>
          </p:sp>
          <p:sp>
            <p:nvSpPr>
              <p:cNvPr id="45" name="Freeform: Shape 44">
                <a:extLst>
                  <a:ext uri="{FF2B5EF4-FFF2-40B4-BE49-F238E27FC236}">
                    <a16:creationId xmlns:a16="http://schemas.microsoft.com/office/drawing/2014/main" id="{125E463F-9014-4D0F-AD45-852FF0882212}"/>
                  </a:ext>
                </a:extLst>
              </p:cNvPr>
              <p:cNvSpPr/>
              <p:nvPr/>
            </p:nvSpPr>
            <p:spPr>
              <a:xfrm>
                <a:off x="566294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2"/>
                </a:solidFill>
                <a:prstDash val="solid"/>
                <a:round/>
              </a:ln>
            </p:spPr>
            <p:txBody>
              <a:bodyPr rtlCol="0" anchor="ctr"/>
              <a:lstStyle/>
              <a:p>
                <a:endParaRPr lang="en-US" sz="4608">
                  <a:solidFill>
                    <a:schemeClr val="tx2"/>
                  </a:solidFill>
                </a:endParaRPr>
              </a:p>
            </p:txBody>
          </p:sp>
          <p:sp>
            <p:nvSpPr>
              <p:cNvPr id="46" name="Freeform: Shape 45">
                <a:extLst>
                  <a:ext uri="{FF2B5EF4-FFF2-40B4-BE49-F238E27FC236}">
                    <a16:creationId xmlns:a16="http://schemas.microsoft.com/office/drawing/2014/main" id="{CF67288F-2CA1-4116-9866-BCF622557305}"/>
                  </a:ext>
                </a:extLst>
              </p:cNvPr>
              <p:cNvSpPr/>
              <p:nvPr/>
            </p:nvSpPr>
            <p:spPr>
              <a:xfrm>
                <a:off x="5650491" y="2920493"/>
                <a:ext cx="7623" cy="55905"/>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ln w="12700" cap="flat">
                <a:solidFill>
                  <a:schemeClr val="tx2"/>
                </a:solidFill>
                <a:prstDash val="solid"/>
                <a:miter/>
              </a:ln>
            </p:spPr>
            <p:txBody>
              <a:bodyPr rtlCol="0" anchor="ctr"/>
              <a:lstStyle/>
              <a:p>
                <a:endParaRPr lang="en-US" sz="4608">
                  <a:solidFill>
                    <a:schemeClr val="tx2"/>
                  </a:solidFill>
                </a:endParaRPr>
              </a:p>
            </p:txBody>
          </p:sp>
        </p:grpSp>
        <p:grpSp>
          <p:nvGrpSpPr>
            <p:cNvPr id="25" name="Group 24">
              <a:extLst>
                <a:ext uri="{FF2B5EF4-FFF2-40B4-BE49-F238E27FC236}">
                  <a16:creationId xmlns:a16="http://schemas.microsoft.com/office/drawing/2014/main" id="{88B2732F-4854-4E74-9A90-B5F03E8A730E}"/>
                </a:ext>
              </a:extLst>
            </p:cNvPr>
            <p:cNvGrpSpPr/>
            <p:nvPr/>
          </p:nvGrpSpPr>
          <p:grpSpPr>
            <a:xfrm>
              <a:off x="5752735" y="2771477"/>
              <a:ext cx="154644" cy="216356"/>
              <a:chOff x="5932689" y="2731692"/>
              <a:chExt cx="211518" cy="295926"/>
            </a:xfrm>
          </p:grpSpPr>
          <p:sp>
            <p:nvSpPr>
              <p:cNvPr id="57" name="Freeform: Shape 56">
                <a:extLst>
                  <a:ext uri="{FF2B5EF4-FFF2-40B4-BE49-F238E27FC236}">
                    <a16:creationId xmlns:a16="http://schemas.microsoft.com/office/drawing/2014/main" id="{E778404A-9DD0-439C-9840-E43BAD931590}"/>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solidFill>
                <a:schemeClr val="bg2"/>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20" name="Rectangle 19">
                <a:extLst>
                  <a:ext uri="{FF2B5EF4-FFF2-40B4-BE49-F238E27FC236}">
                    <a16:creationId xmlns:a16="http://schemas.microsoft.com/office/drawing/2014/main" id="{8C178639-A0B5-4117-9065-63B38C06CE35}"/>
                  </a:ext>
                </a:extLst>
              </p:cNvPr>
              <p:cNvSpPr/>
              <p:nvPr/>
            </p:nvSpPr>
            <p:spPr>
              <a:xfrm>
                <a:off x="5965505" y="2889054"/>
                <a:ext cx="145886" cy="752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22" name="Oval 21">
                <a:extLst>
                  <a:ext uri="{FF2B5EF4-FFF2-40B4-BE49-F238E27FC236}">
                    <a16:creationId xmlns:a16="http://schemas.microsoft.com/office/drawing/2014/main" id="{DD84ED63-0E34-41D6-8A38-13D1BC972359}"/>
                  </a:ext>
                </a:extLst>
              </p:cNvPr>
              <p:cNvSpPr/>
              <p:nvPr/>
            </p:nvSpPr>
            <p:spPr>
              <a:xfrm>
                <a:off x="6015588" y="2791416"/>
                <a:ext cx="45720" cy="45720"/>
              </a:xfrm>
              <a:prstGeom prst="ellipse">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grpSp>
        <p:nvGrpSpPr>
          <p:cNvPr id="27" name="Group 26">
            <a:extLst>
              <a:ext uri="{FF2B5EF4-FFF2-40B4-BE49-F238E27FC236}">
                <a16:creationId xmlns:a16="http://schemas.microsoft.com/office/drawing/2014/main" id="{878DFD53-ABD9-4B6E-AF6C-A5C0A63A4BE1}"/>
              </a:ext>
            </a:extLst>
          </p:cNvPr>
          <p:cNvGrpSpPr/>
          <p:nvPr/>
        </p:nvGrpSpPr>
        <p:grpSpPr>
          <a:xfrm>
            <a:off x="11158771" y="4337238"/>
            <a:ext cx="632638" cy="578314"/>
            <a:chOff x="7463614" y="3063199"/>
            <a:chExt cx="395399" cy="361446"/>
          </a:xfrm>
          <a:solidFill>
            <a:schemeClr val="bg2"/>
          </a:solidFill>
        </p:grpSpPr>
        <p:grpSp>
          <p:nvGrpSpPr>
            <p:cNvPr id="59" name="Group 58">
              <a:extLst>
                <a:ext uri="{FF2B5EF4-FFF2-40B4-BE49-F238E27FC236}">
                  <a16:creationId xmlns:a16="http://schemas.microsoft.com/office/drawing/2014/main" id="{7DB7ABAB-DAA2-4926-AD31-771A61822807}"/>
                </a:ext>
              </a:extLst>
            </p:cNvPr>
            <p:cNvGrpSpPr/>
            <p:nvPr/>
          </p:nvGrpSpPr>
          <p:grpSpPr>
            <a:xfrm>
              <a:off x="7463614" y="3063199"/>
              <a:ext cx="287148" cy="361446"/>
              <a:chOff x="5511980" y="2626387"/>
              <a:chExt cx="287148" cy="361446"/>
            </a:xfrm>
            <a:grpFill/>
          </p:grpSpPr>
          <p:sp>
            <p:nvSpPr>
              <p:cNvPr id="66" name="Freeform: Shape 65">
                <a:extLst>
                  <a:ext uri="{FF2B5EF4-FFF2-40B4-BE49-F238E27FC236}">
                    <a16:creationId xmlns:a16="http://schemas.microsoft.com/office/drawing/2014/main" id="{AE2FF649-C777-4FF4-A5FC-19315AA70D1F}"/>
                  </a:ext>
                </a:extLst>
              </p:cNvPr>
              <p:cNvSpPr/>
              <p:nvPr/>
            </p:nvSpPr>
            <p:spPr>
              <a:xfrm>
                <a:off x="5586201" y="2711612"/>
                <a:ext cx="134680" cy="132139"/>
              </a:xfrm>
              <a:custGeom>
                <a:avLst/>
                <a:gdLst>
                  <a:gd name="connsiteX0" fmla="*/ 167359 w 170577"/>
                  <a:gd name="connsiteY0" fmla="*/ 61150 h 167359"/>
                  <a:gd name="connsiteX1" fmla="*/ 80783 w 170577"/>
                  <a:gd name="connsiteY1" fmla="*/ 163819 h 167359"/>
                  <a:gd name="connsiteX2" fmla="*/ 4828 w 170577"/>
                  <a:gd name="connsiteY2" fmla="*/ 68875 h 167359"/>
                  <a:gd name="connsiteX3" fmla="*/ 5471 w 170577"/>
                  <a:gd name="connsiteY3" fmla="*/ 6115 h 167359"/>
                  <a:gd name="connsiteX4" fmla="*/ 167037 w 170577"/>
                  <a:gd name="connsiteY4" fmla="*/ 4828 h 167359"/>
                  <a:gd name="connsiteX5" fmla="*/ 167359 w 170577"/>
                  <a:gd name="connsiteY5" fmla="*/ 61150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167359">
                    <a:moveTo>
                      <a:pt x="167359" y="61150"/>
                    </a:moveTo>
                    <a:cubicBezTo>
                      <a:pt x="165428" y="111358"/>
                      <a:pt x="151911" y="166715"/>
                      <a:pt x="80783" y="163819"/>
                    </a:cubicBezTo>
                    <a:cubicBezTo>
                      <a:pt x="17380" y="161244"/>
                      <a:pt x="5793" y="115864"/>
                      <a:pt x="4828" y="68875"/>
                    </a:cubicBezTo>
                    <a:lnTo>
                      <a:pt x="5471" y="6115"/>
                    </a:lnTo>
                    <a:cubicBezTo>
                      <a:pt x="5471" y="6115"/>
                      <a:pt x="97197" y="26713"/>
                      <a:pt x="167037" y="4828"/>
                    </a:cubicBezTo>
                    <a:lnTo>
                      <a:pt x="167359" y="61150"/>
                    </a:lnTo>
                    <a:close/>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67" name="Freeform: Shape 66">
                <a:extLst>
                  <a:ext uri="{FF2B5EF4-FFF2-40B4-BE49-F238E27FC236}">
                    <a16:creationId xmlns:a16="http://schemas.microsoft.com/office/drawing/2014/main" id="{3659F197-0BAF-4899-A6AD-C19C862005BA}"/>
                  </a:ext>
                </a:extLst>
              </p:cNvPr>
              <p:cNvSpPr/>
              <p:nvPr/>
            </p:nvSpPr>
            <p:spPr>
              <a:xfrm>
                <a:off x="5612375" y="2826472"/>
                <a:ext cx="81316" cy="88940"/>
              </a:xfrm>
              <a:custGeom>
                <a:avLst/>
                <a:gdLst>
                  <a:gd name="connsiteX0" fmla="*/ 4828 w 102990"/>
                  <a:gd name="connsiteY0" fmla="*/ 9012 h 112645"/>
                  <a:gd name="connsiteX1" fmla="*/ 5150 w 102990"/>
                  <a:gd name="connsiteY1" fmla="*/ 36047 h 112645"/>
                  <a:gd name="connsiteX2" fmla="*/ 38621 w 102990"/>
                  <a:gd name="connsiteY2" fmla="*/ 98806 h 112645"/>
                  <a:gd name="connsiteX3" fmla="*/ 67266 w 102990"/>
                  <a:gd name="connsiteY3" fmla="*/ 98806 h 112645"/>
                  <a:gd name="connsiteX4" fmla="*/ 100737 w 102990"/>
                  <a:gd name="connsiteY4" fmla="*/ 36047 h 112645"/>
                  <a:gd name="connsiteX5" fmla="*/ 100094 w 102990"/>
                  <a:gd name="connsiteY5"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112645">
                    <a:moveTo>
                      <a:pt x="4828" y="9012"/>
                    </a:moveTo>
                    <a:lnTo>
                      <a:pt x="5150" y="36047"/>
                    </a:lnTo>
                    <a:lnTo>
                      <a:pt x="38621" y="98806"/>
                    </a:lnTo>
                    <a:cubicBezTo>
                      <a:pt x="45058" y="111036"/>
                      <a:pt x="60829" y="111036"/>
                      <a:pt x="67266" y="98806"/>
                    </a:cubicBezTo>
                    <a:lnTo>
                      <a:pt x="100737" y="36047"/>
                    </a:lnTo>
                    <a:lnTo>
                      <a:pt x="100094" y="482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68" name="Freeform: Shape 67">
                <a:extLst>
                  <a:ext uri="{FF2B5EF4-FFF2-40B4-BE49-F238E27FC236}">
                    <a16:creationId xmlns:a16="http://schemas.microsoft.com/office/drawing/2014/main" id="{E2888E9F-5844-47BA-BF83-071243EB0A04}"/>
                  </a:ext>
                </a:extLst>
              </p:cNvPr>
              <p:cNvSpPr/>
              <p:nvPr/>
            </p:nvSpPr>
            <p:spPr>
              <a:xfrm>
                <a:off x="5511980" y="2848071"/>
                <a:ext cx="287148" cy="139762"/>
              </a:xfrm>
              <a:custGeom>
                <a:avLst/>
                <a:gdLst>
                  <a:gd name="connsiteX0" fmla="*/ 132303 w 363684"/>
                  <a:gd name="connsiteY0" fmla="*/ 4828 h 177014"/>
                  <a:gd name="connsiteX1" fmla="*/ 22233 w 363684"/>
                  <a:gd name="connsiteY1" fmla="*/ 58254 h 177014"/>
                  <a:gd name="connsiteX2" fmla="*/ 4853 w 363684"/>
                  <a:gd name="connsiteY2" fmla="*/ 172831 h 177014"/>
                  <a:gd name="connsiteX3" fmla="*/ 358882 w 363684"/>
                  <a:gd name="connsiteY3" fmla="*/ 172831 h 177014"/>
                  <a:gd name="connsiteX4" fmla="*/ 341502 w 363684"/>
                  <a:gd name="connsiteY4" fmla="*/ 58254 h 177014"/>
                  <a:gd name="connsiteX5" fmla="*/ 229179 w 363684"/>
                  <a:gd name="connsiteY5" fmla="*/ 482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77014">
                    <a:moveTo>
                      <a:pt x="132303" y="4828"/>
                    </a:moveTo>
                    <a:cubicBezTo>
                      <a:pt x="107521" y="8046"/>
                      <a:pt x="42509" y="23173"/>
                      <a:pt x="22233" y="58254"/>
                    </a:cubicBezTo>
                    <a:cubicBezTo>
                      <a:pt x="7106" y="84967"/>
                      <a:pt x="4531" y="99128"/>
                      <a:pt x="4853" y="172831"/>
                    </a:cubicBezTo>
                    <a:lnTo>
                      <a:pt x="358882" y="172831"/>
                    </a:lnTo>
                    <a:cubicBezTo>
                      <a:pt x="359204" y="99128"/>
                      <a:pt x="360169" y="91082"/>
                      <a:pt x="341502" y="58254"/>
                    </a:cubicBezTo>
                    <a:cubicBezTo>
                      <a:pt x="321548" y="22851"/>
                      <a:pt x="253961" y="8046"/>
                      <a:pt x="229179" y="4828"/>
                    </a:cubicBezTo>
                  </a:path>
                </a:pathLst>
              </a:custGeom>
              <a:grpFill/>
              <a:ln w="12700" cap="flat">
                <a:solidFill>
                  <a:schemeClr val="tx2"/>
                </a:solidFill>
                <a:prstDash val="solid"/>
                <a:miter/>
              </a:ln>
            </p:spPr>
            <p:txBody>
              <a:bodyPr rtlCol="0" anchor="ctr"/>
              <a:lstStyle/>
              <a:p>
                <a:endParaRPr lang="en-US" sz="4608" dirty="0">
                  <a:solidFill>
                    <a:schemeClr val="tx2"/>
                  </a:solidFill>
                </a:endParaRPr>
              </a:p>
            </p:txBody>
          </p:sp>
          <p:sp>
            <p:nvSpPr>
              <p:cNvPr id="69" name="Freeform: Shape 68">
                <a:extLst>
                  <a:ext uri="{FF2B5EF4-FFF2-40B4-BE49-F238E27FC236}">
                    <a16:creationId xmlns:a16="http://schemas.microsoft.com/office/drawing/2014/main" id="{E83C59F8-5D4F-42D2-837F-4F038AFC76E1}"/>
                  </a:ext>
                </a:extLst>
              </p:cNvPr>
              <p:cNvSpPr/>
              <p:nvPr/>
            </p:nvSpPr>
            <p:spPr>
              <a:xfrm>
                <a:off x="5570192"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0" name="Freeform: Shape 69">
                <a:extLst>
                  <a:ext uri="{FF2B5EF4-FFF2-40B4-BE49-F238E27FC236}">
                    <a16:creationId xmlns:a16="http://schemas.microsoft.com/office/drawing/2014/main" id="{F6069F04-DECE-4924-A65D-84BE8E573058}"/>
                  </a:ext>
                </a:extLst>
              </p:cNvPr>
              <p:cNvSpPr/>
              <p:nvPr/>
            </p:nvSpPr>
            <p:spPr>
              <a:xfrm>
                <a:off x="5729521" y="2942602"/>
                <a:ext cx="7623" cy="33035"/>
              </a:xfrm>
              <a:custGeom>
                <a:avLst/>
                <a:gdLst>
                  <a:gd name="connsiteX0" fmla="*/ 4828 w 9655"/>
                  <a:gd name="connsiteY0" fmla="*/ 4828 h 41839"/>
                  <a:gd name="connsiteX1" fmla="*/ 4828 w 9655"/>
                  <a:gd name="connsiteY1" fmla="*/ 37978 h 41839"/>
                </a:gdLst>
                <a:ahLst/>
                <a:cxnLst>
                  <a:cxn ang="0">
                    <a:pos x="connsiteX0" y="connsiteY0"/>
                  </a:cxn>
                  <a:cxn ang="0">
                    <a:pos x="connsiteX1" y="connsiteY1"/>
                  </a:cxn>
                </a:cxnLst>
                <a:rect l="l" t="t" r="r" b="b"/>
                <a:pathLst>
                  <a:path w="9655" h="41839">
                    <a:moveTo>
                      <a:pt x="4828" y="4828"/>
                    </a:moveTo>
                    <a:lnTo>
                      <a:pt x="4828" y="3797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1" name="Freeform: Shape 70">
                <a:extLst>
                  <a:ext uri="{FF2B5EF4-FFF2-40B4-BE49-F238E27FC236}">
                    <a16:creationId xmlns:a16="http://schemas.microsoft.com/office/drawing/2014/main" id="{A6E0B0AC-9765-4575-869B-502F186A5EB9}"/>
                  </a:ext>
                </a:extLst>
              </p:cNvPr>
              <p:cNvSpPr/>
              <p:nvPr/>
            </p:nvSpPr>
            <p:spPr>
              <a:xfrm>
                <a:off x="5675649" y="2861793"/>
                <a:ext cx="55905" cy="48281"/>
              </a:xfrm>
              <a:custGeom>
                <a:avLst/>
                <a:gdLst>
                  <a:gd name="connsiteX0" fmla="*/ 49886 w 70805"/>
                  <a:gd name="connsiteY0" fmla="*/ 4828 h 61150"/>
                  <a:gd name="connsiteX1" fmla="*/ 64691 w 70805"/>
                  <a:gd name="connsiteY1" fmla="*/ 20598 h 61150"/>
                  <a:gd name="connsiteX2" fmla="*/ 55035 w 70805"/>
                  <a:gd name="connsiteY2" fmla="*/ 46346 h 61150"/>
                  <a:gd name="connsiteX3" fmla="*/ 4828 w 70805"/>
                  <a:gd name="connsiteY3" fmla="*/ 56645 h 61150"/>
                </a:gdLst>
                <a:ahLst/>
                <a:cxnLst>
                  <a:cxn ang="0">
                    <a:pos x="connsiteX0" y="connsiteY0"/>
                  </a:cxn>
                  <a:cxn ang="0">
                    <a:pos x="connsiteX1" y="connsiteY1"/>
                  </a:cxn>
                  <a:cxn ang="0">
                    <a:pos x="connsiteX2" y="connsiteY2"/>
                  </a:cxn>
                  <a:cxn ang="0">
                    <a:pos x="connsiteX3" y="connsiteY3"/>
                  </a:cxn>
                </a:cxnLst>
                <a:rect l="l" t="t" r="r" b="b"/>
                <a:pathLst>
                  <a:path w="70805" h="61150">
                    <a:moveTo>
                      <a:pt x="49886" y="4828"/>
                    </a:moveTo>
                    <a:cubicBezTo>
                      <a:pt x="55357" y="9333"/>
                      <a:pt x="60507" y="14483"/>
                      <a:pt x="64691" y="20598"/>
                    </a:cubicBezTo>
                    <a:cubicBezTo>
                      <a:pt x="71449" y="30253"/>
                      <a:pt x="66300" y="43449"/>
                      <a:pt x="55035" y="46346"/>
                    </a:cubicBezTo>
                    <a:lnTo>
                      <a:pt x="4828" y="56645"/>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2" name="Freeform: Shape 71">
                <a:extLst>
                  <a:ext uri="{FF2B5EF4-FFF2-40B4-BE49-F238E27FC236}">
                    <a16:creationId xmlns:a16="http://schemas.microsoft.com/office/drawing/2014/main" id="{CB5C1C78-91F0-4DD7-B2B1-6084CE54CF39}"/>
                  </a:ext>
                </a:extLst>
              </p:cNvPr>
              <p:cNvSpPr/>
              <p:nvPr/>
            </p:nvSpPr>
            <p:spPr>
              <a:xfrm>
                <a:off x="5579238" y="2861793"/>
                <a:ext cx="48281" cy="45740"/>
              </a:xfrm>
              <a:custGeom>
                <a:avLst/>
                <a:gdLst>
                  <a:gd name="connsiteX0" fmla="*/ 22658 w 61150"/>
                  <a:gd name="connsiteY0" fmla="*/ 4828 h 57932"/>
                  <a:gd name="connsiteX1" fmla="*/ 7853 w 61150"/>
                  <a:gd name="connsiteY1" fmla="*/ 20598 h 57932"/>
                  <a:gd name="connsiteX2" fmla="*/ 17508 w 61150"/>
                  <a:gd name="connsiteY2" fmla="*/ 46346 h 57932"/>
                  <a:gd name="connsiteX3" fmla="*/ 58704 w 61150"/>
                  <a:gd name="connsiteY3" fmla="*/ 54714 h 57932"/>
                </a:gdLst>
                <a:ahLst/>
                <a:cxnLst>
                  <a:cxn ang="0">
                    <a:pos x="connsiteX0" y="connsiteY0"/>
                  </a:cxn>
                  <a:cxn ang="0">
                    <a:pos x="connsiteX1" y="connsiteY1"/>
                  </a:cxn>
                  <a:cxn ang="0">
                    <a:pos x="connsiteX2" y="connsiteY2"/>
                  </a:cxn>
                  <a:cxn ang="0">
                    <a:pos x="connsiteX3" y="connsiteY3"/>
                  </a:cxn>
                </a:cxnLst>
                <a:rect l="l" t="t" r="r" b="b"/>
                <a:pathLst>
                  <a:path w="61150" h="57932">
                    <a:moveTo>
                      <a:pt x="22658" y="4828"/>
                    </a:moveTo>
                    <a:cubicBezTo>
                      <a:pt x="17187" y="9333"/>
                      <a:pt x="12037" y="14483"/>
                      <a:pt x="7853" y="20598"/>
                    </a:cubicBezTo>
                    <a:cubicBezTo>
                      <a:pt x="1094" y="30253"/>
                      <a:pt x="6244" y="43449"/>
                      <a:pt x="17508" y="46346"/>
                    </a:cubicBezTo>
                    <a:lnTo>
                      <a:pt x="58704" y="54714"/>
                    </a:ln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3" name="Freeform: Shape 72">
                <a:extLst>
                  <a:ext uri="{FF2B5EF4-FFF2-40B4-BE49-F238E27FC236}">
                    <a16:creationId xmlns:a16="http://schemas.microsoft.com/office/drawing/2014/main" id="{BDF60D79-3EEC-43D9-94E2-54DDFC2FE795}"/>
                  </a:ext>
                </a:extLst>
              </p:cNvPr>
              <p:cNvSpPr/>
              <p:nvPr/>
            </p:nvSpPr>
            <p:spPr>
              <a:xfrm>
                <a:off x="5562440" y="2626387"/>
                <a:ext cx="185502" cy="144844"/>
              </a:xfrm>
              <a:custGeom>
                <a:avLst/>
                <a:gdLst>
                  <a:gd name="connsiteX0" fmla="*/ 33634 w 234946"/>
                  <a:gd name="connsiteY0" fmla="*/ 181644 h 183451"/>
                  <a:gd name="connsiteX1" fmla="*/ 34922 w 234946"/>
                  <a:gd name="connsiteY1" fmla="*/ 38745 h 183451"/>
                  <a:gd name="connsiteX2" fmla="*/ 208074 w 234946"/>
                  <a:gd name="connsiteY2" fmla="*/ 44216 h 183451"/>
                  <a:gd name="connsiteX3" fmla="*/ 197131 w 234946"/>
                  <a:gd name="connsiteY3" fmla="*/ 181322 h 183451"/>
                </a:gdLst>
                <a:ahLst/>
                <a:cxnLst>
                  <a:cxn ang="0">
                    <a:pos x="connsiteX0" y="connsiteY0"/>
                  </a:cxn>
                  <a:cxn ang="0">
                    <a:pos x="connsiteX1" y="connsiteY1"/>
                  </a:cxn>
                  <a:cxn ang="0">
                    <a:pos x="connsiteX2" y="connsiteY2"/>
                  </a:cxn>
                  <a:cxn ang="0">
                    <a:pos x="connsiteX3" y="connsiteY3"/>
                  </a:cxn>
                </a:cxnLst>
                <a:rect l="l" t="t" r="r" b="b"/>
                <a:pathLst>
                  <a:path w="234946" h="183451">
                    <a:moveTo>
                      <a:pt x="33634" y="181644"/>
                    </a:moveTo>
                    <a:cubicBezTo>
                      <a:pt x="11427" y="167804"/>
                      <a:pt x="-18826" y="92171"/>
                      <a:pt x="34922" y="38745"/>
                    </a:cubicBezTo>
                    <a:cubicBezTo>
                      <a:pt x="73543" y="123"/>
                      <a:pt x="155613" y="-14682"/>
                      <a:pt x="208074" y="44216"/>
                    </a:cubicBezTo>
                    <a:cubicBezTo>
                      <a:pt x="233500" y="72538"/>
                      <a:pt x="248626" y="144953"/>
                      <a:pt x="197131" y="181322"/>
                    </a:cubicBezTo>
                  </a:path>
                </a:pathLst>
              </a:custGeom>
              <a:grpFill/>
              <a:ln w="12700" cap="flat">
                <a:solidFill>
                  <a:schemeClr val="tx2"/>
                </a:solidFill>
                <a:prstDash val="solid"/>
                <a:miter/>
              </a:ln>
            </p:spPr>
            <p:txBody>
              <a:bodyPr rtlCol="0" anchor="ctr"/>
              <a:lstStyle/>
              <a:p>
                <a:endParaRPr lang="en-US" sz="4608">
                  <a:solidFill>
                    <a:schemeClr val="tx2"/>
                  </a:solidFill>
                </a:endParaRPr>
              </a:p>
            </p:txBody>
          </p:sp>
          <p:sp>
            <p:nvSpPr>
              <p:cNvPr id="74" name="Freeform: Shape 73">
                <a:extLst>
                  <a:ext uri="{FF2B5EF4-FFF2-40B4-BE49-F238E27FC236}">
                    <a16:creationId xmlns:a16="http://schemas.microsoft.com/office/drawing/2014/main" id="{CB66BE72-3339-41BD-A033-EA3101D126ED}"/>
                  </a:ext>
                </a:extLst>
              </p:cNvPr>
              <p:cNvSpPr/>
              <p:nvPr/>
            </p:nvSpPr>
            <p:spPr>
              <a:xfrm>
                <a:off x="561720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75" name="Freeform: Shape 74">
                <a:extLst>
                  <a:ext uri="{FF2B5EF4-FFF2-40B4-BE49-F238E27FC236}">
                    <a16:creationId xmlns:a16="http://schemas.microsoft.com/office/drawing/2014/main" id="{5CE39441-6E4A-4666-8CA2-E681E22D392E}"/>
                  </a:ext>
                </a:extLst>
              </p:cNvPr>
              <p:cNvSpPr/>
              <p:nvPr/>
            </p:nvSpPr>
            <p:spPr>
              <a:xfrm>
                <a:off x="5662943" y="2743377"/>
                <a:ext cx="25411" cy="25411"/>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76" name="Freeform: Shape 75">
                <a:extLst>
                  <a:ext uri="{FF2B5EF4-FFF2-40B4-BE49-F238E27FC236}">
                    <a16:creationId xmlns:a16="http://schemas.microsoft.com/office/drawing/2014/main" id="{97E768E2-36C9-4F49-9690-D341CBBACC98}"/>
                  </a:ext>
                </a:extLst>
              </p:cNvPr>
              <p:cNvSpPr/>
              <p:nvPr/>
            </p:nvSpPr>
            <p:spPr>
              <a:xfrm>
                <a:off x="5650491" y="2920493"/>
                <a:ext cx="7623" cy="55905"/>
              </a:xfrm>
              <a:custGeom>
                <a:avLst/>
                <a:gdLst>
                  <a:gd name="connsiteX0" fmla="*/ 4828 w 9655"/>
                  <a:gd name="connsiteY0" fmla="*/ 65978 h 70805"/>
                  <a:gd name="connsiteX1" fmla="*/ 4828 w 9655"/>
                  <a:gd name="connsiteY1" fmla="*/ 4828 h 70805"/>
                </a:gdLst>
                <a:ahLst/>
                <a:cxnLst>
                  <a:cxn ang="0">
                    <a:pos x="connsiteX0" y="connsiteY0"/>
                  </a:cxn>
                  <a:cxn ang="0">
                    <a:pos x="connsiteX1" y="connsiteY1"/>
                  </a:cxn>
                </a:cxnLst>
                <a:rect l="l" t="t" r="r" b="b"/>
                <a:pathLst>
                  <a:path w="9655" h="70805">
                    <a:moveTo>
                      <a:pt x="4828" y="65978"/>
                    </a:moveTo>
                    <a:lnTo>
                      <a:pt x="4828" y="4828"/>
                    </a:lnTo>
                  </a:path>
                </a:pathLst>
              </a:custGeom>
              <a:grpFill/>
              <a:ln w="12700" cap="flat">
                <a:solidFill>
                  <a:schemeClr val="tx2"/>
                </a:solidFill>
                <a:prstDash val="solid"/>
                <a:miter/>
              </a:ln>
            </p:spPr>
            <p:txBody>
              <a:bodyPr rtlCol="0" anchor="ctr"/>
              <a:lstStyle/>
              <a:p>
                <a:endParaRPr lang="en-US" sz="4608">
                  <a:solidFill>
                    <a:schemeClr val="tx2"/>
                  </a:solidFill>
                </a:endParaRPr>
              </a:p>
            </p:txBody>
          </p:sp>
        </p:grpSp>
        <p:grpSp>
          <p:nvGrpSpPr>
            <p:cNvPr id="60" name="Group 59">
              <a:extLst>
                <a:ext uri="{FF2B5EF4-FFF2-40B4-BE49-F238E27FC236}">
                  <a16:creationId xmlns:a16="http://schemas.microsoft.com/office/drawing/2014/main" id="{4EE057D2-CB72-4655-BDD5-1F238296CB87}"/>
                </a:ext>
              </a:extLst>
            </p:cNvPr>
            <p:cNvGrpSpPr/>
            <p:nvPr/>
          </p:nvGrpSpPr>
          <p:grpSpPr>
            <a:xfrm>
              <a:off x="7704369" y="3208289"/>
              <a:ext cx="154644" cy="216356"/>
              <a:chOff x="5932689" y="2731692"/>
              <a:chExt cx="211518" cy="295926"/>
            </a:xfrm>
            <a:grpFill/>
          </p:grpSpPr>
          <p:sp>
            <p:nvSpPr>
              <p:cNvPr id="63" name="Freeform: Shape 62">
                <a:extLst>
                  <a:ext uri="{FF2B5EF4-FFF2-40B4-BE49-F238E27FC236}">
                    <a16:creationId xmlns:a16="http://schemas.microsoft.com/office/drawing/2014/main" id="{4C7E67ED-413B-4D73-92EC-E2F742BC9AA6}"/>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4" name="Rectangle 63">
                <a:extLst>
                  <a:ext uri="{FF2B5EF4-FFF2-40B4-BE49-F238E27FC236}">
                    <a16:creationId xmlns:a16="http://schemas.microsoft.com/office/drawing/2014/main" id="{204B92F4-AB9D-4DB8-B66A-59A17528D760}"/>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65" name="Oval 64">
                <a:extLst>
                  <a:ext uri="{FF2B5EF4-FFF2-40B4-BE49-F238E27FC236}">
                    <a16:creationId xmlns:a16="http://schemas.microsoft.com/office/drawing/2014/main" id="{C3FBADD1-C0D6-48D3-8405-60D57C69E4B2}"/>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grpSp>
        <p:nvGrpSpPr>
          <p:cNvPr id="32" name="Group 31">
            <a:extLst>
              <a:ext uri="{FF2B5EF4-FFF2-40B4-BE49-F238E27FC236}">
                <a16:creationId xmlns:a16="http://schemas.microsoft.com/office/drawing/2014/main" id="{E5748A4E-3008-4579-9D9D-C0E902BE8E40}"/>
              </a:ext>
            </a:extLst>
          </p:cNvPr>
          <p:cNvGrpSpPr/>
          <p:nvPr/>
        </p:nvGrpSpPr>
        <p:grpSpPr>
          <a:xfrm>
            <a:off x="13187826" y="3660597"/>
            <a:ext cx="431766" cy="431766"/>
            <a:chOff x="8731774" y="2640298"/>
            <a:chExt cx="269854" cy="269854"/>
          </a:xfrm>
          <a:solidFill>
            <a:schemeClr val="bg2"/>
          </a:solidFill>
        </p:grpSpPr>
        <p:sp>
          <p:nvSpPr>
            <p:cNvPr id="86" name="Freeform: Shape 85">
              <a:extLst>
                <a:ext uri="{FF2B5EF4-FFF2-40B4-BE49-F238E27FC236}">
                  <a16:creationId xmlns:a16="http://schemas.microsoft.com/office/drawing/2014/main" id="{E4530DF5-200C-4122-BFB1-F313BEF99DCE}"/>
                </a:ext>
              </a:extLst>
            </p:cNvPr>
            <p:cNvSpPr/>
            <p:nvPr/>
          </p:nvSpPr>
          <p:spPr>
            <a:xfrm rot="900000">
              <a:off x="8731774" y="2640298"/>
              <a:ext cx="269854" cy="26985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87" name="Freeform: Shape 86">
              <a:extLst>
                <a:ext uri="{FF2B5EF4-FFF2-40B4-BE49-F238E27FC236}">
                  <a16:creationId xmlns:a16="http://schemas.microsoft.com/office/drawing/2014/main" id="{2134D36F-D3FC-4536-A581-6434AB041DB7}"/>
                </a:ext>
              </a:extLst>
            </p:cNvPr>
            <p:cNvSpPr/>
            <p:nvPr/>
          </p:nvSpPr>
          <p:spPr>
            <a:xfrm rot="900000">
              <a:off x="8809191" y="2717715"/>
              <a:ext cx="115020" cy="11502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20" name="Freeform: Shape 119">
              <a:extLst>
                <a:ext uri="{FF2B5EF4-FFF2-40B4-BE49-F238E27FC236}">
                  <a16:creationId xmlns:a16="http://schemas.microsoft.com/office/drawing/2014/main" id="{265A59A4-23FD-442B-A968-653BA78B652D}"/>
                </a:ext>
              </a:extLst>
            </p:cNvPr>
            <p:cNvSpPr/>
            <p:nvPr/>
          </p:nvSpPr>
          <p:spPr>
            <a:xfrm rot="900000">
              <a:off x="8843841" y="2752365"/>
              <a:ext cx="45720" cy="4572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grpSp>
        <p:nvGrpSpPr>
          <p:cNvPr id="6149" name="Group 6148">
            <a:extLst>
              <a:ext uri="{FF2B5EF4-FFF2-40B4-BE49-F238E27FC236}">
                <a16:creationId xmlns:a16="http://schemas.microsoft.com/office/drawing/2014/main" id="{A02FC71F-1848-406F-9AA3-57D25A88235D}"/>
              </a:ext>
            </a:extLst>
          </p:cNvPr>
          <p:cNvGrpSpPr/>
          <p:nvPr/>
        </p:nvGrpSpPr>
        <p:grpSpPr>
          <a:xfrm>
            <a:off x="12890715" y="3974546"/>
            <a:ext cx="438912" cy="438912"/>
            <a:chOff x="9605607" y="3212685"/>
            <a:chExt cx="752465" cy="752465"/>
          </a:xfrm>
          <a:solidFill>
            <a:schemeClr val="bg2"/>
          </a:solidFill>
        </p:grpSpPr>
        <p:sp>
          <p:nvSpPr>
            <p:cNvPr id="122" name="Freeform: Shape 121">
              <a:extLst>
                <a:ext uri="{FF2B5EF4-FFF2-40B4-BE49-F238E27FC236}">
                  <a16:creationId xmlns:a16="http://schemas.microsoft.com/office/drawing/2014/main" id="{705AC3ED-A44C-4024-8EEE-77AF4179A87B}"/>
                </a:ext>
              </a:extLst>
            </p:cNvPr>
            <p:cNvSpPr/>
            <p:nvPr/>
          </p:nvSpPr>
          <p:spPr>
            <a:xfrm rot="1176324">
              <a:off x="9605607" y="3212685"/>
              <a:ext cx="752465" cy="75246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24" name="Freeform: Shape 123">
              <a:extLst>
                <a:ext uri="{FF2B5EF4-FFF2-40B4-BE49-F238E27FC236}">
                  <a16:creationId xmlns:a16="http://schemas.microsoft.com/office/drawing/2014/main" id="{8142D6DC-CE75-4F8E-AF2C-FA0599D4DC3F}"/>
                </a:ext>
              </a:extLst>
            </p:cNvPr>
            <p:cNvSpPr/>
            <p:nvPr/>
          </p:nvSpPr>
          <p:spPr>
            <a:xfrm rot="1176324">
              <a:off x="9918096" y="3530673"/>
              <a:ext cx="127486" cy="12748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cxnSp>
          <p:nvCxnSpPr>
            <p:cNvPr id="6144" name="Straight Connector 6143">
              <a:extLst>
                <a:ext uri="{FF2B5EF4-FFF2-40B4-BE49-F238E27FC236}">
                  <a16:creationId xmlns:a16="http://schemas.microsoft.com/office/drawing/2014/main" id="{7B8F3ABF-9C47-4295-A2CA-8328C45BBE2A}"/>
                </a:ext>
              </a:extLst>
            </p:cNvPr>
            <p:cNvCxnSpPr>
              <a:cxnSpLocks/>
            </p:cNvCxnSpPr>
            <p:nvPr/>
          </p:nvCxnSpPr>
          <p:spPr>
            <a:xfrm flipV="1">
              <a:off x="9981840" y="3410931"/>
              <a:ext cx="0" cy="59675"/>
            </a:xfrm>
            <a:prstGeom prst="line">
              <a:avLst/>
            </a:prstGeom>
            <a:grpFill/>
            <a:ln w="12700" cap="flat">
              <a:solidFill>
                <a:schemeClr val="tx2"/>
              </a:solidFill>
              <a:prstDash val="solid"/>
              <a:round/>
            </a:ln>
          </p:spPr>
        </p:cxnSp>
        <p:cxnSp>
          <p:nvCxnSpPr>
            <p:cNvPr id="129" name="Straight Connector 128">
              <a:extLst>
                <a:ext uri="{FF2B5EF4-FFF2-40B4-BE49-F238E27FC236}">
                  <a16:creationId xmlns:a16="http://schemas.microsoft.com/office/drawing/2014/main" id="{F763B81D-79F8-4390-B3E5-4AC29CAF5036}"/>
                </a:ext>
              </a:extLst>
            </p:cNvPr>
            <p:cNvCxnSpPr>
              <a:cxnSpLocks/>
            </p:cNvCxnSpPr>
            <p:nvPr/>
          </p:nvCxnSpPr>
          <p:spPr>
            <a:xfrm flipV="1">
              <a:off x="9981840" y="3718225"/>
              <a:ext cx="0" cy="59675"/>
            </a:xfrm>
            <a:prstGeom prst="line">
              <a:avLst/>
            </a:prstGeom>
            <a:grpFill/>
            <a:ln w="12700" cap="flat">
              <a:solidFill>
                <a:schemeClr val="tx2"/>
              </a:solidFill>
              <a:prstDash val="solid"/>
              <a:round/>
            </a:ln>
          </p:spPr>
        </p:cxnSp>
        <p:cxnSp>
          <p:nvCxnSpPr>
            <p:cNvPr id="130" name="Straight Connector 129">
              <a:extLst>
                <a:ext uri="{FF2B5EF4-FFF2-40B4-BE49-F238E27FC236}">
                  <a16:creationId xmlns:a16="http://schemas.microsoft.com/office/drawing/2014/main" id="{4B95AEE3-0C02-42AF-BE7E-70754F97DEE1}"/>
                </a:ext>
              </a:extLst>
            </p:cNvPr>
            <p:cNvCxnSpPr>
              <a:cxnSpLocks/>
            </p:cNvCxnSpPr>
            <p:nvPr/>
          </p:nvCxnSpPr>
          <p:spPr>
            <a:xfrm rot="5400000" flipV="1">
              <a:off x="10135486" y="3564578"/>
              <a:ext cx="0" cy="59675"/>
            </a:xfrm>
            <a:prstGeom prst="line">
              <a:avLst/>
            </a:prstGeom>
            <a:grpFill/>
            <a:ln w="12700" cap="flat">
              <a:solidFill>
                <a:schemeClr val="tx2"/>
              </a:solidFill>
              <a:prstDash val="solid"/>
              <a:round/>
            </a:ln>
          </p:spPr>
        </p:cxnSp>
        <p:cxnSp>
          <p:nvCxnSpPr>
            <p:cNvPr id="131" name="Straight Connector 130">
              <a:extLst>
                <a:ext uri="{FF2B5EF4-FFF2-40B4-BE49-F238E27FC236}">
                  <a16:creationId xmlns:a16="http://schemas.microsoft.com/office/drawing/2014/main" id="{E0E267B9-4F01-4ADD-AC03-EDE954ED93EF}"/>
                </a:ext>
              </a:extLst>
            </p:cNvPr>
            <p:cNvCxnSpPr>
              <a:cxnSpLocks/>
            </p:cNvCxnSpPr>
            <p:nvPr/>
          </p:nvCxnSpPr>
          <p:spPr>
            <a:xfrm rot="5400000" flipV="1">
              <a:off x="9828192" y="3564578"/>
              <a:ext cx="0" cy="59675"/>
            </a:xfrm>
            <a:prstGeom prst="line">
              <a:avLst/>
            </a:prstGeom>
            <a:grpFill/>
            <a:ln w="12700" cap="flat">
              <a:solidFill>
                <a:schemeClr val="tx2"/>
              </a:solidFill>
              <a:prstDash val="solid"/>
              <a:round/>
            </a:ln>
          </p:spPr>
        </p:cxnSp>
      </p:grpSp>
      <p:cxnSp>
        <p:nvCxnSpPr>
          <p:cNvPr id="140" name="Straight Arrow Connector 139">
            <a:extLst>
              <a:ext uri="{FF2B5EF4-FFF2-40B4-BE49-F238E27FC236}">
                <a16:creationId xmlns:a16="http://schemas.microsoft.com/office/drawing/2014/main" id="{409A1F09-D040-47FC-B033-EA316FEC1017}"/>
              </a:ext>
            </a:extLst>
          </p:cNvPr>
          <p:cNvCxnSpPr>
            <a:cxnSpLocks/>
          </p:cNvCxnSpPr>
          <p:nvPr/>
        </p:nvCxnSpPr>
        <p:spPr>
          <a:xfrm>
            <a:off x="9225858" y="3967088"/>
            <a:ext cx="33805"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764F20E-9648-4105-952A-14AE259F356D}"/>
              </a:ext>
            </a:extLst>
          </p:cNvPr>
          <p:cNvCxnSpPr>
            <a:cxnSpLocks/>
          </p:cNvCxnSpPr>
          <p:nvPr/>
        </p:nvCxnSpPr>
        <p:spPr>
          <a:xfrm>
            <a:off x="7652327" y="3967088"/>
            <a:ext cx="22866"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9D4AA5C-B523-4505-B5DD-AAADA73AECDF}"/>
              </a:ext>
            </a:extLst>
          </p:cNvPr>
          <p:cNvCxnSpPr>
            <a:cxnSpLocks/>
          </p:cNvCxnSpPr>
          <p:nvPr/>
        </p:nvCxnSpPr>
        <p:spPr>
          <a:xfrm>
            <a:off x="12255971" y="3956915"/>
            <a:ext cx="201882"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69" name="Connector: Elbow 6168">
            <a:extLst>
              <a:ext uri="{FF2B5EF4-FFF2-40B4-BE49-F238E27FC236}">
                <a16:creationId xmlns:a16="http://schemas.microsoft.com/office/drawing/2014/main" id="{BA6AC234-79CA-4CC3-96F4-24351691E67C}"/>
              </a:ext>
            </a:extLst>
          </p:cNvPr>
          <p:cNvCxnSpPr>
            <a:cxnSpLocks/>
            <a:stCxn id="48" idx="2"/>
          </p:cNvCxnSpPr>
          <p:nvPr/>
        </p:nvCxnSpPr>
        <p:spPr>
          <a:xfrm rot="16200000" flipH="1">
            <a:off x="9900686" y="4838527"/>
            <a:ext cx="478570" cy="574278"/>
          </a:xfrm>
          <a:prstGeom prst="bentConnector2">
            <a:avLst/>
          </a:prstGeom>
          <a:solidFill>
            <a:srgbClr val="F2F4F4"/>
          </a:solidFill>
          <a:ln w="12700" cap="flat">
            <a:solidFill>
              <a:schemeClr val="accent1"/>
            </a:solidFill>
            <a:prstDash val="solid"/>
            <a:round/>
            <a:headEnd type="arrow" w="med" len="sm"/>
          </a:ln>
        </p:spPr>
      </p:cxnSp>
      <p:cxnSp>
        <p:nvCxnSpPr>
          <p:cNvPr id="164" name="Straight Arrow Connector 163">
            <a:extLst>
              <a:ext uri="{FF2B5EF4-FFF2-40B4-BE49-F238E27FC236}">
                <a16:creationId xmlns:a16="http://schemas.microsoft.com/office/drawing/2014/main" id="{182DF0CC-728C-4CF8-8C75-ABB25C9FD2D6}"/>
              </a:ext>
            </a:extLst>
          </p:cNvPr>
          <p:cNvCxnSpPr>
            <a:cxnSpLocks/>
          </p:cNvCxnSpPr>
          <p:nvPr/>
        </p:nvCxnSpPr>
        <p:spPr>
          <a:xfrm rot="10800000">
            <a:off x="10522510" y="3955830"/>
            <a:ext cx="128229"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8103648-7AEF-499E-8197-E5C6FEF702B3}"/>
              </a:ext>
            </a:extLst>
          </p:cNvPr>
          <p:cNvCxnSpPr>
            <a:cxnSpLocks/>
          </p:cNvCxnSpPr>
          <p:nvPr/>
        </p:nvCxnSpPr>
        <p:spPr>
          <a:xfrm>
            <a:off x="10801779" y="4837547"/>
            <a:ext cx="33805" cy="0"/>
          </a:xfrm>
          <a:prstGeom prst="straightConnector1">
            <a:avLst/>
          </a:prstGeom>
          <a:ln w="12700">
            <a:solidFill>
              <a:schemeClr val="accent5"/>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88" name="Freeform 87">
            <a:extLst>
              <a:ext uri="{FF2B5EF4-FFF2-40B4-BE49-F238E27FC236}">
                <a16:creationId xmlns:a16="http://schemas.microsoft.com/office/drawing/2014/main" id="{2B99EA81-DCC1-4C76-95C6-14B2D4161F6F}"/>
              </a:ext>
            </a:extLst>
          </p:cNvPr>
          <p:cNvSpPr/>
          <p:nvPr/>
        </p:nvSpPr>
        <p:spPr>
          <a:xfrm>
            <a:off x="12063403" y="3077319"/>
            <a:ext cx="188656" cy="1760229"/>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1066064"/>
              <a:gd name="connsiteY0" fmla="*/ 0 h 399974"/>
              <a:gd name="connsiteX1" fmla="*/ 1066064 w 1066064"/>
              <a:gd name="connsiteY1" fmla="*/ 729 h 399974"/>
              <a:gd name="connsiteX2" fmla="*/ 1066064 w 1066064"/>
              <a:gd name="connsiteY2" fmla="*/ 399974 h 399974"/>
              <a:gd name="connsiteX3" fmla="*/ 151664 w 1066064"/>
              <a:gd name="connsiteY3" fmla="*/ 399974 h 399974"/>
            </a:gdLst>
            <a:ahLst/>
            <a:cxnLst>
              <a:cxn ang="0">
                <a:pos x="connsiteX0" y="connsiteY0"/>
              </a:cxn>
              <a:cxn ang="0">
                <a:pos x="connsiteX1" y="connsiteY1"/>
              </a:cxn>
              <a:cxn ang="0">
                <a:pos x="connsiteX2" y="connsiteY2"/>
              </a:cxn>
              <a:cxn ang="0">
                <a:pos x="connsiteX3" y="connsiteY3"/>
              </a:cxn>
            </a:cxnLst>
            <a:rect l="l" t="t" r="r" b="b"/>
            <a:pathLst>
              <a:path w="1066064" h="399974">
                <a:moveTo>
                  <a:pt x="0" y="0"/>
                </a:moveTo>
                <a:lnTo>
                  <a:pt x="1066064" y="729"/>
                </a:lnTo>
                <a:lnTo>
                  <a:pt x="1066064" y="399974"/>
                </a:lnTo>
                <a:lnTo>
                  <a:pt x="151664" y="399974"/>
                </a:lnTo>
              </a:path>
            </a:pathLst>
          </a:custGeom>
          <a:noFill/>
          <a:ln w="12700">
            <a:solidFill>
              <a:schemeClr val="accent1"/>
            </a:solidFill>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dirty="0">
              <a:solidFill>
                <a:schemeClr val="tx2"/>
              </a:solidFill>
            </a:endParaRPr>
          </a:p>
        </p:txBody>
      </p:sp>
      <p:grpSp>
        <p:nvGrpSpPr>
          <p:cNvPr id="56" name="Group 55">
            <a:extLst>
              <a:ext uri="{FF2B5EF4-FFF2-40B4-BE49-F238E27FC236}">
                <a16:creationId xmlns:a16="http://schemas.microsoft.com/office/drawing/2014/main" id="{359B60C8-D784-4C69-A991-3A7FCB8F0BFC}"/>
              </a:ext>
            </a:extLst>
          </p:cNvPr>
          <p:cNvGrpSpPr/>
          <p:nvPr/>
        </p:nvGrpSpPr>
        <p:grpSpPr>
          <a:xfrm>
            <a:off x="11103810" y="2790671"/>
            <a:ext cx="742557" cy="675477"/>
            <a:chOff x="6939881" y="1744169"/>
            <a:chExt cx="464098" cy="422173"/>
          </a:xfrm>
          <a:solidFill>
            <a:schemeClr val="bg2"/>
          </a:solidFill>
        </p:grpSpPr>
        <p:grpSp>
          <p:nvGrpSpPr>
            <p:cNvPr id="53" name="Group 52">
              <a:extLst>
                <a:ext uri="{FF2B5EF4-FFF2-40B4-BE49-F238E27FC236}">
                  <a16:creationId xmlns:a16="http://schemas.microsoft.com/office/drawing/2014/main" id="{63DCF879-53AE-4F6A-A322-07231595B053}"/>
                </a:ext>
              </a:extLst>
            </p:cNvPr>
            <p:cNvGrpSpPr/>
            <p:nvPr/>
          </p:nvGrpSpPr>
          <p:grpSpPr>
            <a:xfrm>
              <a:off x="7021834" y="1788324"/>
              <a:ext cx="302892" cy="378018"/>
              <a:chOff x="4117419" y="1651082"/>
              <a:chExt cx="554594" cy="692153"/>
            </a:xfrm>
            <a:grpFill/>
          </p:grpSpPr>
          <p:grpSp>
            <p:nvGrpSpPr>
              <p:cNvPr id="2" name="Group 1">
                <a:extLst>
                  <a:ext uri="{FF2B5EF4-FFF2-40B4-BE49-F238E27FC236}">
                    <a16:creationId xmlns:a16="http://schemas.microsoft.com/office/drawing/2014/main" id="{370FF89C-BF9D-4084-963F-727C17666066}"/>
                  </a:ext>
                </a:extLst>
              </p:cNvPr>
              <p:cNvGrpSpPr/>
              <p:nvPr/>
            </p:nvGrpSpPr>
            <p:grpSpPr>
              <a:xfrm rot="10800000" flipH="1">
                <a:off x="4117419" y="1651082"/>
                <a:ext cx="554594" cy="692153"/>
                <a:chOff x="4120061" y="1651083"/>
                <a:chExt cx="549310" cy="692153"/>
              </a:xfrm>
              <a:grpFill/>
            </p:grpSpPr>
            <p:sp>
              <p:nvSpPr>
                <p:cNvPr id="100" name="Freeform: Shape 99">
                  <a:extLst>
                    <a:ext uri="{FF2B5EF4-FFF2-40B4-BE49-F238E27FC236}">
                      <a16:creationId xmlns:a16="http://schemas.microsoft.com/office/drawing/2014/main" id="{CC7DE375-E2CC-489E-8000-AB55D440164F}"/>
                    </a:ext>
                  </a:extLst>
                </p:cNvPr>
                <p:cNvSpPr/>
                <p:nvPr/>
              </p:nvSpPr>
              <p:spPr>
                <a:xfrm>
                  <a:off x="4120061" y="1651083"/>
                  <a:ext cx="549310" cy="692153"/>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1" name="Freeform: Shape 100">
                  <a:extLst>
                    <a:ext uri="{FF2B5EF4-FFF2-40B4-BE49-F238E27FC236}">
                      <a16:creationId xmlns:a16="http://schemas.microsoft.com/office/drawing/2014/main" id="{09A5D3AA-1846-44D6-A48B-F3DE3E3CC919}"/>
                    </a:ext>
                  </a:extLst>
                </p:cNvPr>
                <p:cNvSpPr/>
                <p:nvPr/>
              </p:nvSpPr>
              <p:spPr>
                <a:xfrm>
                  <a:off x="4475629" y="1651083"/>
                  <a:ext cx="193002" cy="176303"/>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grpSp>
            <p:nvGrpSpPr>
              <p:cNvPr id="3" name="Group 2">
                <a:extLst>
                  <a:ext uri="{FF2B5EF4-FFF2-40B4-BE49-F238E27FC236}">
                    <a16:creationId xmlns:a16="http://schemas.microsoft.com/office/drawing/2014/main" id="{2DD259C6-A4CE-4BB5-B7DD-4118097A4A0B}"/>
                  </a:ext>
                </a:extLst>
              </p:cNvPr>
              <p:cNvGrpSpPr/>
              <p:nvPr/>
            </p:nvGrpSpPr>
            <p:grpSpPr>
              <a:xfrm flipV="1">
                <a:off x="4269582" y="1941405"/>
                <a:ext cx="321104" cy="274090"/>
                <a:chOff x="4353146" y="1978224"/>
                <a:chExt cx="237539" cy="250741"/>
              </a:xfrm>
              <a:grpFill/>
            </p:grpSpPr>
            <p:sp>
              <p:nvSpPr>
                <p:cNvPr id="102" name="Freeform: Shape 101">
                  <a:extLst>
                    <a:ext uri="{FF2B5EF4-FFF2-40B4-BE49-F238E27FC236}">
                      <a16:creationId xmlns:a16="http://schemas.microsoft.com/office/drawing/2014/main" id="{D651C21E-ACE2-493F-A490-AE139FDB0D10}"/>
                    </a:ext>
                  </a:extLst>
                </p:cNvPr>
                <p:cNvSpPr/>
                <p:nvPr/>
              </p:nvSpPr>
              <p:spPr>
                <a:xfrm>
                  <a:off x="4353146" y="2036012"/>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3" name="Freeform: Shape 102">
                  <a:extLst>
                    <a:ext uri="{FF2B5EF4-FFF2-40B4-BE49-F238E27FC236}">
                      <a16:creationId xmlns:a16="http://schemas.microsoft.com/office/drawing/2014/main" id="{7A5A4E48-27F3-440F-9440-6E20913E21CF}"/>
                    </a:ext>
                  </a:extLst>
                </p:cNvPr>
                <p:cNvSpPr/>
                <p:nvPr/>
              </p:nvSpPr>
              <p:spPr>
                <a:xfrm>
                  <a:off x="4353146" y="2209376"/>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4" name="Freeform: Shape 103">
                  <a:extLst>
                    <a:ext uri="{FF2B5EF4-FFF2-40B4-BE49-F238E27FC236}">
                      <a16:creationId xmlns:a16="http://schemas.microsoft.com/office/drawing/2014/main" id="{7CBF16DB-E28B-43D4-9384-95D43F0F9514}"/>
                    </a:ext>
                  </a:extLst>
                </p:cNvPr>
                <p:cNvSpPr/>
                <p:nvPr/>
              </p:nvSpPr>
              <p:spPr>
                <a:xfrm>
                  <a:off x="4353146" y="2093800"/>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5" name="Freeform: Shape 104">
                  <a:extLst>
                    <a:ext uri="{FF2B5EF4-FFF2-40B4-BE49-F238E27FC236}">
                      <a16:creationId xmlns:a16="http://schemas.microsoft.com/office/drawing/2014/main" id="{6B536744-494A-4E56-8C7F-6D0857AA1C31}"/>
                    </a:ext>
                  </a:extLst>
                </p:cNvPr>
                <p:cNvSpPr/>
                <p:nvPr/>
              </p:nvSpPr>
              <p:spPr>
                <a:xfrm>
                  <a:off x="4353146" y="2151588"/>
                  <a:ext cx="237539" cy="19589"/>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sp>
              <p:nvSpPr>
                <p:cNvPr id="106" name="Freeform: Shape 105">
                  <a:extLst>
                    <a:ext uri="{FF2B5EF4-FFF2-40B4-BE49-F238E27FC236}">
                      <a16:creationId xmlns:a16="http://schemas.microsoft.com/office/drawing/2014/main" id="{02D99F93-4EC4-4720-8C1A-AF5A59B424E4}"/>
                    </a:ext>
                  </a:extLst>
                </p:cNvPr>
                <p:cNvSpPr/>
                <p:nvPr/>
              </p:nvSpPr>
              <p:spPr>
                <a:xfrm>
                  <a:off x="4353146" y="1978224"/>
                  <a:ext cx="89076" cy="19589"/>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sp>
            <p:nvSpPr>
              <p:cNvPr id="9" name="Rectangle 8">
                <a:extLst>
                  <a:ext uri="{FF2B5EF4-FFF2-40B4-BE49-F238E27FC236}">
                    <a16:creationId xmlns:a16="http://schemas.microsoft.com/office/drawing/2014/main" id="{37B087F4-C8E2-4CCF-B15E-56B8A78067E0}"/>
                  </a:ext>
                </a:extLst>
              </p:cNvPr>
              <p:cNvSpPr/>
              <p:nvPr/>
            </p:nvSpPr>
            <p:spPr>
              <a:xfrm>
                <a:off x="4283075" y="1739900"/>
                <a:ext cx="311150" cy="133350"/>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grpSp>
          <p:nvGrpSpPr>
            <p:cNvPr id="77" name="Group 76">
              <a:extLst>
                <a:ext uri="{FF2B5EF4-FFF2-40B4-BE49-F238E27FC236}">
                  <a16:creationId xmlns:a16="http://schemas.microsoft.com/office/drawing/2014/main" id="{5F764433-3417-4BA2-9707-2F8896102003}"/>
                </a:ext>
              </a:extLst>
            </p:cNvPr>
            <p:cNvGrpSpPr/>
            <p:nvPr/>
          </p:nvGrpSpPr>
          <p:grpSpPr>
            <a:xfrm>
              <a:off x="7249335" y="1882183"/>
              <a:ext cx="154644" cy="216356"/>
              <a:chOff x="5932689" y="2731692"/>
              <a:chExt cx="211518" cy="295926"/>
            </a:xfrm>
            <a:grpFill/>
          </p:grpSpPr>
          <p:sp>
            <p:nvSpPr>
              <p:cNvPr id="78" name="Freeform: Shape 77">
                <a:extLst>
                  <a:ext uri="{FF2B5EF4-FFF2-40B4-BE49-F238E27FC236}">
                    <a16:creationId xmlns:a16="http://schemas.microsoft.com/office/drawing/2014/main" id="{68ED8454-8077-47E5-9F7F-E43AB4BB7AE3}"/>
                  </a:ext>
                </a:extLst>
              </p:cNvPr>
              <p:cNvSpPr/>
              <p:nvPr/>
            </p:nvSpPr>
            <p:spPr>
              <a:xfrm>
                <a:off x="5932689" y="2731692"/>
                <a:ext cx="211518" cy="295926"/>
              </a:xfrm>
              <a:custGeom>
                <a:avLst/>
                <a:gdLst>
                  <a:gd name="connsiteX0" fmla="*/ 600132 w 1200263"/>
                  <a:gd name="connsiteY0" fmla="*/ 0 h 1679250"/>
                  <a:gd name="connsiteX1" fmla="*/ 1195503 w 1200263"/>
                  <a:gd name="connsiteY1" fmla="*/ 555471 h 1679250"/>
                  <a:gd name="connsiteX2" fmla="*/ 1197868 w 1200263"/>
                  <a:gd name="connsiteY2" fmla="*/ 555471 h 1679250"/>
                  <a:gd name="connsiteX3" fmla="*/ 1197868 w 1200263"/>
                  <a:gd name="connsiteY3" fmla="*/ 557678 h 1679250"/>
                  <a:gd name="connsiteX4" fmla="*/ 1200263 w 1200263"/>
                  <a:gd name="connsiteY4" fmla="*/ 559912 h 1679250"/>
                  <a:gd name="connsiteX5" fmla="*/ 1197868 w 1200263"/>
                  <a:gd name="connsiteY5" fmla="*/ 559912 h 1679250"/>
                  <a:gd name="connsiteX6" fmla="*/ 1197868 w 1200263"/>
                  <a:gd name="connsiteY6" fmla="*/ 1679250 h 1679250"/>
                  <a:gd name="connsiteX7" fmla="*/ 1138 w 1200263"/>
                  <a:gd name="connsiteY7" fmla="*/ 1679250 h 1679250"/>
                  <a:gd name="connsiteX8" fmla="*/ 1138 w 1200263"/>
                  <a:gd name="connsiteY8" fmla="*/ 559912 h 1679250"/>
                  <a:gd name="connsiteX9" fmla="*/ 0 w 1200263"/>
                  <a:gd name="connsiteY9" fmla="*/ 559912 h 1679250"/>
                  <a:gd name="connsiteX10" fmla="*/ 1138 w 1200263"/>
                  <a:gd name="connsiteY10" fmla="*/ 558850 h 1679250"/>
                  <a:gd name="connsiteX11" fmla="*/ 1138 w 1200263"/>
                  <a:gd name="connsiteY11" fmla="*/ 555471 h 1679250"/>
                  <a:gd name="connsiteX12" fmla="*/ 4760 w 1200263"/>
                  <a:gd name="connsiteY12" fmla="*/ 555471 h 167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263" h="1679250">
                    <a:moveTo>
                      <a:pt x="600132" y="0"/>
                    </a:moveTo>
                    <a:lnTo>
                      <a:pt x="1195503" y="555471"/>
                    </a:lnTo>
                    <a:lnTo>
                      <a:pt x="1197868" y="555471"/>
                    </a:lnTo>
                    <a:lnTo>
                      <a:pt x="1197868" y="557678"/>
                    </a:lnTo>
                    <a:lnTo>
                      <a:pt x="1200263" y="559912"/>
                    </a:lnTo>
                    <a:lnTo>
                      <a:pt x="1197868" y="559912"/>
                    </a:lnTo>
                    <a:lnTo>
                      <a:pt x="1197868" y="1679250"/>
                    </a:lnTo>
                    <a:lnTo>
                      <a:pt x="1138" y="1679250"/>
                    </a:lnTo>
                    <a:lnTo>
                      <a:pt x="1138" y="559912"/>
                    </a:lnTo>
                    <a:lnTo>
                      <a:pt x="0" y="559912"/>
                    </a:lnTo>
                    <a:lnTo>
                      <a:pt x="1138" y="558850"/>
                    </a:lnTo>
                    <a:lnTo>
                      <a:pt x="1138" y="555471"/>
                    </a:lnTo>
                    <a:lnTo>
                      <a:pt x="4760" y="555471"/>
                    </a:lnTo>
                    <a:close/>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79" name="Rectangle 78">
                <a:extLst>
                  <a:ext uri="{FF2B5EF4-FFF2-40B4-BE49-F238E27FC236}">
                    <a16:creationId xmlns:a16="http://schemas.microsoft.com/office/drawing/2014/main" id="{A1FFC883-2402-4ABB-B895-635EE7BE015A}"/>
                  </a:ext>
                </a:extLst>
              </p:cNvPr>
              <p:cNvSpPr/>
              <p:nvPr/>
            </p:nvSpPr>
            <p:spPr>
              <a:xfrm>
                <a:off x="5965505" y="2889054"/>
                <a:ext cx="145886" cy="75206"/>
              </a:xfrm>
              <a:prstGeom prst="rect">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sp>
            <p:nvSpPr>
              <p:cNvPr id="80" name="Oval 79">
                <a:extLst>
                  <a:ext uri="{FF2B5EF4-FFF2-40B4-BE49-F238E27FC236}">
                    <a16:creationId xmlns:a16="http://schemas.microsoft.com/office/drawing/2014/main" id="{2E73DB22-7387-4B4A-B552-506E84A7E16D}"/>
                  </a:ext>
                </a:extLst>
              </p:cNvPr>
              <p:cNvSpPr/>
              <p:nvPr/>
            </p:nvSpPr>
            <p:spPr>
              <a:xfrm>
                <a:off x="6015588" y="2791416"/>
                <a:ext cx="45720" cy="45720"/>
              </a:xfrm>
              <a:prstGeom prst="ellips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2"/>
                  </a:solidFill>
                </a:endParaRPr>
              </a:p>
            </p:txBody>
          </p:sp>
        </p:grpSp>
        <p:sp>
          <p:nvSpPr>
            <p:cNvPr id="19" name="Rectangle: Rounded Corners 18">
              <a:extLst>
                <a:ext uri="{FF2B5EF4-FFF2-40B4-BE49-F238E27FC236}">
                  <a16:creationId xmlns:a16="http://schemas.microsoft.com/office/drawing/2014/main" id="{2EFD8437-1E2C-460A-96C7-FF7309CE0AF4}"/>
                </a:ext>
              </a:extLst>
            </p:cNvPr>
            <p:cNvSpPr/>
            <p:nvPr/>
          </p:nvSpPr>
          <p:spPr>
            <a:xfrm>
              <a:off x="7015972" y="1923323"/>
              <a:ext cx="46978" cy="199160"/>
            </a:xfrm>
            <a:prstGeom prst="roundRect">
              <a:avLst>
                <a:gd name="adj" fmla="val 50000"/>
              </a:avLst>
            </a:pr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8" name="Oval 17">
              <a:extLst>
                <a:ext uri="{FF2B5EF4-FFF2-40B4-BE49-F238E27FC236}">
                  <a16:creationId xmlns:a16="http://schemas.microsoft.com/office/drawing/2014/main" id="{321470B4-11B2-4699-AED5-AD107BD0BE35}"/>
                </a:ext>
              </a:extLst>
            </p:cNvPr>
            <p:cNvSpPr/>
            <p:nvPr/>
          </p:nvSpPr>
          <p:spPr>
            <a:xfrm>
              <a:off x="6939881" y="1744169"/>
              <a:ext cx="199160" cy="199160"/>
            </a:xfrm>
            <a:prstGeom prst="ellipse">
              <a:avLst/>
            </a:prstGeom>
            <a:grpFill/>
            <a:ln w="12700" cap="flat">
              <a:solidFill>
                <a:schemeClr val="tx2"/>
              </a:solidFill>
              <a:prstDash val="solid"/>
              <a:round/>
            </a:ln>
          </p:spPr>
          <p:txBody>
            <a:bodyPr rtlCol="0" anchor="ctr"/>
            <a:lstStyle/>
            <a:p>
              <a:endParaRPr lang="en-US" sz="4608" dirty="0">
                <a:solidFill>
                  <a:schemeClr val="tx2"/>
                </a:solidFill>
              </a:endParaRPr>
            </a:p>
          </p:txBody>
        </p:sp>
        <p:cxnSp>
          <p:nvCxnSpPr>
            <p:cNvPr id="33" name="Straight Connector 32">
              <a:extLst>
                <a:ext uri="{FF2B5EF4-FFF2-40B4-BE49-F238E27FC236}">
                  <a16:creationId xmlns:a16="http://schemas.microsoft.com/office/drawing/2014/main" id="{AB5DEF72-A390-4324-9120-BDAB2DDEF7E3}"/>
                </a:ext>
              </a:extLst>
            </p:cNvPr>
            <p:cNvCxnSpPr/>
            <p:nvPr/>
          </p:nvCxnSpPr>
          <p:spPr>
            <a:xfrm flipV="1">
              <a:off x="7039461" y="1990810"/>
              <a:ext cx="0" cy="95165"/>
            </a:xfrm>
            <a:prstGeom prst="line">
              <a:avLst/>
            </a:prstGeom>
            <a:grpFill/>
            <a:ln w="12700" cap="flat">
              <a:solidFill>
                <a:schemeClr val="tx2"/>
              </a:solidFill>
              <a:prstDash val="sysDot"/>
              <a:round/>
            </a:ln>
          </p:spPr>
        </p:cxnSp>
        <p:sp>
          <p:nvSpPr>
            <p:cNvPr id="35" name="Rectangle 34">
              <a:extLst>
                <a:ext uri="{FF2B5EF4-FFF2-40B4-BE49-F238E27FC236}">
                  <a16:creationId xmlns:a16="http://schemas.microsoft.com/office/drawing/2014/main" id="{CD34EF69-56C4-438C-B320-D5699EEC2718}"/>
                </a:ext>
              </a:extLst>
            </p:cNvPr>
            <p:cNvSpPr/>
            <p:nvPr/>
          </p:nvSpPr>
          <p:spPr>
            <a:xfrm>
              <a:off x="6985298" y="1789586"/>
              <a:ext cx="108327" cy="108327"/>
            </a:xfrm>
            <a:prstGeom prst="rect">
              <a:avLst/>
            </a:prstGeom>
            <a:grpFill/>
            <a:ln w="12700" cap="flat">
              <a:solidFill>
                <a:schemeClr val="tx2"/>
              </a:solidFill>
              <a:prstDash val="solid"/>
              <a:round/>
            </a:ln>
          </p:spPr>
          <p:txBody>
            <a:bodyPr rtlCol="0" anchor="ctr"/>
            <a:lstStyle/>
            <a:p>
              <a:endParaRPr lang="en-US" sz="4608" dirty="0">
                <a:solidFill>
                  <a:schemeClr val="tx2"/>
                </a:solidFill>
              </a:endParaRPr>
            </a:p>
          </p:txBody>
        </p:sp>
        <p:sp>
          <p:nvSpPr>
            <p:cNvPr id="148" name="Freeform: Shape 147">
              <a:extLst>
                <a:ext uri="{FF2B5EF4-FFF2-40B4-BE49-F238E27FC236}">
                  <a16:creationId xmlns:a16="http://schemas.microsoft.com/office/drawing/2014/main" id="{B000B2EA-7616-454E-9E20-54E1159FA3EB}"/>
                </a:ext>
              </a:extLst>
            </p:cNvPr>
            <p:cNvSpPr/>
            <p:nvPr/>
          </p:nvSpPr>
          <p:spPr>
            <a:xfrm>
              <a:off x="7010495" y="1821220"/>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grpFill/>
            <a:ln w="12700" cap="flat">
              <a:solidFill>
                <a:schemeClr val="tx2"/>
              </a:solidFill>
              <a:prstDash val="solid"/>
              <a:round/>
            </a:ln>
          </p:spPr>
          <p:txBody>
            <a:bodyPr rtlCol="0" anchor="ctr"/>
            <a:lstStyle/>
            <a:p>
              <a:endParaRPr lang="en-US" sz="4608">
                <a:solidFill>
                  <a:schemeClr val="tx2"/>
                </a:solidFill>
              </a:endParaRPr>
            </a:p>
          </p:txBody>
        </p:sp>
      </p:grpSp>
      <p:sp>
        <p:nvSpPr>
          <p:cNvPr id="107" name="Rectangle 106">
            <a:extLst>
              <a:ext uri="{FF2B5EF4-FFF2-40B4-BE49-F238E27FC236}">
                <a16:creationId xmlns:a16="http://schemas.microsoft.com/office/drawing/2014/main" id="{2DF4D234-BBC4-C340-9AA0-5423EA023D8B}"/>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visualization, engagement, &amp; ML</a:t>
            </a:r>
          </a:p>
        </p:txBody>
      </p:sp>
      <p:sp>
        <p:nvSpPr>
          <p:cNvPr id="108" name="Rectangle 107">
            <a:extLst>
              <a:ext uri="{FF2B5EF4-FFF2-40B4-BE49-F238E27FC236}">
                <a16:creationId xmlns:a16="http://schemas.microsoft.com/office/drawing/2014/main" id="{3AB43F00-9131-B84C-9956-0A0BF8946416}"/>
              </a:ext>
            </a:extLst>
          </p:cNvPr>
          <p:cNvSpPr/>
          <p:nvPr/>
        </p:nvSpPr>
        <p:spPr>
          <a:xfrm>
            <a:off x="11374419" y="208315"/>
            <a:ext cx="73150" cy="84952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52247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5773962"/>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—Andrew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Stypa</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Lead Business Analyst</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5" y="2798594"/>
            <a:ext cx="12102006"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880" dirty="0">
                <a:solidFill>
                  <a:schemeClr val="tx1"/>
                </a:solidFill>
              </a:rPr>
              <a:t>We started using </a:t>
            </a:r>
            <a:r>
              <a:rPr lang="en-US" sz="2880" dirty="0" err="1">
                <a:solidFill>
                  <a:schemeClr val="tx1"/>
                </a:solidFill>
              </a:rPr>
              <a:t>SageMaker</a:t>
            </a:r>
            <a:r>
              <a:rPr lang="en-US" sz="2880" dirty="0">
                <a:solidFill>
                  <a:schemeClr val="tx1"/>
                </a:solidFill>
              </a:rPr>
              <a:t> a little less than a year ago. We’ve grown our own AI team several times over in the past six months to fully exploit the new advantage that AWS’s technologies provide. We’re profiting in new ways by setting prices based on weather that hasn’t </a:t>
            </a:r>
            <a:br>
              <a:rPr lang="en-US" sz="2880" dirty="0">
                <a:solidFill>
                  <a:schemeClr val="tx1"/>
                </a:solidFill>
              </a:rPr>
            </a:br>
            <a:r>
              <a:rPr lang="en-US" sz="2880" dirty="0">
                <a:solidFill>
                  <a:schemeClr val="tx1"/>
                </a:solidFill>
              </a:rPr>
              <a:t>yet happened. We’ve gone ‘all in’ with AWS, including storing our data in S3.</a:t>
            </a:r>
          </a:p>
        </p:txBody>
      </p:sp>
      <p:sp>
        <p:nvSpPr>
          <p:cNvPr id="19" name="TextBox 18">
            <a:extLst>
              <a:ext uri="{FF2B5EF4-FFF2-40B4-BE49-F238E27FC236}">
                <a16:creationId xmlns:a16="http://schemas.microsoft.com/office/drawing/2014/main" id="{0BC1395C-503F-46D0-ACBF-3C539E7F024C}"/>
              </a:ext>
            </a:extLst>
          </p:cNvPr>
          <p:cNvSpPr txBox="1"/>
          <p:nvPr/>
        </p:nvSpPr>
        <p:spPr>
          <a:xfrm>
            <a:off x="782640" y="7683901"/>
            <a:ext cx="6718342" cy="172355"/>
          </a:xfrm>
          <a:prstGeom prst="rect">
            <a:avLst/>
          </a:prstGeom>
          <a:noFill/>
        </p:spPr>
        <p:txBody>
          <a:bodyPr wrap="square" lIns="0" tIns="0" rIns="0" bIns="0" rtlCol="0">
            <a:spAutoFit/>
          </a:bodyPr>
          <a:lstStyle/>
          <a:p>
            <a:pPr>
              <a:defRPr/>
            </a:pPr>
            <a:r>
              <a:rPr lang="en-US" sz="1120" dirty="0">
                <a:solidFill>
                  <a:srgbClr val="1D516C">
                    <a:lumMod val="50000"/>
                  </a:srgb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a:t>
            </a:r>
          </a:p>
        </p:txBody>
      </p:sp>
      <p:sp>
        <p:nvSpPr>
          <p:cNvPr id="21" name="Rectangle 20">
            <a:extLst>
              <a:ext uri="{FF2B5EF4-FFF2-40B4-BE49-F238E27FC236}">
                <a16:creationId xmlns:a16="http://schemas.microsoft.com/office/drawing/2014/main" id="{7BAEE222-6668-415B-8682-32F61EED41D2}"/>
              </a:ext>
            </a:extLst>
          </p:cNvPr>
          <p:cNvSpPr/>
          <p:nvPr/>
        </p:nvSpPr>
        <p:spPr>
          <a:xfrm>
            <a:off x="2147847" y="4844225"/>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pic>
        <p:nvPicPr>
          <p:cNvPr id="3" name="Picture 2" descr="A picture containing drawing&#10;&#10;Description automatically generated">
            <a:extLst>
              <a:ext uri="{FF2B5EF4-FFF2-40B4-BE49-F238E27FC236}">
                <a16:creationId xmlns:a16="http://schemas.microsoft.com/office/drawing/2014/main" id="{1EBB8D6E-C0A7-4917-8461-37A738BAD83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715498" y="1199964"/>
            <a:ext cx="2448240" cy="1246789"/>
          </a:xfrm>
          <a:prstGeom prst="rect">
            <a:avLst/>
          </a:prstGeom>
        </p:spPr>
      </p:pic>
    </p:spTree>
    <p:extLst>
      <p:ext uri="{BB962C8B-B14F-4D97-AF65-F5344CB8AC3E}">
        <p14:creationId xmlns:p14="http://schemas.microsoft.com/office/powerpoint/2010/main" val="240265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747135" y="1960882"/>
            <a:ext cx="8051426"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800" dirty="0">
                <a:solidFill>
                  <a:srgbClr val="FFCC00"/>
                </a:solidFill>
              </a:rPr>
              <a:t>eLearning gets more personal</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747135" y="3789681"/>
            <a:ext cx="6015363" cy="287712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240" dirty="0">
                <a:solidFill>
                  <a:srgbClr val="FFFFFF"/>
                </a:solidFill>
                <a:latin typeface="Amazon Ember"/>
                <a:sym typeface="Arial"/>
              </a:rPr>
              <a:t>Coursera uses Amazon Personalize to provide their 40 million users with highly personalized recommendations by adapting to individual preferences in real time. </a:t>
            </a:r>
            <a:endParaRPr lang="en-US" sz="2240" dirty="0">
              <a:solidFill>
                <a:srgbClr val="FFFFFF"/>
              </a:solidFill>
              <a:latin typeface="Amazon Emb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715" y="3789681"/>
            <a:ext cx="5171530" cy="861922"/>
          </a:xfrm>
          <a:prstGeom prst="rect">
            <a:avLst/>
          </a:prstGeom>
        </p:spPr>
      </p:pic>
    </p:spTree>
    <p:extLst>
      <p:ext uri="{BB962C8B-B14F-4D97-AF65-F5344CB8AC3E}">
        <p14:creationId xmlns:p14="http://schemas.microsoft.com/office/powerpoint/2010/main" val="284211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22222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05F5F2E2-33B2-4C2B-B99E-5085E896257B}"/>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Improve accessibility </a:t>
            </a:r>
          </a:p>
          <a:p>
            <a:r>
              <a:rPr lang="en-US" sz="4480" dirty="0">
                <a:solidFill>
                  <a:schemeClr val="accent1"/>
                </a:solidFill>
              </a:rPr>
              <a:t>for students</a:t>
            </a:r>
          </a:p>
        </p:txBody>
      </p:sp>
      <p:sp>
        <p:nvSpPr>
          <p:cNvPr id="13" name="Text Placeholder 3">
            <a:extLst>
              <a:ext uri="{FF2B5EF4-FFF2-40B4-BE49-F238E27FC236}">
                <a16:creationId xmlns:a16="http://schemas.microsoft.com/office/drawing/2014/main" id="{CD7D7712-67C3-429B-8337-4C000E3A6FA9}"/>
              </a:ext>
            </a:extLst>
          </p:cNvPr>
          <p:cNvSpPr txBox="1">
            <a:spLocks/>
          </p:cNvSpPr>
          <p:nvPr/>
        </p:nvSpPr>
        <p:spPr>
          <a:xfrm>
            <a:off x="747133" y="3789680"/>
            <a:ext cx="7082109" cy="163021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ETS uses Amazon Polly to give blind and low vision GRE, a timed college admissions assessment, test takers an auditory glance at the clock, creating a more equitable test taking scenario for these students.</a:t>
            </a:r>
          </a:p>
        </p:txBody>
      </p:sp>
      <p:pic>
        <p:nvPicPr>
          <p:cNvPr id="6" name="Picture 5" descr="Image result for ets logo png">
            <a:extLst>
              <a:ext uri="{FF2B5EF4-FFF2-40B4-BE49-F238E27FC236}">
                <a16:creationId xmlns:a16="http://schemas.microsoft.com/office/drawing/2014/main" id="{7748267D-AD43-3948-A4B2-0792A34D34E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70000"/>
                    </a14:imgEffect>
                    <a14:imgEffect>
                      <a14:brightnessContrast bright="100000" contrast="40000"/>
                    </a14:imgEffect>
                  </a14:imgLayer>
                </a14:imgProps>
              </a:ext>
              <a:ext uri="{28A0092B-C50C-407E-A947-70E740481C1C}">
                <a14:useLocalDpi xmlns:a14="http://schemas.microsoft.com/office/drawing/2010/main" val="0"/>
              </a:ext>
            </a:extLst>
          </a:blip>
          <a:srcRect r="69897"/>
          <a:stretch/>
        </p:blipFill>
        <p:spPr bwMode="auto">
          <a:xfrm>
            <a:off x="10141377" y="3069211"/>
            <a:ext cx="3236522" cy="209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4444E-6 -0.04506 L 4.44444E-6 2.09877E-6 " pathEditMode="relative" rAng="0" ptsTypes="AA">
                                      <p:cBhvr>
                                        <p:cTn id="14" dur="600" fill="hold"/>
                                        <p:tgtEl>
                                          <p:spTgt spid="13"/>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747135" y="1311870"/>
            <a:ext cx="8051426"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800" dirty="0">
                <a:solidFill>
                  <a:srgbClr val="FFCC00"/>
                </a:solidFill>
              </a:rPr>
              <a:t>Improving road safety</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747135" y="3011717"/>
            <a:ext cx="6015363" cy="3368765"/>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240" dirty="0">
                <a:solidFill>
                  <a:srgbClr val="FFFFFF"/>
                </a:solidFill>
                <a:latin typeface="Amazon Ember"/>
              </a:rPr>
              <a:t>The </a:t>
            </a:r>
            <a:r>
              <a:rPr lang="en-US" sz="2240" dirty="0">
                <a:solidFill>
                  <a:srgbClr val="FFFFFF"/>
                </a:solidFill>
              </a:rPr>
              <a:t>DVSA relies on a team of 266 vehicle examiners  to carry out time-intensive spot-checks on 66,000 Ministry of Transport testers at 24,000 garages. Using Amazon </a:t>
            </a:r>
            <a:r>
              <a:rPr lang="en-US" sz="2240" dirty="0" err="1">
                <a:solidFill>
                  <a:srgbClr val="FFFFFF"/>
                </a:solidFill>
              </a:rPr>
              <a:t>SageMaker</a:t>
            </a:r>
            <a:r>
              <a:rPr lang="en-US" sz="2240" dirty="0">
                <a:solidFill>
                  <a:srgbClr val="FFFFFF"/>
                </a:solidFill>
              </a:rPr>
              <a:t>, the DVSA has made their spot checks an objective, data-driven process. Since implementation, the model has prompted 3,200 site reviews, 74 percent of which resulted in an “unsatisfactory” or “needs improvement” rating. </a:t>
            </a:r>
            <a:endParaRPr lang="en-US" sz="2240" dirty="0">
              <a:solidFill>
                <a:srgbClr val="FFFFFF"/>
              </a:solidFill>
              <a:latin typeface="Amazon Ember"/>
            </a:endParaRPr>
          </a:p>
        </p:txBody>
      </p:sp>
      <p:pic>
        <p:nvPicPr>
          <p:cNvPr id="1026" name="Picture 2" descr="DVSA_Logo_600x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138" y="1960882"/>
            <a:ext cx="6629398"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22222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1EDF2D-BA1A-5346-8E41-F3C7238F2C1F}"/>
              </a:ext>
            </a:extLst>
          </p:cNvPr>
          <p:cNvSpPr txBox="1">
            <a:spLocks/>
          </p:cNvSpPr>
          <p:nvPr/>
        </p:nvSpPr>
        <p:spPr>
          <a:xfrm>
            <a:off x="1986059" y="4465077"/>
            <a:ext cx="3516308" cy="386704"/>
          </a:xfrm>
        </p:spPr>
        <p:txBody>
          <a:bodyPr anchor="ctr" anchorCtr="0">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Data silos</a:t>
            </a:r>
          </a:p>
        </p:txBody>
      </p:sp>
      <p:sp>
        <p:nvSpPr>
          <p:cNvPr id="6" name="Title 1">
            <a:extLst>
              <a:ext uri="{FF2B5EF4-FFF2-40B4-BE49-F238E27FC236}">
                <a16:creationId xmlns:a16="http://schemas.microsoft.com/office/drawing/2014/main" id="{F3CC4B3A-F2CC-6C4C-BE3D-8B4BF0BB679D}"/>
              </a:ext>
            </a:extLst>
          </p:cNvPr>
          <p:cNvSpPr txBox="1">
            <a:spLocks/>
          </p:cNvSpPr>
          <p:nvPr/>
        </p:nvSpPr>
        <p:spPr>
          <a:xfrm>
            <a:off x="6540472" y="4448559"/>
            <a:ext cx="742970" cy="419740"/>
          </a:xfrm>
        </p:spPr>
        <p:txBody>
          <a:bodyPr>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90000"/>
              </a:lnSpc>
              <a:spcBef>
                <a:spcPct val="0"/>
              </a:spcBef>
              <a:spcAft>
                <a:spcPts val="0"/>
              </a:spcAft>
              <a:buClrTx/>
              <a:buSzTx/>
              <a:buFontTx/>
              <a:buNone/>
              <a:tabLst/>
              <a:defRPr/>
            </a:pPr>
            <a:r>
              <a:rPr kumimoji="0" lang="en-US" sz="2700" b="0" i="0" strike="noStrike" kern="120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rPr>
              <a:t>to</a:t>
            </a:r>
            <a:endParaRPr kumimoji="0" lang="en-US" sz="2700" b="0" i="0" strike="noStrike" kern="1200" cap="none" spc="0" normalizeH="0" baseline="0" noProof="0" dirty="0">
              <a:ln>
                <a:noFill/>
              </a:ln>
              <a:solidFill>
                <a:srgbClr val="FFFFFF"/>
              </a:solidFill>
              <a:effectLst/>
              <a:uLnTx/>
              <a:uFillTx/>
              <a:latin typeface="Amazon Ember" panose="02000000000000000000" pitchFamily="2" charset="0"/>
              <a:ea typeface="Amazon Ember Light" panose="020B0403020204020204" pitchFamily="34" charset="0"/>
              <a:cs typeface="Amazon Ember Light" panose="020B0403020204020204" pitchFamily="34" charset="0"/>
            </a:endParaRPr>
          </a:p>
        </p:txBody>
      </p:sp>
      <p:grpSp>
        <p:nvGrpSpPr>
          <p:cNvPr id="8" name="Group 7">
            <a:extLst>
              <a:ext uri="{FF2B5EF4-FFF2-40B4-BE49-F238E27FC236}">
                <a16:creationId xmlns:a16="http://schemas.microsoft.com/office/drawing/2014/main" id="{2F39CEB5-28BF-4BBA-A5EA-E324B4D0D025}"/>
              </a:ext>
            </a:extLst>
          </p:cNvPr>
          <p:cNvGrpSpPr/>
          <p:nvPr/>
        </p:nvGrpSpPr>
        <p:grpSpPr>
          <a:xfrm>
            <a:off x="1321302" y="5526411"/>
            <a:ext cx="827475" cy="339473"/>
            <a:chOff x="4213742" y="3493294"/>
            <a:chExt cx="847725" cy="452358"/>
          </a:xfrm>
        </p:grpSpPr>
        <p:cxnSp>
          <p:nvCxnSpPr>
            <p:cNvPr id="9" name="Straight Connector 8">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1B4EC9B3-2148-4D39-B3FC-537D91D996DF}"/>
              </a:ext>
            </a:extLst>
          </p:cNvPr>
          <p:cNvGrpSpPr/>
          <p:nvPr/>
        </p:nvGrpSpPr>
        <p:grpSpPr>
          <a:xfrm>
            <a:off x="315610" y="6119236"/>
            <a:ext cx="1018452" cy="763287"/>
            <a:chOff x="395161" y="5246328"/>
            <a:chExt cx="1018452" cy="763287"/>
          </a:xfrm>
        </p:grpSpPr>
        <p:sp>
          <p:nvSpPr>
            <p:cNvPr id="12" name="TextBox 11"/>
            <p:cNvSpPr txBox="1"/>
            <p:nvPr/>
          </p:nvSpPr>
          <p:spPr>
            <a:xfrm>
              <a:off x="395161" y="5640283"/>
              <a:ext cx="1018452"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OLTP</a:t>
              </a:r>
            </a:p>
          </p:txBody>
        </p:sp>
        <p:grpSp>
          <p:nvGrpSpPr>
            <p:cNvPr id="16" name="Group 15">
              <a:extLst>
                <a:ext uri="{FF2B5EF4-FFF2-40B4-BE49-F238E27FC236}">
                  <a16:creationId xmlns:a16="http://schemas.microsoft.com/office/drawing/2014/main" id="{8BC59EE4-C731-47CC-9EDE-BBD79706C8DD}"/>
                </a:ext>
              </a:extLst>
            </p:cNvPr>
            <p:cNvGrpSpPr/>
            <p:nvPr/>
          </p:nvGrpSpPr>
          <p:grpSpPr>
            <a:xfrm>
              <a:off x="769971" y="5246328"/>
              <a:ext cx="268833" cy="341050"/>
              <a:chOff x="786472" y="4572218"/>
              <a:chExt cx="459449" cy="528625"/>
            </a:xfrm>
          </p:grpSpPr>
          <p:sp>
            <p:nvSpPr>
              <p:cNvPr id="32" name="Freeform 31">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3"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4"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5"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4" name="Group 113">
            <a:extLst>
              <a:ext uri="{FF2B5EF4-FFF2-40B4-BE49-F238E27FC236}">
                <a16:creationId xmlns:a16="http://schemas.microsoft.com/office/drawing/2014/main" id="{544236E8-7180-4369-9766-72B1B77EC04E}"/>
              </a:ext>
            </a:extLst>
          </p:cNvPr>
          <p:cNvGrpSpPr/>
          <p:nvPr/>
        </p:nvGrpSpPr>
        <p:grpSpPr>
          <a:xfrm>
            <a:off x="1154608" y="6119236"/>
            <a:ext cx="669660" cy="763287"/>
            <a:chOff x="1186033" y="5246328"/>
            <a:chExt cx="669660" cy="763287"/>
          </a:xfrm>
        </p:grpSpPr>
        <p:sp>
          <p:nvSpPr>
            <p:cNvPr id="13" name="TextBox 12"/>
            <p:cNvSpPr txBox="1"/>
            <p:nvPr/>
          </p:nvSpPr>
          <p:spPr>
            <a:xfrm>
              <a:off x="1186033" y="5640283"/>
              <a:ext cx="669660"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ERP</a:t>
              </a:r>
            </a:p>
          </p:txBody>
        </p:sp>
        <p:grpSp>
          <p:nvGrpSpPr>
            <p:cNvPr id="17" name="Group 16">
              <a:extLst>
                <a:ext uri="{FF2B5EF4-FFF2-40B4-BE49-F238E27FC236}">
                  <a16:creationId xmlns:a16="http://schemas.microsoft.com/office/drawing/2014/main" id="{8BC59EE4-C731-47CC-9EDE-BBD79706C8DD}"/>
                </a:ext>
              </a:extLst>
            </p:cNvPr>
            <p:cNvGrpSpPr/>
            <p:nvPr/>
          </p:nvGrpSpPr>
          <p:grpSpPr>
            <a:xfrm>
              <a:off x="1386447" y="5246328"/>
              <a:ext cx="268833" cy="341050"/>
              <a:chOff x="786472" y="4572218"/>
              <a:chExt cx="459449" cy="528625"/>
            </a:xfrm>
          </p:grpSpPr>
          <p:sp>
            <p:nvSpPr>
              <p:cNvPr id="28" name="Freeform 27">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9"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0"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31"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5" name="Group 114">
            <a:extLst>
              <a:ext uri="{FF2B5EF4-FFF2-40B4-BE49-F238E27FC236}">
                <a16:creationId xmlns:a16="http://schemas.microsoft.com/office/drawing/2014/main" id="{C857C3A0-E60F-4DB8-B2D5-E59B8C880977}"/>
              </a:ext>
            </a:extLst>
          </p:cNvPr>
          <p:cNvGrpSpPr/>
          <p:nvPr/>
        </p:nvGrpSpPr>
        <p:grpSpPr>
          <a:xfrm>
            <a:off x="1788307" y="6122566"/>
            <a:ext cx="785862" cy="759957"/>
            <a:chOff x="1867858" y="5249658"/>
            <a:chExt cx="785862" cy="759957"/>
          </a:xfrm>
        </p:grpSpPr>
        <p:sp>
          <p:nvSpPr>
            <p:cNvPr id="14" name="TextBox 13"/>
            <p:cNvSpPr txBox="1"/>
            <p:nvPr/>
          </p:nvSpPr>
          <p:spPr>
            <a:xfrm>
              <a:off x="1867858" y="5640284"/>
              <a:ext cx="785862" cy="36933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CRM</a:t>
              </a:r>
            </a:p>
          </p:txBody>
        </p:sp>
        <p:grpSp>
          <p:nvGrpSpPr>
            <p:cNvPr id="18" name="Group 17">
              <a:extLst>
                <a:ext uri="{FF2B5EF4-FFF2-40B4-BE49-F238E27FC236}">
                  <a16:creationId xmlns:a16="http://schemas.microsoft.com/office/drawing/2014/main" id="{8BC59EE4-C731-47CC-9EDE-BBD79706C8DD}"/>
                </a:ext>
              </a:extLst>
            </p:cNvPr>
            <p:cNvGrpSpPr/>
            <p:nvPr/>
          </p:nvGrpSpPr>
          <p:grpSpPr>
            <a:xfrm>
              <a:off x="2072526" y="5249658"/>
              <a:ext cx="268833" cy="341050"/>
              <a:chOff x="786472" y="4572218"/>
              <a:chExt cx="459449" cy="528625"/>
            </a:xfrm>
          </p:grpSpPr>
          <p:sp>
            <p:nvSpPr>
              <p:cNvPr id="24" name="Freeform 23">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5"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6"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7"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grpSp>
        <p:nvGrpSpPr>
          <p:cNvPr id="116" name="Group 115">
            <a:extLst>
              <a:ext uri="{FF2B5EF4-FFF2-40B4-BE49-F238E27FC236}">
                <a16:creationId xmlns:a16="http://schemas.microsoft.com/office/drawing/2014/main" id="{D4528A7C-CF33-4525-819C-BF160A9882B7}"/>
              </a:ext>
            </a:extLst>
          </p:cNvPr>
          <p:cNvGrpSpPr/>
          <p:nvPr/>
        </p:nvGrpSpPr>
        <p:grpSpPr>
          <a:xfrm>
            <a:off x="2430084" y="6122566"/>
            <a:ext cx="643839" cy="759959"/>
            <a:chOff x="2509635" y="5249658"/>
            <a:chExt cx="643839" cy="759959"/>
          </a:xfrm>
        </p:grpSpPr>
        <p:sp>
          <p:nvSpPr>
            <p:cNvPr id="15" name="TextBox 14"/>
            <p:cNvSpPr txBox="1"/>
            <p:nvPr/>
          </p:nvSpPr>
          <p:spPr>
            <a:xfrm>
              <a:off x="2509635" y="5640285"/>
              <a:ext cx="643839"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LOB</a:t>
              </a:r>
            </a:p>
          </p:txBody>
        </p:sp>
        <p:grpSp>
          <p:nvGrpSpPr>
            <p:cNvPr id="19" name="Group 18">
              <a:extLst>
                <a:ext uri="{FF2B5EF4-FFF2-40B4-BE49-F238E27FC236}">
                  <a16:creationId xmlns:a16="http://schemas.microsoft.com/office/drawing/2014/main" id="{8BC59EE4-C731-47CC-9EDE-BBD79706C8DD}"/>
                </a:ext>
              </a:extLst>
            </p:cNvPr>
            <p:cNvGrpSpPr/>
            <p:nvPr/>
          </p:nvGrpSpPr>
          <p:grpSpPr>
            <a:xfrm>
              <a:off x="2697138" y="5249658"/>
              <a:ext cx="268833" cy="341050"/>
              <a:chOff x="786472" y="4572218"/>
              <a:chExt cx="459449" cy="528625"/>
            </a:xfrm>
          </p:grpSpPr>
          <p:sp>
            <p:nvSpPr>
              <p:cNvPr id="20" name="Freeform 19">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2"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2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mazon Ember"/>
                  <a:ea typeface="+mn-ea"/>
                  <a:cs typeface="+mn-cs"/>
                </a:endParaRPr>
              </a:p>
            </p:txBody>
          </p:sp>
        </p:grpSp>
      </p:grpSp>
      <p:cxnSp>
        <p:nvCxnSpPr>
          <p:cNvPr id="36" name="Straight Connector 35">
            <a:extLst>
              <a:ext uri="{FF2B5EF4-FFF2-40B4-BE49-F238E27FC236}">
                <a16:creationId xmlns:a16="http://schemas.microsoft.com/office/drawing/2014/main" id="{043C7E1B-B4A2-45A6-A424-DD2892C6D5F6}"/>
              </a:ext>
            </a:extLst>
          </p:cNvPr>
          <p:cNvCxnSpPr>
            <a:cxnSpLocks/>
          </p:cNvCxnSpPr>
          <p:nvPr/>
        </p:nvCxnSpPr>
        <p:spPr>
          <a:xfrm>
            <a:off x="1737531" y="3770129"/>
            <a:ext cx="0" cy="301276"/>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BC59EE4-C731-47CC-9EDE-BBD79706C8DD}"/>
              </a:ext>
            </a:extLst>
          </p:cNvPr>
          <p:cNvGrpSpPr/>
          <p:nvPr/>
        </p:nvGrpSpPr>
        <p:grpSpPr>
          <a:xfrm>
            <a:off x="1400588" y="4200174"/>
            <a:ext cx="673887" cy="796935"/>
            <a:chOff x="786472" y="4572212"/>
            <a:chExt cx="459449" cy="528627"/>
          </a:xfrm>
        </p:grpSpPr>
        <p:sp>
          <p:nvSpPr>
            <p:cNvPr id="40" name="Freeform 39">
              <a:extLst>
                <a:ext uri="{FF2B5EF4-FFF2-40B4-BE49-F238E27FC236}">
                  <a16:creationId xmlns:a16="http://schemas.microsoft.com/office/drawing/2014/main" id="{320FDF0C-A80C-4AD9-A425-40D4380C1419}"/>
                </a:ext>
              </a:extLst>
            </p:cNvPr>
            <p:cNvSpPr>
              <a:spLocks/>
            </p:cNvSpPr>
            <p:nvPr/>
          </p:nvSpPr>
          <p:spPr bwMode="auto">
            <a:xfrm>
              <a:off x="786472" y="4642422"/>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2"/>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2" name="Freeform 31">
              <a:extLst>
                <a:ext uri="{FF2B5EF4-FFF2-40B4-BE49-F238E27FC236}">
                  <a16:creationId xmlns:a16="http://schemas.microsoft.com/office/drawing/2014/main" id="{CBCE0966-D160-4EEA-8E58-57C4A486A282}"/>
                </a:ext>
              </a:extLst>
            </p:cNvPr>
            <p:cNvSpPr>
              <a:spLocks/>
            </p:cNvSpPr>
            <p:nvPr/>
          </p:nvSpPr>
          <p:spPr bwMode="auto">
            <a:xfrm>
              <a:off x="786472" y="4771479"/>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4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grpSp>
      <p:sp>
        <p:nvSpPr>
          <p:cNvPr id="39" name="TextBox 38"/>
          <p:cNvSpPr txBox="1"/>
          <p:nvPr/>
        </p:nvSpPr>
        <p:spPr>
          <a:xfrm>
            <a:off x="1054969" y="5094220"/>
            <a:ext cx="1365124"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DW Silo 1</a:t>
            </a:r>
          </a:p>
        </p:txBody>
      </p:sp>
      <p:grpSp>
        <p:nvGrpSpPr>
          <p:cNvPr id="44" name="Group 43">
            <a:extLst>
              <a:ext uri="{FF2B5EF4-FFF2-40B4-BE49-F238E27FC236}">
                <a16:creationId xmlns:a16="http://schemas.microsoft.com/office/drawing/2014/main" id="{5885E649-4098-43A5-ABE5-55867D4127E1}"/>
              </a:ext>
            </a:extLst>
          </p:cNvPr>
          <p:cNvGrpSpPr/>
          <p:nvPr/>
        </p:nvGrpSpPr>
        <p:grpSpPr>
          <a:xfrm>
            <a:off x="852179" y="2590217"/>
            <a:ext cx="1770706" cy="1104510"/>
            <a:chOff x="1851029" y="1899808"/>
            <a:chExt cx="2902463" cy="1663668"/>
          </a:xfrm>
        </p:grpSpPr>
        <p:sp>
          <p:nvSpPr>
            <p:cNvPr id="45" name="TextBox 44"/>
            <p:cNvSpPr txBox="1"/>
            <p:nvPr/>
          </p:nvSpPr>
          <p:spPr>
            <a:xfrm>
              <a:off x="1851029" y="2589940"/>
              <a:ext cx="2902463" cy="97353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Business Intelligence</a:t>
              </a:r>
            </a:p>
          </p:txBody>
        </p:sp>
        <p:grpSp>
          <p:nvGrpSpPr>
            <p:cNvPr id="46" name="Group 45">
              <a:extLst>
                <a:ext uri="{FF2B5EF4-FFF2-40B4-BE49-F238E27FC236}">
                  <a16:creationId xmlns:a16="http://schemas.microsoft.com/office/drawing/2014/main" id="{D1A4E3C6-5AC6-40AB-BC83-8E8B31F8EEF5}"/>
                </a:ext>
              </a:extLst>
            </p:cNvPr>
            <p:cNvGrpSpPr/>
            <p:nvPr/>
          </p:nvGrpSpPr>
          <p:grpSpPr>
            <a:xfrm>
              <a:off x="3004293" y="1899808"/>
              <a:ext cx="595933" cy="596703"/>
              <a:chOff x="1462947" y="1069524"/>
              <a:chExt cx="313519" cy="313924"/>
            </a:xfrm>
          </p:grpSpPr>
          <p:sp>
            <p:nvSpPr>
              <p:cNvPr id="49" name="Rectangle 48">
                <a:extLst>
                  <a:ext uri="{FF2B5EF4-FFF2-40B4-BE49-F238E27FC236}">
                    <a16:creationId xmlns:a16="http://schemas.microsoft.com/office/drawing/2014/main" id="{199EFC38-03A7-47EF-AFBE-0D202E9103DC}"/>
                  </a:ext>
                </a:extLst>
              </p:cNvPr>
              <p:cNvSpPr/>
              <p:nvPr/>
            </p:nvSpPr>
            <p:spPr>
              <a:xfrm>
                <a:off x="1500188" y="1209675"/>
                <a:ext cx="62882" cy="17336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0" name="Rectangle 49">
                <a:extLst>
                  <a:ext uri="{FF2B5EF4-FFF2-40B4-BE49-F238E27FC236}">
                    <a16:creationId xmlns:a16="http://schemas.microsoft.com/office/drawing/2014/main" id="{0F51F347-7C58-4D3A-A0D5-C962E904EA36}"/>
                  </a:ext>
                </a:extLst>
              </p:cNvPr>
              <p:cNvSpPr/>
              <p:nvPr/>
            </p:nvSpPr>
            <p:spPr>
              <a:xfrm>
                <a:off x="1592573" y="1157163"/>
                <a:ext cx="62882" cy="225880"/>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1" name="Rectangle 50">
                <a:extLst>
                  <a:ext uri="{FF2B5EF4-FFF2-40B4-BE49-F238E27FC236}">
                    <a16:creationId xmlns:a16="http://schemas.microsoft.com/office/drawing/2014/main" id="{03055842-4DC5-4CD2-B926-71E7F7878619}"/>
                  </a:ext>
                </a:extLst>
              </p:cNvPr>
              <p:cNvSpPr/>
              <p:nvPr/>
            </p:nvSpPr>
            <p:spPr>
              <a:xfrm>
                <a:off x="1684957" y="1104799"/>
                <a:ext cx="62882" cy="278244"/>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cxnSp>
            <p:nvCxnSpPr>
              <p:cNvPr id="47" name="Straight Connector 46">
                <a:extLst>
                  <a:ext uri="{FF2B5EF4-FFF2-40B4-BE49-F238E27FC236}">
                    <a16:creationId xmlns:a16="http://schemas.microsoft.com/office/drawing/2014/main" id="{89B9F13B-8F37-41E7-95B7-809F606FFCB9}"/>
                  </a:ext>
                </a:extLst>
              </p:cNvPr>
              <p:cNvCxnSpPr/>
              <p:nvPr/>
            </p:nvCxnSpPr>
            <p:spPr>
              <a:xfrm>
                <a:off x="1463074" y="1069524"/>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7138A2D2-CB10-406A-81C6-14E7F68E4FAD}"/>
                  </a:ext>
                </a:extLst>
              </p:cNvPr>
              <p:cNvCxnSpPr>
                <a:cxnSpLocks/>
              </p:cNvCxnSpPr>
              <p:nvPr/>
            </p:nvCxnSpPr>
            <p:spPr>
              <a:xfrm rot="5400000">
                <a:off x="1619707" y="1226688"/>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52" name="Group 51">
            <a:extLst>
              <a:ext uri="{FF2B5EF4-FFF2-40B4-BE49-F238E27FC236}">
                <a16:creationId xmlns:a16="http://schemas.microsoft.com/office/drawing/2014/main" id="{BCBCAD72-EADC-4C9B-9742-0D4D6887850E}"/>
              </a:ext>
            </a:extLst>
          </p:cNvPr>
          <p:cNvGrpSpPr>
            <a:grpSpLocks noChangeAspect="1"/>
          </p:cNvGrpSpPr>
          <p:nvPr/>
        </p:nvGrpSpPr>
        <p:grpSpPr>
          <a:xfrm>
            <a:off x="4522893" y="6100191"/>
            <a:ext cx="206162" cy="320040"/>
            <a:chOff x="2159161" y="1402624"/>
            <a:chExt cx="245646" cy="381336"/>
          </a:xfrm>
        </p:grpSpPr>
        <p:sp>
          <p:nvSpPr>
            <p:cNvPr id="53" name="AutoShape 3">
              <a:extLst>
                <a:ext uri="{FF2B5EF4-FFF2-40B4-BE49-F238E27FC236}">
                  <a16:creationId xmlns:a16="http://schemas.microsoft.com/office/drawing/2014/main" id="{F23B7F7D-E69F-4A12-B4DC-2C73717FE2AE}"/>
                </a:ext>
              </a:extLst>
            </p:cNvPr>
            <p:cNvSpPr>
              <a:spLocks noChangeAspect="1" noChangeArrowheads="1" noTextEdit="1"/>
            </p:cNvSpPr>
            <p:nvPr/>
          </p:nvSpPr>
          <p:spPr bwMode="auto">
            <a:xfrm>
              <a:off x="2159161" y="1402624"/>
              <a:ext cx="245646" cy="381336"/>
            </a:xfrm>
            <a:prstGeom prst="rect">
              <a:avLst/>
            </a:prstGeom>
            <a:noFill/>
            <a:ln w="1905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4" name="Line 6">
              <a:extLst>
                <a:ext uri="{FF2B5EF4-FFF2-40B4-BE49-F238E27FC236}">
                  <a16:creationId xmlns:a16="http://schemas.microsoft.com/office/drawing/2014/main" id="{CCE28527-73B7-4A73-A1BB-62CF981EBAD3}"/>
                </a:ext>
              </a:extLst>
            </p:cNvPr>
            <p:cNvSpPr>
              <a:spLocks noChangeShapeType="1"/>
            </p:cNvSpPr>
            <p:nvPr/>
          </p:nvSpPr>
          <p:spPr bwMode="auto">
            <a:xfrm>
              <a:off x="2166179" y="1465790"/>
              <a:ext cx="233949" cy="0"/>
            </a:xfrm>
            <a:prstGeom prst="line">
              <a:avLst/>
            </a:pr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5" name="Line 7">
              <a:extLst>
                <a:ext uri="{FF2B5EF4-FFF2-40B4-BE49-F238E27FC236}">
                  <a16:creationId xmlns:a16="http://schemas.microsoft.com/office/drawing/2014/main" id="{0619086B-B71C-491D-96BF-3A625AB363FC}"/>
                </a:ext>
              </a:extLst>
            </p:cNvPr>
            <p:cNvSpPr>
              <a:spLocks noChangeShapeType="1"/>
            </p:cNvSpPr>
            <p:nvPr/>
          </p:nvSpPr>
          <p:spPr bwMode="auto">
            <a:xfrm>
              <a:off x="2166179" y="1720794"/>
              <a:ext cx="233949" cy="0"/>
            </a:xfrm>
            <a:prstGeom prst="line">
              <a:avLst/>
            </a:pr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6" name="Line 8">
              <a:extLst>
                <a:ext uri="{FF2B5EF4-FFF2-40B4-BE49-F238E27FC236}">
                  <a16:creationId xmlns:a16="http://schemas.microsoft.com/office/drawing/2014/main" id="{896FECE9-D4A1-4746-B65C-AE240CC52980}"/>
                </a:ext>
              </a:extLst>
            </p:cNvPr>
            <p:cNvSpPr>
              <a:spLocks noChangeShapeType="1"/>
            </p:cNvSpPr>
            <p:nvPr/>
          </p:nvSpPr>
          <p:spPr bwMode="auto">
            <a:xfrm>
              <a:off x="2258589" y="1436547"/>
              <a:ext cx="51469" cy="0"/>
            </a:xfrm>
            <a:prstGeom prst="line">
              <a:avLst/>
            </a:pr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57" name="Line 9">
              <a:extLst>
                <a:ext uri="{FF2B5EF4-FFF2-40B4-BE49-F238E27FC236}">
                  <a16:creationId xmlns:a16="http://schemas.microsoft.com/office/drawing/2014/main" id="{E798B514-ED7C-4040-8FF8-B76BBAEB566E}"/>
                </a:ext>
              </a:extLst>
            </p:cNvPr>
            <p:cNvSpPr>
              <a:spLocks noChangeShapeType="1"/>
            </p:cNvSpPr>
            <p:nvPr/>
          </p:nvSpPr>
          <p:spPr bwMode="auto">
            <a:xfrm>
              <a:off x="2267947" y="1752377"/>
              <a:ext cx="32753" cy="0"/>
            </a:xfrm>
            <a:prstGeom prst="line">
              <a:avLst/>
            </a:pr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58" name="TextBox 57">
            <a:extLst>
              <a:ext uri="{FF2B5EF4-FFF2-40B4-BE49-F238E27FC236}">
                <a16:creationId xmlns:a16="http://schemas.microsoft.com/office/drawing/2014/main" id="{A6BE5A7E-C42D-4215-9438-F87B6D34BD5F}"/>
              </a:ext>
            </a:extLst>
          </p:cNvPr>
          <p:cNvSpPr txBox="1"/>
          <p:nvPr/>
        </p:nvSpPr>
        <p:spPr>
          <a:xfrm>
            <a:off x="4126527" y="6466903"/>
            <a:ext cx="998896"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Devices</a:t>
            </a:r>
          </a:p>
        </p:txBody>
      </p:sp>
      <p:grpSp>
        <p:nvGrpSpPr>
          <p:cNvPr id="110" name="Group 109">
            <a:extLst>
              <a:ext uri="{FF2B5EF4-FFF2-40B4-BE49-F238E27FC236}">
                <a16:creationId xmlns:a16="http://schemas.microsoft.com/office/drawing/2014/main" id="{10BD71F0-6C13-4754-A999-CEBAB76DF39B}"/>
              </a:ext>
            </a:extLst>
          </p:cNvPr>
          <p:cNvGrpSpPr/>
          <p:nvPr/>
        </p:nvGrpSpPr>
        <p:grpSpPr>
          <a:xfrm>
            <a:off x="5011534" y="6100191"/>
            <a:ext cx="745050" cy="736044"/>
            <a:chOff x="5101736" y="5227283"/>
            <a:chExt cx="745050" cy="736044"/>
          </a:xfrm>
        </p:grpSpPr>
        <p:grpSp>
          <p:nvGrpSpPr>
            <p:cNvPr id="60" name="Group 12">
              <a:extLst>
                <a:ext uri="{FF2B5EF4-FFF2-40B4-BE49-F238E27FC236}">
                  <a16:creationId xmlns:a16="http://schemas.microsoft.com/office/drawing/2014/main" id="{4E2F4C66-57BC-44A5-9F08-6563AF3E90AB}"/>
                </a:ext>
              </a:extLst>
            </p:cNvPr>
            <p:cNvGrpSpPr>
              <a:grpSpLocks noChangeAspect="1"/>
            </p:cNvGrpSpPr>
            <p:nvPr/>
          </p:nvGrpSpPr>
          <p:grpSpPr bwMode="auto">
            <a:xfrm>
              <a:off x="5374248" y="5227283"/>
              <a:ext cx="200027" cy="320040"/>
              <a:chOff x="2781" y="1459"/>
              <a:chExt cx="200" cy="320"/>
            </a:xfrm>
          </p:grpSpPr>
          <p:sp>
            <p:nvSpPr>
              <p:cNvPr id="62" name="Freeform 13">
                <a:extLst>
                  <a:ext uri="{FF2B5EF4-FFF2-40B4-BE49-F238E27FC236}">
                    <a16:creationId xmlns:a16="http://schemas.microsoft.com/office/drawing/2014/main" id="{39179854-F5DC-43B0-8FCE-BDD28D8A500C}"/>
                  </a:ext>
                </a:extLst>
              </p:cNvPr>
              <p:cNvSpPr>
                <a:spLocks/>
              </p:cNvSpPr>
              <p:nvPr/>
            </p:nvSpPr>
            <p:spPr bwMode="auto">
              <a:xfrm>
                <a:off x="2781" y="1459"/>
                <a:ext cx="200" cy="320"/>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3" name="Freeform 14">
                <a:extLst>
                  <a:ext uri="{FF2B5EF4-FFF2-40B4-BE49-F238E27FC236}">
                    <a16:creationId xmlns:a16="http://schemas.microsoft.com/office/drawing/2014/main" id="{77D33330-B14E-4965-8186-8D8C37DD4913}"/>
                  </a:ext>
                </a:extLst>
              </p:cNvPr>
              <p:cNvSpPr>
                <a:spLocks/>
              </p:cNvSpPr>
              <p:nvPr/>
            </p:nvSpPr>
            <p:spPr bwMode="auto">
              <a:xfrm>
                <a:off x="2904" y="1459"/>
                <a:ext cx="77" cy="75"/>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61" name="TextBox 60">
              <a:extLst>
                <a:ext uri="{FF2B5EF4-FFF2-40B4-BE49-F238E27FC236}">
                  <a16:creationId xmlns:a16="http://schemas.microsoft.com/office/drawing/2014/main" id="{8C6ACFD3-9DAE-488F-AAE8-4AC22160A887}"/>
                </a:ext>
              </a:extLst>
            </p:cNvPr>
            <p:cNvSpPr txBox="1"/>
            <p:nvPr/>
          </p:nvSpPr>
          <p:spPr>
            <a:xfrm>
              <a:off x="5101736" y="5593995"/>
              <a:ext cx="745050"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Web</a:t>
              </a:r>
            </a:p>
          </p:txBody>
        </p:sp>
      </p:grpSp>
      <p:grpSp>
        <p:nvGrpSpPr>
          <p:cNvPr id="112" name="Group 111">
            <a:extLst>
              <a:ext uri="{FF2B5EF4-FFF2-40B4-BE49-F238E27FC236}">
                <a16:creationId xmlns:a16="http://schemas.microsoft.com/office/drawing/2014/main" id="{0DAD38E6-5A09-4534-9466-07435BBA51F8}"/>
              </a:ext>
            </a:extLst>
          </p:cNvPr>
          <p:cNvGrpSpPr/>
          <p:nvPr/>
        </p:nvGrpSpPr>
        <p:grpSpPr>
          <a:xfrm>
            <a:off x="5643890" y="6155933"/>
            <a:ext cx="1045207" cy="680302"/>
            <a:chOff x="5589299" y="5283025"/>
            <a:chExt cx="1045207" cy="680302"/>
          </a:xfrm>
        </p:grpSpPr>
        <p:grpSp>
          <p:nvGrpSpPr>
            <p:cNvPr id="65" name="Group 17">
              <a:extLst>
                <a:ext uri="{FF2B5EF4-FFF2-40B4-BE49-F238E27FC236}">
                  <a16:creationId xmlns:a16="http://schemas.microsoft.com/office/drawing/2014/main" id="{34A43854-F3FA-4103-A9A6-A94F24643CDB}"/>
                </a:ext>
              </a:extLst>
            </p:cNvPr>
            <p:cNvGrpSpPr>
              <a:grpSpLocks noChangeAspect="1"/>
            </p:cNvGrpSpPr>
            <p:nvPr/>
          </p:nvGrpSpPr>
          <p:grpSpPr bwMode="auto">
            <a:xfrm>
              <a:off x="5915786" y="5283025"/>
              <a:ext cx="343630" cy="208556"/>
              <a:chOff x="2721" y="1512"/>
              <a:chExt cx="318" cy="193"/>
            </a:xfrm>
          </p:grpSpPr>
          <p:sp>
            <p:nvSpPr>
              <p:cNvPr id="67" name="Freeform 18">
                <a:extLst>
                  <a:ext uri="{FF2B5EF4-FFF2-40B4-BE49-F238E27FC236}">
                    <a16:creationId xmlns:a16="http://schemas.microsoft.com/office/drawing/2014/main" id="{04C19FCC-1E0C-461D-A6A0-881C61A486C2}"/>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8" name="Freeform 19">
                <a:extLst>
                  <a:ext uri="{FF2B5EF4-FFF2-40B4-BE49-F238E27FC236}">
                    <a16:creationId xmlns:a16="http://schemas.microsoft.com/office/drawing/2014/main" id="{E1F78227-D145-4384-A6C5-82BFE05A3F46}"/>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9050" cap="rnd">
                <a:solidFill>
                  <a:schemeClr val="tx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69" name="Freeform 20">
                <a:extLst>
                  <a:ext uri="{FF2B5EF4-FFF2-40B4-BE49-F238E27FC236}">
                    <a16:creationId xmlns:a16="http://schemas.microsoft.com/office/drawing/2014/main" id="{0F6EB199-8F25-4A2D-9590-56F027824C91}"/>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905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grpSp>
        <p:sp>
          <p:nvSpPr>
            <p:cNvPr id="66" name="TextBox 65">
              <a:extLst>
                <a:ext uri="{FF2B5EF4-FFF2-40B4-BE49-F238E27FC236}">
                  <a16:creationId xmlns:a16="http://schemas.microsoft.com/office/drawing/2014/main" id="{FF39EE46-D442-4F35-9BA1-120259CC7677}"/>
                </a:ext>
              </a:extLst>
            </p:cNvPr>
            <p:cNvSpPr txBox="1"/>
            <p:nvPr/>
          </p:nvSpPr>
          <p:spPr>
            <a:xfrm>
              <a:off x="5589299" y="5593995"/>
              <a:ext cx="1045207"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Sensors</a:t>
              </a:r>
            </a:p>
          </p:txBody>
        </p:sp>
      </p:grpSp>
      <p:grpSp>
        <p:nvGrpSpPr>
          <p:cNvPr id="70" name="Group 69">
            <a:extLst>
              <a:ext uri="{FF2B5EF4-FFF2-40B4-BE49-F238E27FC236}">
                <a16:creationId xmlns:a16="http://schemas.microsoft.com/office/drawing/2014/main" id="{E54D0263-2E72-45E4-9948-C8709B62CB55}"/>
              </a:ext>
            </a:extLst>
          </p:cNvPr>
          <p:cNvGrpSpPr/>
          <p:nvPr/>
        </p:nvGrpSpPr>
        <p:grpSpPr>
          <a:xfrm>
            <a:off x="6579922" y="6100191"/>
            <a:ext cx="805768" cy="736044"/>
            <a:chOff x="4341019" y="3941628"/>
            <a:chExt cx="805768" cy="736044"/>
          </a:xfrm>
        </p:grpSpPr>
        <p:sp>
          <p:nvSpPr>
            <p:cNvPr id="71" name="Freeform 9">
              <a:extLst>
                <a:ext uri="{FF2B5EF4-FFF2-40B4-BE49-F238E27FC236}">
                  <a16:creationId xmlns:a16="http://schemas.microsoft.com/office/drawing/2014/main" id="{3748D15D-F7AE-495B-98E1-5A2C4B078040}"/>
                </a:ext>
              </a:extLst>
            </p:cNvPr>
            <p:cNvSpPr>
              <a:spLocks noChangeAspect="1"/>
            </p:cNvSpPr>
            <p:nvPr/>
          </p:nvSpPr>
          <p:spPr bwMode="auto">
            <a:xfrm>
              <a:off x="4580973" y="3941628"/>
              <a:ext cx="325860" cy="320040"/>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noFill/>
            <a:ln w="19050">
              <a:solidFill>
                <a:schemeClr val="tx1"/>
              </a:solidFill>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72" name="TextBox 71">
              <a:extLst>
                <a:ext uri="{FF2B5EF4-FFF2-40B4-BE49-F238E27FC236}">
                  <a16:creationId xmlns:a16="http://schemas.microsoft.com/office/drawing/2014/main" id="{2A193DAF-EB36-449A-9E1F-AF2EBF57DBB0}"/>
                </a:ext>
              </a:extLst>
            </p:cNvPr>
            <p:cNvSpPr txBox="1"/>
            <p:nvPr/>
          </p:nvSpPr>
          <p:spPr>
            <a:xfrm>
              <a:off x="4341019" y="4308340"/>
              <a:ext cx="805768" cy="369332"/>
            </a:xfrm>
            <a:prstGeom prst="rect">
              <a:avLst/>
            </a:prstGeom>
            <a:noFill/>
          </p:spPr>
          <p:txBody>
            <a:bodyPr wrap="square" rtlCol="0">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Social</a:t>
              </a:r>
            </a:p>
          </p:txBody>
        </p:sp>
      </p:grpSp>
      <p:grpSp>
        <p:nvGrpSpPr>
          <p:cNvPr id="73" name="Group 72">
            <a:extLst>
              <a:ext uri="{FF2B5EF4-FFF2-40B4-BE49-F238E27FC236}">
                <a16:creationId xmlns:a16="http://schemas.microsoft.com/office/drawing/2014/main" id="{2F39CEB5-28BF-4BBA-A5EA-E324B4D0D025}"/>
              </a:ext>
            </a:extLst>
          </p:cNvPr>
          <p:cNvGrpSpPr/>
          <p:nvPr/>
        </p:nvGrpSpPr>
        <p:grpSpPr>
          <a:xfrm>
            <a:off x="5392316" y="5526411"/>
            <a:ext cx="827475" cy="339473"/>
            <a:chOff x="4213742" y="3493294"/>
            <a:chExt cx="847725" cy="452358"/>
          </a:xfrm>
        </p:grpSpPr>
        <p:cxnSp>
          <p:nvCxnSpPr>
            <p:cNvPr id="74" name="Straight Connector 73">
              <a:extLst>
                <a:ext uri="{FF2B5EF4-FFF2-40B4-BE49-F238E27FC236}">
                  <a16:creationId xmlns:a16="http://schemas.microsoft.com/office/drawing/2014/main" id="{E871A24F-1544-40C4-A247-821084753346}"/>
                </a:ext>
              </a:extLst>
            </p:cNvPr>
            <p:cNvCxnSpPr>
              <a:cxnSpLocks/>
            </p:cNvCxnSpPr>
            <p:nvPr/>
          </p:nvCxnSpPr>
          <p:spPr>
            <a:xfrm>
              <a:off x="5061467"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43C7E1B-B4A2-45A6-A424-DD2892C6D5F6}"/>
                </a:ext>
              </a:extLst>
            </p:cNvPr>
            <p:cNvCxnSpPr>
              <a:cxnSpLocks/>
            </p:cNvCxnSpPr>
            <p:nvPr/>
          </p:nvCxnSpPr>
          <p:spPr>
            <a:xfrm>
              <a:off x="4213742" y="3493294"/>
              <a:ext cx="0" cy="452358"/>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cxnSp>
        <p:nvCxnSpPr>
          <p:cNvPr id="76" name="Straight Connector 75">
            <a:extLst>
              <a:ext uri="{FF2B5EF4-FFF2-40B4-BE49-F238E27FC236}">
                <a16:creationId xmlns:a16="http://schemas.microsoft.com/office/drawing/2014/main" id="{043C7E1B-B4A2-45A6-A424-DD2892C6D5F6}"/>
              </a:ext>
            </a:extLst>
          </p:cNvPr>
          <p:cNvCxnSpPr>
            <a:cxnSpLocks/>
          </p:cNvCxnSpPr>
          <p:nvPr/>
        </p:nvCxnSpPr>
        <p:spPr>
          <a:xfrm>
            <a:off x="5780999" y="3770129"/>
            <a:ext cx="0" cy="301276"/>
          </a:xfrm>
          <a:prstGeom prst="line">
            <a:avLst/>
          </a:prstGeom>
          <a:ln w="19050">
            <a:solidFill>
              <a:schemeClr val="accent1"/>
            </a:solidFill>
            <a:headEnd type="arrow" w="lg" len="sm"/>
            <a:tailEnd type="none" w="lg" len="sm"/>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8BC59EE4-C731-47CC-9EDE-BBD79706C8DD}"/>
              </a:ext>
            </a:extLst>
          </p:cNvPr>
          <p:cNvGrpSpPr/>
          <p:nvPr/>
        </p:nvGrpSpPr>
        <p:grpSpPr>
          <a:xfrm>
            <a:off x="5444056" y="4200174"/>
            <a:ext cx="673887" cy="796931"/>
            <a:chOff x="786472" y="4572218"/>
            <a:chExt cx="459449" cy="528625"/>
          </a:xfrm>
        </p:grpSpPr>
        <p:sp>
          <p:nvSpPr>
            <p:cNvPr id="80" name="Freeform 79">
              <a:extLst>
                <a:ext uri="{FF2B5EF4-FFF2-40B4-BE49-F238E27FC236}">
                  <a16:creationId xmlns:a16="http://schemas.microsoft.com/office/drawing/2014/main" id="{320FDF0C-A80C-4AD9-A425-40D4380C141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1" name="Oval 30">
              <a:extLst>
                <a:ext uri="{FF2B5EF4-FFF2-40B4-BE49-F238E27FC236}">
                  <a16:creationId xmlns:a16="http://schemas.microsoft.com/office/drawing/2014/main" id="{DB3BD7AB-C7D0-4836-9810-71D56CB44A4D}"/>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2" name="Freeform 31">
              <a:extLst>
                <a:ext uri="{FF2B5EF4-FFF2-40B4-BE49-F238E27FC236}">
                  <a16:creationId xmlns:a16="http://schemas.microsoft.com/office/drawing/2014/main" id="{CBCE0966-D160-4EEA-8E58-57C4A486A28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sp>
          <p:nvSpPr>
            <p:cNvPr id="83" name="Freeform 32">
              <a:extLst>
                <a:ext uri="{FF2B5EF4-FFF2-40B4-BE49-F238E27FC236}">
                  <a16:creationId xmlns:a16="http://schemas.microsoft.com/office/drawing/2014/main" id="{D05D5D1D-7DD3-4061-933B-3C3F408127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0F0F0"/>
                </a:solidFill>
                <a:effectLst/>
                <a:uLnTx/>
                <a:uFillTx/>
                <a:latin typeface="Amazon Ember"/>
                <a:ea typeface="+mn-ea"/>
                <a:cs typeface="+mn-cs"/>
              </a:endParaRPr>
            </a:p>
          </p:txBody>
        </p:sp>
      </p:grpSp>
      <p:sp>
        <p:nvSpPr>
          <p:cNvPr id="79" name="TextBox 78"/>
          <p:cNvSpPr txBox="1"/>
          <p:nvPr/>
        </p:nvSpPr>
        <p:spPr>
          <a:xfrm>
            <a:off x="5098437" y="5094220"/>
            <a:ext cx="1365124" cy="36933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DW Silo 2</a:t>
            </a:r>
          </a:p>
        </p:txBody>
      </p:sp>
      <p:grpSp>
        <p:nvGrpSpPr>
          <p:cNvPr id="84" name="Group 83">
            <a:extLst>
              <a:ext uri="{FF2B5EF4-FFF2-40B4-BE49-F238E27FC236}">
                <a16:creationId xmlns:a16="http://schemas.microsoft.com/office/drawing/2014/main" id="{5885E649-4098-43A5-ABE5-55867D4127E1}"/>
              </a:ext>
            </a:extLst>
          </p:cNvPr>
          <p:cNvGrpSpPr/>
          <p:nvPr/>
        </p:nvGrpSpPr>
        <p:grpSpPr>
          <a:xfrm>
            <a:off x="4920567" y="2590217"/>
            <a:ext cx="1720866" cy="1104510"/>
            <a:chOff x="1891877" y="1899808"/>
            <a:chExt cx="2820767" cy="1663668"/>
          </a:xfrm>
        </p:grpSpPr>
        <p:sp>
          <p:nvSpPr>
            <p:cNvPr id="85" name="TextBox 84"/>
            <p:cNvSpPr txBox="1"/>
            <p:nvPr/>
          </p:nvSpPr>
          <p:spPr>
            <a:xfrm>
              <a:off x="1891877" y="2589940"/>
              <a:ext cx="2820767" cy="97353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0F0F0"/>
                  </a:solidFill>
                  <a:effectLst/>
                  <a:uLnTx/>
                  <a:uFillTx/>
                  <a:latin typeface="Amazon Ember"/>
                  <a:ea typeface="Amazon Ember" panose="020B0603020204020204" pitchFamily="34" charset="0"/>
                  <a:cs typeface="Amazon Ember" panose="020B0603020204020204" pitchFamily="34" charset="0"/>
                </a:rPr>
                <a:t>Business Intelligence</a:t>
              </a:r>
            </a:p>
          </p:txBody>
        </p:sp>
        <p:grpSp>
          <p:nvGrpSpPr>
            <p:cNvPr id="86" name="Group 85">
              <a:extLst>
                <a:ext uri="{FF2B5EF4-FFF2-40B4-BE49-F238E27FC236}">
                  <a16:creationId xmlns:a16="http://schemas.microsoft.com/office/drawing/2014/main" id="{D1A4E3C6-5AC6-40AB-BC83-8E8B31F8EEF5}"/>
                </a:ext>
              </a:extLst>
            </p:cNvPr>
            <p:cNvGrpSpPr/>
            <p:nvPr/>
          </p:nvGrpSpPr>
          <p:grpSpPr>
            <a:xfrm>
              <a:off x="3004293" y="1899808"/>
              <a:ext cx="595933" cy="596703"/>
              <a:chOff x="1462947" y="1069524"/>
              <a:chExt cx="313519" cy="313924"/>
            </a:xfrm>
          </p:grpSpPr>
          <p:sp>
            <p:nvSpPr>
              <p:cNvPr id="89" name="Rectangle 88">
                <a:extLst>
                  <a:ext uri="{FF2B5EF4-FFF2-40B4-BE49-F238E27FC236}">
                    <a16:creationId xmlns:a16="http://schemas.microsoft.com/office/drawing/2014/main" id="{199EFC38-03A7-47EF-AFBE-0D202E9103DC}"/>
                  </a:ext>
                </a:extLst>
              </p:cNvPr>
              <p:cNvSpPr/>
              <p:nvPr/>
            </p:nvSpPr>
            <p:spPr>
              <a:xfrm>
                <a:off x="1500188" y="1209675"/>
                <a:ext cx="62882" cy="17336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90" name="Rectangle 89">
                <a:extLst>
                  <a:ext uri="{FF2B5EF4-FFF2-40B4-BE49-F238E27FC236}">
                    <a16:creationId xmlns:a16="http://schemas.microsoft.com/office/drawing/2014/main" id="{0F51F347-7C58-4D3A-A0D5-C962E904EA36}"/>
                  </a:ext>
                </a:extLst>
              </p:cNvPr>
              <p:cNvSpPr/>
              <p:nvPr/>
            </p:nvSpPr>
            <p:spPr>
              <a:xfrm>
                <a:off x="1592573" y="1157163"/>
                <a:ext cx="62882" cy="225880"/>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sp>
            <p:nvSpPr>
              <p:cNvPr id="91" name="Rectangle 90">
                <a:extLst>
                  <a:ext uri="{FF2B5EF4-FFF2-40B4-BE49-F238E27FC236}">
                    <a16:creationId xmlns:a16="http://schemas.microsoft.com/office/drawing/2014/main" id="{03055842-4DC5-4CD2-B926-71E7F7878619}"/>
                  </a:ext>
                </a:extLst>
              </p:cNvPr>
              <p:cNvSpPr/>
              <p:nvPr/>
            </p:nvSpPr>
            <p:spPr>
              <a:xfrm>
                <a:off x="1684957" y="1104799"/>
                <a:ext cx="62882" cy="278244"/>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474746"/>
                  </a:solidFill>
                  <a:effectLst/>
                  <a:uLnTx/>
                  <a:uFillTx/>
                  <a:latin typeface="Amazon Ember"/>
                  <a:ea typeface="+mn-ea"/>
                  <a:cs typeface="+mn-cs"/>
                </a:endParaRPr>
              </a:p>
            </p:txBody>
          </p:sp>
          <p:cxnSp>
            <p:nvCxnSpPr>
              <p:cNvPr id="87" name="Straight Connector 86">
                <a:extLst>
                  <a:ext uri="{FF2B5EF4-FFF2-40B4-BE49-F238E27FC236}">
                    <a16:creationId xmlns:a16="http://schemas.microsoft.com/office/drawing/2014/main" id="{89B9F13B-8F37-41E7-95B7-809F606FFCB9}"/>
                  </a:ext>
                </a:extLst>
              </p:cNvPr>
              <p:cNvCxnSpPr/>
              <p:nvPr/>
            </p:nvCxnSpPr>
            <p:spPr>
              <a:xfrm>
                <a:off x="1463074" y="1069524"/>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7138A2D2-CB10-406A-81C6-14E7F68E4FAD}"/>
                  </a:ext>
                </a:extLst>
              </p:cNvPr>
              <p:cNvCxnSpPr>
                <a:cxnSpLocks/>
              </p:cNvCxnSpPr>
              <p:nvPr/>
            </p:nvCxnSpPr>
            <p:spPr>
              <a:xfrm rot="5400000">
                <a:off x="1619707" y="1226688"/>
                <a:ext cx="0" cy="313519"/>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09" name="Group 108">
            <a:extLst>
              <a:ext uri="{FF2B5EF4-FFF2-40B4-BE49-F238E27FC236}">
                <a16:creationId xmlns:a16="http://schemas.microsoft.com/office/drawing/2014/main" id="{48EA0C48-2BE5-4825-932E-20BDF7C81EDD}"/>
              </a:ext>
            </a:extLst>
          </p:cNvPr>
          <p:cNvGrpSpPr/>
          <p:nvPr/>
        </p:nvGrpSpPr>
        <p:grpSpPr>
          <a:xfrm>
            <a:off x="7924539" y="3237598"/>
            <a:ext cx="6607007" cy="3071778"/>
            <a:chOff x="7595130" y="3399989"/>
            <a:chExt cx="6711546" cy="3071778"/>
          </a:xfrm>
        </p:grpSpPr>
        <p:pic>
          <p:nvPicPr>
            <p:cNvPr id="93" name="Picture 92">
              <a:extLst>
                <a:ext uri="{FF2B5EF4-FFF2-40B4-BE49-F238E27FC236}">
                  <a16:creationId xmlns:a16="http://schemas.microsoft.com/office/drawing/2014/main" id="{F7BDBA41-0346-2343-A5D3-857B824AE5C6}"/>
                </a:ext>
              </a:extLst>
            </p:cNvPr>
            <p:cNvPicPr>
              <a:picLocks noChangeAspect="1"/>
            </p:cNvPicPr>
            <p:nvPr/>
          </p:nvPicPr>
          <p:blipFill>
            <a:blip r:embed="rId3" cstate="print">
              <a:alphaModFix amt="73000"/>
              <a:extLst>
                <a:ext uri="{28A0092B-C50C-407E-A947-70E740481C1C}">
                  <a14:useLocalDpi xmlns:a14="http://schemas.microsoft.com/office/drawing/2010/main" val="0"/>
                </a:ext>
              </a:extLst>
            </a:blip>
            <a:stretch>
              <a:fillRect/>
            </a:stretch>
          </p:blipFill>
          <p:spPr>
            <a:xfrm>
              <a:off x="9446346" y="3399989"/>
              <a:ext cx="3050593" cy="3071778"/>
            </a:xfrm>
            <a:prstGeom prst="rect">
              <a:avLst/>
            </a:prstGeom>
          </p:spPr>
        </p:pic>
        <p:grpSp>
          <p:nvGrpSpPr>
            <p:cNvPr id="64" name="Group 63">
              <a:extLst>
                <a:ext uri="{FF2B5EF4-FFF2-40B4-BE49-F238E27FC236}">
                  <a16:creationId xmlns:a16="http://schemas.microsoft.com/office/drawing/2014/main" id="{716DF019-D6D3-40F7-83B4-43235360B36E}"/>
                </a:ext>
              </a:extLst>
            </p:cNvPr>
            <p:cNvGrpSpPr/>
            <p:nvPr/>
          </p:nvGrpSpPr>
          <p:grpSpPr>
            <a:xfrm>
              <a:off x="7595130" y="3447204"/>
              <a:ext cx="6711546" cy="2789051"/>
              <a:chOff x="7595130" y="3447204"/>
              <a:chExt cx="6711546" cy="2789051"/>
            </a:xfrm>
          </p:grpSpPr>
          <p:sp>
            <p:nvSpPr>
              <p:cNvPr id="92" name="Oval 91">
                <a:extLst>
                  <a:ext uri="{FF2B5EF4-FFF2-40B4-BE49-F238E27FC236}">
                    <a16:creationId xmlns:a16="http://schemas.microsoft.com/office/drawing/2014/main" id="{124E33CC-4C11-374A-A81D-3545CC49CBA3}"/>
                  </a:ext>
                </a:extLst>
              </p:cNvPr>
              <p:cNvSpPr/>
              <p:nvPr/>
            </p:nvSpPr>
            <p:spPr>
              <a:xfrm>
                <a:off x="9698879" y="3447204"/>
                <a:ext cx="2789051" cy="2789051"/>
              </a:xfrm>
              <a:prstGeom prst="ellipse">
                <a:avLst/>
              </a:prstGeom>
              <a:gradFill flip="none" rotWithShape="1">
                <a:gsLst>
                  <a:gs pos="0">
                    <a:schemeClr val="bg2">
                      <a:lumMod val="60000"/>
                      <a:lumOff val="40000"/>
                      <a:alpha val="24000"/>
                    </a:schemeClr>
                  </a:gs>
                  <a:gs pos="100000">
                    <a:schemeClr val="bg2">
                      <a:lumMod val="40000"/>
                      <a:lumOff val="6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TextBox 93">
                <a:extLst>
                  <a:ext uri="{FF2B5EF4-FFF2-40B4-BE49-F238E27FC236}">
                    <a16:creationId xmlns:a16="http://schemas.microsoft.com/office/drawing/2014/main" id="{86B22D79-6673-7240-90AD-D8A46CB7523A}"/>
                  </a:ext>
                </a:extLst>
              </p:cNvPr>
              <p:cNvSpPr txBox="1"/>
              <p:nvPr/>
            </p:nvSpPr>
            <p:spPr>
              <a:xfrm>
                <a:off x="8369379" y="3489787"/>
                <a:ext cx="1329694" cy="646331"/>
              </a:xfrm>
              <a:prstGeom prst="rect">
                <a:avLst/>
              </a:prstGeom>
              <a:noFill/>
            </p:spPr>
            <p:txBody>
              <a:bodyPr wrap="square" rtlCol="0" anchor="ctr" anchorCtr="0">
                <a:spAutoFit/>
              </a:bodyPr>
              <a:lstStyle/>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Machine</a:t>
                </a:r>
              </a:p>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learning</a:t>
                </a:r>
                <a:endParaRPr lang="en-US" sz="1800" dirty="0">
                  <a:solidFill>
                    <a:srgbClr val="F0F0F0"/>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08C157D0-B438-584D-99B8-B794D1CB338C}"/>
                  </a:ext>
                </a:extLst>
              </p:cNvPr>
              <p:cNvSpPr txBox="1"/>
              <p:nvPr/>
            </p:nvSpPr>
            <p:spPr>
              <a:xfrm>
                <a:off x="12870567" y="4518563"/>
                <a:ext cx="1436109" cy="646331"/>
              </a:xfrm>
              <a:prstGeom prst="rect">
                <a:avLst/>
              </a:prstGeom>
              <a:noFill/>
            </p:spPr>
            <p:txBody>
              <a:bodyPr wrap="square" rtlCol="0" anchor="ctr" anchorCtr="0">
                <a:spAutoFit/>
              </a:bodyPr>
              <a:lstStyle/>
              <a:p>
                <a:pP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BI + </a:t>
                </a:r>
                <a:br>
                  <a:rPr lang="en-US" sz="1800" dirty="0">
                    <a:solidFill>
                      <a:srgbClr val="F0F0F0"/>
                    </a:solidFill>
                    <a:latin typeface="Amazon Ember"/>
                    <a:ea typeface="Amazon Ember" panose="020B0603020204020204" pitchFamily="34" charset="0"/>
                    <a:cs typeface="Amazon Ember" panose="020B0603020204020204" pitchFamily="34" charset="0"/>
                  </a:rPr>
                </a:br>
                <a:r>
                  <a:rPr lang="en-US" sz="1800" dirty="0">
                    <a:solidFill>
                      <a:srgbClr val="F0F0F0"/>
                    </a:solidFill>
                    <a:latin typeface="Amazon Ember"/>
                    <a:ea typeface="Amazon Ember" panose="020B0603020204020204" pitchFamily="34" charset="0"/>
                    <a:cs typeface="Amazon Ember" panose="020B0603020204020204" pitchFamily="34" charset="0"/>
                  </a:rPr>
                  <a:t>analytics</a:t>
                </a:r>
              </a:p>
            </p:txBody>
          </p:sp>
          <p:sp>
            <p:nvSpPr>
              <p:cNvPr id="96" name="TextBox 95">
                <a:extLst>
                  <a:ext uri="{FF2B5EF4-FFF2-40B4-BE49-F238E27FC236}">
                    <a16:creationId xmlns:a16="http://schemas.microsoft.com/office/drawing/2014/main" id="{734EBB08-6130-2F4A-AF59-19827F5A0521}"/>
                  </a:ext>
                </a:extLst>
              </p:cNvPr>
              <p:cNvSpPr txBox="1"/>
              <p:nvPr/>
            </p:nvSpPr>
            <p:spPr>
              <a:xfrm>
                <a:off x="7595130" y="5056586"/>
                <a:ext cx="1717222" cy="646331"/>
              </a:xfrm>
              <a:prstGeom prst="rect">
                <a:avLst/>
              </a:prstGeom>
              <a:noFill/>
            </p:spPr>
            <p:txBody>
              <a:bodyPr wrap="square" rtlCol="0" anchor="ctr" anchorCtr="0">
                <a:spAutoFit/>
              </a:bodyPr>
              <a:lstStyle/>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Data</a:t>
                </a:r>
              </a:p>
              <a:p>
                <a:pPr algn="r" defTabSz="731520">
                  <a:defRPr/>
                </a:pPr>
                <a:r>
                  <a:rPr lang="en-US" sz="1800" dirty="0">
                    <a:solidFill>
                      <a:srgbClr val="F0F0F0"/>
                    </a:solidFill>
                    <a:latin typeface="Amazon Ember"/>
                    <a:ea typeface="Amazon Ember" panose="020B0603020204020204" pitchFamily="34" charset="0"/>
                    <a:cs typeface="Amazon Ember" panose="020B0603020204020204" pitchFamily="34" charset="0"/>
                  </a:rPr>
                  <a:t>warehousing</a:t>
                </a:r>
                <a:endParaRPr lang="en-US" sz="1800" dirty="0">
                  <a:solidFill>
                    <a:srgbClr val="F0F0F0"/>
                  </a:solidFill>
                  <a:latin typeface="Amazon Ember" panose="02000000000000000000" pitchFamily="2" charset="0"/>
                  <a:ea typeface="Amazon Ember" panose="020B0603020204020204" pitchFamily="34" charset="0"/>
                  <a:cs typeface="Amazon Ember" panose="020B0603020204020204" pitchFamily="34" charset="0"/>
                </a:endParaRPr>
              </a:p>
            </p:txBody>
          </p:sp>
          <p:grpSp>
            <p:nvGrpSpPr>
              <p:cNvPr id="97" name="Group 96">
                <a:extLst>
                  <a:ext uri="{FF2B5EF4-FFF2-40B4-BE49-F238E27FC236}">
                    <a16:creationId xmlns:a16="http://schemas.microsoft.com/office/drawing/2014/main" id="{919D3EC6-5392-334B-8C5B-689D20D3EE98}"/>
                  </a:ext>
                </a:extLst>
              </p:cNvPr>
              <p:cNvGrpSpPr/>
              <p:nvPr/>
            </p:nvGrpSpPr>
            <p:grpSpPr>
              <a:xfrm>
                <a:off x="9723746" y="3775858"/>
                <a:ext cx="479272" cy="107776"/>
                <a:chOff x="18724143" y="6451289"/>
                <a:chExt cx="1597468" cy="359229"/>
              </a:xfrm>
            </p:grpSpPr>
            <p:cxnSp>
              <p:nvCxnSpPr>
                <p:cNvPr id="99" name="Straight Connector 98">
                  <a:extLst>
                    <a:ext uri="{FF2B5EF4-FFF2-40B4-BE49-F238E27FC236}">
                      <a16:creationId xmlns:a16="http://schemas.microsoft.com/office/drawing/2014/main" id="{F2959D2E-5B83-5A41-BE2A-3C6F8A583153}"/>
                    </a:ext>
                  </a:extLst>
                </p:cNvPr>
                <p:cNvCxnSpPr>
                  <a:cxnSpLocks/>
                </p:cNvCxnSpPr>
                <p:nvPr/>
              </p:nvCxnSpPr>
              <p:spPr>
                <a:xfrm flipH="1">
                  <a:off x="18724143" y="6630903"/>
                  <a:ext cx="14178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7FA8935-2F91-3546-B8CB-3FF1311C67CB}"/>
                    </a:ext>
                  </a:extLst>
                </p:cNvPr>
                <p:cNvSpPr/>
                <p:nvPr/>
              </p:nvSpPr>
              <p:spPr>
                <a:xfrm>
                  <a:off x="19962381" y="645128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00" name="Group 99">
                <a:extLst>
                  <a:ext uri="{FF2B5EF4-FFF2-40B4-BE49-F238E27FC236}">
                    <a16:creationId xmlns:a16="http://schemas.microsoft.com/office/drawing/2014/main" id="{C5EA4A26-2A4D-174F-8781-BA143F19C688}"/>
                  </a:ext>
                </a:extLst>
              </p:cNvPr>
              <p:cNvGrpSpPr/>
              <p:nvPr/>
            </p:nvGrpSpPr>
            <p:grpSpPr>
              <a:xfrm rot="10800000">
                <a:off x="12391297" y="4779315"/>
                <a:ext cx="479272" cy="107776"/>
                <a:chOff x="18724143" y="6394139"/>
                <a:chExt cx="1597468" cy="359229"/>
              </a:xfrm>
            </p:grpSpPr>
            <p:cxnSp>
              <p:nvCxnSpPr>
                <p:cNvPr id="102" name="Straight Connector 101">
                  <a:extLst>
                    <a:ext uri="{FF2B5EF4-FFF2-40B4-BE49-F238E27FC236}">
                      <a16:creationId xmlns:a16="http://schemas.microsoft.com/office/drawing/2014/main" id="{318EA183-F4DC-A040-8FEC-8CB57F91506E}"/>
                    </a:ext>
                  </a:extLst>
                </p:cNvPr>
                <p:cNvCxnSpPr>
                  <a:cxnSpLocks/>
                </p:cNvCxnSpPr>
                <p:nvPr/>
              </p:nvCxnSpPr>
              <p:spPr>
                <a:xfrm flipH="1">
                  <a:off x="18724143" y="6573754"/>
                  <a:ext cx="14178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0C0784F3-F251-5743-BEDA-3CE4B7CBAD39}"/>
                    </a:ext>
                  </a:extLst>
                </p:cNvPr>
                <p:cNvSpPr/>
                <p:nvPr/>
              </p:nvSpPr>
              <p:spPr>
                <a:xfrm>
                  <a:off x="19962381" y="639413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03" name="Title 1">
                <a:extLst>
                  <a:ext uri="{FF2B5EF4-FFF2-40B4-BE49-F238E27FC236}">
                    <a16:creationId xmlns:a16="http://schemas.microsoft.com/office/drawing/2014/main" id="{D61458EC-5DDE-A942-86F3-5891D827BFC0}"/>
                  </a:ext>
                </a:extLst>
              </p:cNvPr>
              <p:cNvSpPr txBox="1">
                <a:spLocks/>
              </p:cNvSpPr>
              <p:nvPr/>
            </p:nvSpPr>
            <p:spPr>
              <a:xfrm>
                <a:off x="9847892" y="4352984"/>
                <a:ext cx="2483361" cy="426331"/>
              </a:xfrm>
            </p:spPr>
            <p:txBody>
              <a:bodyPr>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marL="0" marR="0" lvl="0" indent="0" algn="ctr" defTabSz="2167677"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Data lakes</a:t>
                </a:r>
              </a:p>
            </p:txBody>
          </p:sp>
          <p:sp>
            <p:nvSpPr>
              <p:cNvPr id="104" name="TextBox 103">
                <a:extLst>
                  <a:ext uri="{FF2B5EF4-FFF2-40B4-BE49-F238E27FC236}">
                    <a16:creationId xmlns:a16="http://schemas.microsoft.com/office/drawing/2014/main" id="{5279171D-6F99-3F47-B792-7EE07809EC3F}"/>
                  </a:ext>
                </a:extLst>
              </p:cNvPr>
              <p:cNvSpPr txBox="1"/>
              <p:nvPr/>
            </p:nvSpPr>
            <p:spPr>
              <a:xfrm>
                <a:off x="10039282" y="4991803"/>
                <a:ext cx="2100582" cy="338554"/>
              </a:xfrm>
              <a:prstGeom prst="rect">
                <a:avLst/>
              </a:prstGeom>
              <a:noFill/>
            </p:spPr>
            <p:txBody>
              <a:bodyPr wrap="square" rtlCol="0">
                <a:spAutoFit/>
              </a:bodyPr>
              <a:lstStyle/>
              <a:p>
                <a:pPr marR="0" lvl="0" indent="0" algn="ctr" defTabSz="731520" fontAlgn="auto">
                  <a:lnSpc>
                    <a:spcPct val="100000"/>
                  </a:lnSpc>
                  <a:spcBef>
                    <a:spcPts val="0"/>
                  </a:spcBef>
                  <a:spcAft>
                    <a:spcPts val="0"/>
                  </a:spcAft>
                  <a:buClrTx/>
                  <a:buSzTx/>
                  <a:buFontTx/>
                  <a:buNone/>
                  <a:tabLst/>
                  <a:defRPr/>
                </a:pPr>
                <a:r>
                  <a:rPr lang="en-US" sz="1600" dirty="0">
                    <a:solidFill>
                      <a:srgbClr val="F0F0F0"/>
                    </a:solidFill>
                    <a:latin typeface="Amazon Ember"/>
                    <a:ea typeface="Amazon Ember" panose="020B0603020204020204" pitchFamily="34" charset="0"/>
                    <a:cs typeface="Amazon Ember" panose="020B0603020204020204" pitchFamily="34" charset="0"/>
                  </a:rPr>
                  <a:t>Open formats</a:t>
                </a:r>
              </a:p>
            </p:txBody>
          </p:sp>
          <p:sp>
            <p:nvSpPr>
              <p:cNvPr id="105" name="TextBox 104">
                <a:extLst>
                  <a:ext uri="{FF2B5EF4-FFF2-40B4-BE49-F238E27FC236}">
                    <a16:creationId xmlns:a16="http://schemas.microsoft.com/office/drawing/2014/main" id="{95925B68-86FB-B846-91EF-7C075C7432AC}"/>
                  </a:ext>
                </a:extLst>
              </p:cNvPr>
              <p:cNvSpPr txBox="1"/>
              <p:nvPr/>
            </p:nvSpPr>
            <p:spPr>
              <a:xfrm>
                <a:off x="9894902" y="5311570"/>
                <a:ext cx="2389340" cy="338554"/>
              </a:xfrm>
              <a:prstGeom prst="rect">
                <a:avLst/>
              </a:prstGeom>
              <a:noFill/>
            </p:spPr>
            <p:txBody>
              <a:bodyPr wrap="square" rtlCol="0">
                <a:spAutoFit/>
              </a:bodyPr>
              <a:lstStyle/>
              <a:p>
                <a:pPr algn="ctr" defTabSz="731520">
                  <a:defRPr/>
                </a:pPr>
                <a:r>
                  <a:rPr lang="en-US" sz="1600" dirty="0">
                    <a:solidFill>
                      <a:srgbClr val="F0F0F0"/>
                    </a:solidFill>
                    <a:latin typeface="Amazon Ember"/>
                    <a:ea typeface="Amazon Ember" panose="020B0603020204020204" pitchFamily="34" charset="0"/>
                    <a:cs typeface="Amazon Ember" panose="020B0603020204020204" pitchFamily="34" charset="0"/>
                  </a:rPr>
                  <a:t>Central catalog</a:t>
                </a:r>
              </a:p>
            </p:txBody>
          </p:sp>
          <p:grpSp>
            <p:nvGrpSpPr>
              <p:cNvPr id="106" name="Group 105">
                <a:extLst>
                  <a:ext uri="{FF2B5EF4-FFF2-40B4-BE49-F238E27FC236}">
                    <a16:creationId xmlns:a16="http://schemas.microsoft.com/office/drawing/2014/main" id="{97ADED0A-60D1-E04D-8ED5-BDCAFA4B2D23}"/>
                  </a:ext>
                </a:extLst>
              </p:cNvPr>
              <p:cNvGrpSpPr/>
              <p:nvPr/>
            </p:nvGrpSpPr>
            <p:grpSpPr>
              <a:xfrm>
                <a:off x="9339098" y="5341578"/>
                <a:ext cx="593434" cy="107776"/>
                <a:chOff x="18343623" y="6451289"/>
                <a:chExt cx="1977984" cy="359229"/>
              </a:xfrm>
            </p:grpSpPr>
            <p:cxnSp>
              <p:nvCxnSpPr>
                <p:cNvPr id="108" name="Straight Connector 107">
                  <a:extLst>
                    <a:ext uri="{FF2B5EF4-FFF2-40B4-BE49-F238E27FC236}">
                      <a16:creationId xmlns:a16="http://schemas.microsoft.com/office/drawing/2014/main" id="{9952D9C9-204B-D74B-AE39-A88BFE683D95}"/>
                    </a:ext>
                  </a:extLst>
                </p:cNvPr>
                <p:cNvCxnSpPr>
                  <a:cxnSpLocks/>
                </p:cNvCxnSpPr>
                <p:nvPr/>
              </p:nvCxnSpPr>
              <p:spPr>
                <a:xfrm flipH="1">
                  <a:off x="18343623" y="6630904"/>
                  <a:ext cx="1798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F9C9C3B0-2A0D-FA4F-9A28-137BB24500A4}"/>
                    </a:ext>
                  </a:extLst>
                </p:cNvPr>
                <p:cNvSpPr/>
                <p:nvPr/>
              </p:nvSpPr>
              <p:spPr>
                <a:xfrm>
                  <a:off x="19962377" y="6451289"/>
                  <a:ext cx="359230" cy="35922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635"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34" name="Group 133">
            <a:extLst>
              <a:ext uri="{FF2B5EF4-FFF2-40B4-BE49-F238E27FC236}">
                <a16:creationId xmlns:a16="http://schemas.microsoft.com/office/drawing/2014/main" id="{D18D6276-E3C2-493D-99BA-55A706190AAE}"/>
              </a:ext>
            </a:extLst>
          </p:cNvPr>
          <p:cNvGrpSpPr/>
          <p:nvPr/>
        </p:nvGrpSpPr>
        <p:grpSpPr>
          <a:xfrm>
            <a:off x="7697027" y="1793112"/>
            <a:ext cx="559968" cy="5883035"/>
            <a:chOff x="7352579" y="1793112"/>
            <a:chExt cx="559968" cy="5883035"/>
          </a:xfrm>
        </p:grpSpPr>
        <p:cxnSp>
          <p:nvCxnSpPr>
            <p:cNvPr id="119" name="Straight Connector 118">
              <a:extLst>
                <a:ext uri="{FF2B5EF4-FFF2-40B4-BE49-F238E27FC236}">
                  <a16:creationId xmlns:a16="http://schemas.microsoft.com/office/drawing/2014/main" id="{F7D84849-8B91-4B57-BD09-E604F062492D}"/>
                </a:ext>
              </a:extLst>
            </p:cNvPr>
            <p:cNvCxnSpPr>
              <a:cxnSpLocks/>
            </p:cNvCxnSpPr>
            <p:nvPr/>
          </p:nvCxnSpPr>
          <p:spPr>
            <a:xfrm>
              <a:off x="7632563" y="4938414"/>
              <a:ext cx="0" cy="273773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BDCCE1B5-5098-482F-8A6A-CEF70EDE7EB5}"/>
                </a:ext>
              </a:extLst>
            </p:cNvPr>
            <p:cNvGrpSpPr/>
            <p:nvPr/>
          </p:nvGrpSpPr>
          <p:grpSpPr>
            <a:xfrm rot="16200000">
              <a:off x="7352579" y="4378446"/>
              <a:ext cx="559968" cy="559968"/>
              <a:chOff x="2286025" y="2846413"/>
              <a:chExt cx="745284" cy="745284"/>
            </a:xfrm>
          </p:grpSpPr>
          <p:sp>
            <p:nvSpPr>
              <p:cNvPr id="122" name="Oval 121">
                <a:extLst>
                  <a:ext uri="{FF2B5EF4-FFF2-40B4-BE49-F238E27FC236}">
                    <a16:creationId xmlns:a16="http://schemas.microsoft.com/office/drawing/2014/main" id="{A1905911-4A5E-4E8C-B9BD-36EB6A06ECF9}"/>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3" name="Group 122">
                <a:extLst>
                  <a:ext uri="{FF2B5EF4-FFF2-40B4-BE49-F238E27FC236}">
                    <a16:creationId xmlns:a16="http://schemas.microsoft.com/office/drawing/2014/main" id="{4FE2B0B3-DB4F-4285-A747-4B581BD69DA3}"/>
                  </a:ext>
                </a:extLst>
              </p:cNvPr>
              <p:cNvGrpSpPr/>
              <p:nvPr/>
            </p:nvGrpSpPr>
            <p:grpSpPr>
              <a:xfrm>
                <a:off x="2533463" y="3048376"/>
                <a:ext cx="250408" cy="325097"/>
                <a:chOff x="2534444" y="3048376"/>
                <a:chExt cx="250408" cy="325097"/>
              </a:xfrm>
            </p:grpSpPr>
            <p:cxnSp>
              <p:nvCxnSpPr>
                <p:cNvPr id="124" name="Straight Connector 123">
                  <a:extLst>
                    <a:ext uri="{FF2B5EF4-FFF2-40B4-BE49-F238E27FC236}">
                      <a16:creationId xmlns:a16="http://schemas.microsoft.com/office/drawing/2014/main" id="{73F49B31-5489-4C80-B424-43C387BEDC7D}"/>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25" name="Straight Connector 124">
                  <a:extLst>
                    <a:ext uri="{FF2B5EF4-FFF2-40B4-BE49-F238E27FC236}">
                      <a16:creationId xmlns:a16="http://schemas.microsoft.com/office/drawing/2014/main" id="{AF2EFDAA-87A4-46C1-A256-AFD742DC8327}"/>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26" name="Straight Connector 125">
                  <a:extLst>
                    <a:ext uri="{FF2B5EF4-FFF2-40B4-BE49-F238E27FC236}">
                      <a16:creationId xmlns:a16="http://schemas.microsoft.com/office/drawing/2014/main" id="{1ED1FA56-58C2-4F58-AEEA-A6FBD5265950}"/>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133" name="Straight Connector 132">
              <a:extLst>
                <a:ext uri="{FF2B5EF4-FFF2-40B4-BE49-F238E27FC236}">
                  <a16:creationId xmlns:a16="http://schemas.microsoft.com/office/drawing/2014/main" id="{DCB75CAF-78DB-477A-98E6-5740CBF753C3}"/>
                </a:ext>
              </a:extLst>
            </p:cNvPr>
            <p:cNvCxnSpPr>
              <a:cxnSpLocks/>
            </p:cNvCxnSpPr>
            <p:nvPr/>
          </p:nvCxnSpPr>
          <p:spPr>
            <a:xfrm>
              <a:off x="7632563" y="1793112"/>
              <a:ext cx="0" cy="258533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0" name="Title 1"/>
          <p:cNvSpPr>
            <a:spLocks noGrp="1"/>
          </p:cNvSpPr>
          <p:nvPr>
            <p:ph type="title"/>
          </p:nvPr>
        </p:nvSpPr>
        <p:spPr>
          <a:xfrm>
            <a:off x="323850" y="199933"/>
            <a:ext cx="13982827" cy="1079598"/>
          </a:xfrm>
        </p:spPr>
        <p:txBody>
          <a:bodyPr/>
          <a:lstStyle/>
          <a:p>
            <a:r>
              <a:rPr lang="en-US" dirty="0"/>
              <a:t>Traditional data warehousing approaches don’t scale</a:t>
            </a:r>
          </a:p>
        </p:txBody>
      </p:sp>
      <p:sp>
        <p:nvSpPr>
          <p:cNvPr id="2" name="Rectangle 1"/>
          <p:cNvSpPr/>
          <p:nvPr/>
        </p:nvSpPr>
        <p:spPr>
          <a:xfrm>
            <a:off x="323850" y="2310714"/>
            <a:ext cx="7200179" cy="4707924"/>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201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42" presetClass="path" presetSubtype="0" decel="100000" fill="hold" nodeType="withEffect">
                                  <p:stCondLst>
                                    <p:cond delay="0"/>
                                  </p:stCondLst>
                                  <p:childTnLst>
                                    <p:animMotion origin="layout" path="M -3.09028E-6 -1.11111E-6 L -3.09028E-6 0.03492 " pathEditMode="relative" rAng="0" ptsTypes="AA">
                                      <p:cBhvr>
                                        <p:cTn id="15" dur="500" spd="-100000" fill="hold"/>
                                        <p:tgtEl>
                                          <p:spTgt spid="10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38B6AA9-9EAE-4E4C-B6F8-1ACD06A49CD0}"/>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Inspiring future </a:t>
            </a:r>
            <a:br>
              <a:rPr lang="en-US" sz="4480" dirty="0">
                <a:solidFill>
                  <a:schemeClr val="accent1"/>
                </a:solidFill>
              </a:rPr>
            </a:br>
            <a:r>
              <a:rPr lang="en-US" sz="4480" dirty="0">
                <a:solidFill>
                  <a:schemeClr val="accent1"/>
                </a:solidFill>
              </a:rPr>
              <a:t>astronauts</a:t>
            </a:r>
          </a:p>
        </p:txBody>
      </p:sp>
      <p:sp>
        <p:nvSpPr>
          <p:cNvPr id="12" name="Text Placeholder 3">
            <a:extLst>
              <a:ext uri="{FF2B5EF4-FFF2-40B4-BE49-F238E27FC236}">
                <a16:creationId xmlns:a16="http://schemas.microsoft.com/office/drawing/2014/main" id="{73A83497-5DF5-47A2-BBE4-A4D8002AEEF1}"/>
              </a:ext>
            </a:extLst>
          </p:cNvPr>
          <p:cNvSpPr txBox="1">
            <a:spLocks/>
          </p:cNvSpPr>
          <p:nvPr/>
        </p:nvSpPr>
        <p:spPr>
          <a:xfrm>
            <a:off x="747133" y="3789680"/>
            <a:ext cx="7716275"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NASA uses Amazon Lex to power the voice interface for </a:t>
            </a:r>
            <a:r>
              <a:rPr lang="en-US" sz="2240" dirty="0" err="1">
                <a:solidFill>
                  <a:schemeClr val="tx1"/>
                </a:solidFill>
              </a:rPr>
              <a:t>Rov</a:t>
            </a:r>
            <a:r>
              <a:rPr lang="en-US" sz="2240" dirty="0">
                <a:solidFill>
                  <a:schemeClr val="tx1"/>
                </a:solidFill>
              </a:rPr>
              <a:t>-E, their educational robot. </a:t>
            </a:r>
            <a:r>
              <a:rPr lang="en-US" sz="2240" dirty="0" err="1">
                <a:solidFill>
                  <a:schemeClr val="tx1"/>
                </a:solidFill>
              </a:rPr>
              <a:t>Rov</a:t>
            </a:r>
            <a:r>
              <a:rPr lang="en-US" sz="2240" dirty="0">
                <a:solidFill>
                  <a:schemeClr val="tx1"/>
                </a:solidFill>
              </a:rPr>
              <a:t>-E helps inspire the next generation of explorers by visiting schools, community organizations, and other public outreach events.</a:t>
            </a:r>
          </a:p>
        </p:txBody>
      </p:sp>
      <p:pic>
        <p:nvPicPr>
          <p:cNvPr id="4" name="Picture 3">
            <a:extLst>
              <a:ext uri="{FF2B5EF4-FFF2-40B4-BE49-F238E27FC236}">
                <a16:creationId xmlns:a16="http://schemas.microsoft.com/office/drawing/2014/main" id="{B4E0B9E3-4155-4E0F-B7ED-693E08D5B12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037464" y="2720642"/>
            <a:ext cx="3354032" cy="2788318"/>
          </a:xfrm>
          <a:prstGeom prst="rect">
            <a:avLst/>
          </a:prstGeom>
        </p:spPr>
      </p:pic>
    </p:spTree>
    <p:extLst>
      <p:ext uri="{BB962C8B-B14F-4D97-AF65-F5344CB8AC3E}">
        <p14:creationId xmlns:p14="http://schemas.microsoft.com/office/powerpoint/2010/main" val="36960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91178F5-82D5-4527-B67D-17A2BB4B40E9}"/>
              </a:ext>
            </a:extLst>
          </p:cNvPr>
          <p:cNvSpPr txBox="1">
            <a:spLocks/>
          </p:cNvSpPr>
          <p:nvPr/>
        </p:nvSpPr>
        <p:spPr>
          <a:xfrm>
            <a:off x="747135" y="1960882"/>
            <a:ext cx="7532342"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4"/>
                </a:solidFill>
              </a:rPr>
              <a:t>Catering to public transport demand in near real time</a:t>
            </a:r>
          </a:p>
        </p:txBody>
      </p:sp>
      <p:sp>
        <p:nvSpPr>
          <p:cNvPr id="12" name="Text Placeholder 3">
            <a:extLst>
              <a:ext uri="{FF2B5EF4-FFF2-40B4-BE49-F238E27FC236}">
                <a16:creationId xmlns:a16="http://schemas.microsoft.com/office/drawing/2014/main" id="{A603F012-25AA-4D07-9FF9-ABB1A036C051}"/>
              </a:ext>
            </a:extLst>
          </p:cNvPr>
          <p:cNvSpPr txBox="1">
            <a:spLocks/>
          </p:cNvSpPr>
          <p:nvPr/>
        </p:nvSpPr>
        <p:spPr>
          <a:xfrm>
            <a:off x="747135" y="3789682"/>
            <a:ext cx="5342277"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Using Amazon </a:t>
            </a:r>
            <a:r>
              <a:rPr lang="en-US" sz="2240" dirty="0" err="1">
                <a:solidFill>
                  <a:schemeClr val="tx1"/>
                </a:solidFill>
              </a:rPr>
              <a:t>Sagemaker</a:t>
            </a:r>
            <a:r>
              <a:rPr lang="en-US" sz="2240" dirty="0">
                <a:solidFill>
                  <a:schemeClr val="tx1"/>
                </a:solidFill>
              </a:rPr>
              <a:t> and other AWS services to predict patronage figures up to 48 hours in advance, Transport for NSW now has access to real-time contextual insight on impending weather events, and its management can provide more transport services to customers when they need them. </a:t>
            </a:r>
          </a:p>
        </p:txBody>
      </p:sp>
      <p:pic>
        <p:nvPicPr>
          <p:cNvPr id="3" name="Picture 2">
            <a:extLst>
              <a:ext uri="{FF2B5EF4-FFF2-40B4-BE49-F238E27FC236}">
                <a16:creationId xmlns:a16="http://schemas.microsoft.com/office/drawing/2014/main" id="{0F1672AC-1EE6-684F-8FCF-73654870C495}"/>
              </a:ext>
            </a:extLst>
          </p:cNvPr>
          <p:cNvPicPr>
            <a:picLocks noChangeAspect="1"/>
          </p:cNvPicPr>
          <p:nvPr/>
        </p:nvPicPr>
        <p:blipFill>
          <a:blip r:embed="rId3"/>
          <a:stretch>
            <a:fillRect/>
          </a:stretch>
        </p:blipFill>
        <p:spPr>
          <a:xfrm>
            <a:off x="10475125" y="2768604"/>
            <a:ext cx="2478710" cy="2738110"/>
          </a:xfrm>
          <a:prstGeom prst="rect">
            <a:avLst/>
          </a:prstGeom>
        </p:spPr>
      </p:pic>
    </p:spTree>
    <p:extLst>
      <p:ext uri="{BB962C8B-B14F-4D97-AF65-F5344CB8AC3E}">
        <p14:creationId xmlns:p14="http://schemas.microsoft.com/office/powerpoint/2010/main" val="185637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17D9452-4E46-46E8-8B86-48842B7F6553}"/>
              </a:ext>
            </a:extLst>
          </p:cNvPr>
          <p:cNvSpPr txBox="1">
            <a:spLocks/>
          </p:cNvSpPr>
          <p:nvPr/>
        </p:nvSpPr>
        <p:spPr>
          <a:xfrm>
            <a:off x="747133" y="1960881"/>
            <a:ext cx="13151747" cy="1298024"/>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80" dirty="0">
                <a:solidFill>
                  <a:schemeClr val="accent1"/>
                </a:solidFill>
              </a:rPr>
              <a:t>Making </a:t>
            </a:r>
            <a:br>
              <a:rPr lang="en-US" sz="4480" dirty="0">
                <a:solidFill>
                  <a:schemeClr val="accent1"/>
                </a:solidFill>
              </a:rPr>
            </a:br>
            <a:r>
              <a:rPr lang="en-US" sz="4480" dirty="0">
                <a:solidFill>
                  <a:schemeClr val="accent1"/>
                </a:solidFill>
              </a:rPr>
              <a:t>history fun</a:t>
            </a:r>
          </a:p>
        </p:txBody>
      </p:sp>
      <p:sp>
        <p:nvSpPr>
          <p:cNvPr id="13" name="Text Placeholder 3">
            <a:extLst>
              <a:ext uri="{FF2B5EF4-FFF2-40B4-BE49-F238E27FC236}">
                <a16:creationId xmlns:a16="http://schemas.microsoft.com/office/drawing/2014/main" id="{3DE45413-531D-49D9-9440-0D8625418186}"/>
              </a:ext>
            </a:extLst>
          </p:cNvPr>
          <p:cNvSpPr txBox="1">
            <a:spLocks/>
          </p:cNvSpPr>
          <p:nvPr/>
        </p:nvSpPr>
        <p:spPr>
          <a:xfrm>
            <a:off x="747133" y="3789680"/>
            <a:ext cx="7082109" cy="695958"/>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40" dirty="0">
                <a:solidFill>
                  <a:schemeClr val="tx1"/>
                </a:solidFill>
              </a:rPr>
              <a:t>The White House Historical Association uses Amazon </a:t>
            </a:r>
            <a:r>
              <a:rPr lang="en-US" sz="2240" dirty="0" err="1">
                <a:solidFill>
                  <a:schemeClr val="tx1"/>
                </a:solidFill>
              </a:rPr>
              <a:t>Rekognition</a:t>
            </a:r>
            <a:r>
              <a:rPr lang="en-US" sz="2240" dirty="0">
                <a:solidFill>
                  <a:schemeClr val="tx1"/>
                </a:solidFill>
              </a:rPr>
              <a:t> to power the Presidential Lookalike tool, letting users upload a selfie to see which President or First Lady they most resemble.</a:t>
            </a:r>
          </a:p>
        </p:txBody>
      </p:sp>
      <p:pic>
        <p:nvPicPr>
          <p:cNvPr id="12" name="Picture 11">
            <a:extLst>
              <a:ext uri="{FF2B5EF4-FFF2-40B4-BE49-F238E27FC236}">
                <a16:creationId xmlns:a16="http://schemas.microsoft.com/office/drawing/2014/main" id="{DA1FA2CB-2098-449E-95EA-7CD3AC087B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218" y="1960881"/>
            <a:ext cx="5518366" cy="3753991"/>
          </a:xfrm>
          <a:prstGeom prst="rect">
            <a:avLst/>
          </a:prstGeom>
        </p:spPr>
      </p:pic>
    </p:spTree>
    <p:extLst>
      <p:ext uri="{BB962C8B-B14F-4D97-AF65-F5344CB8AC3E}">
        <p14:creationId xmlns:p14="http://schemas.microsoft.com/office/powerpoint/2010/main" val="268404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A5F2-F1D0-A949-AF7E-D10F5B7F8933}"/>
              </a:ext>
            </a:extLst>
          </p:cNvPr>
          <p:cNvSpPr>
            <a:spLocks noGrp="1"/>
          </p:cNvSpPr>
          <p:nvPr>
            <p:ph type="title"/>
          </p:nvPr>
        </p:nvSpPr>
        <p:spPr/>
        <p:txBody>
          <a:bodyPr/>
          <a:lstStyle/>
          <a:p>
            <a:r>
              <a:rPr lang="en-US" sz="5760" dirty="0" err="1"/>
              <a:t>Amazon.com</a:t>
            </a:r>
            <a:r>
              <a:rPr lang="en-US" sz="5760" dirty="0"/>
              <a:t> Data Lakes on AWS</a:t>
            </a:r>
          </a:p>
        </p:txBody>
      </p:sp>
      <p:sp>
        <p:nvSpPr>
          <p:cNvPr id="3" name="Text Placeholder 2">
            <a:extLst>
              <a:ext uri="{FF2B5EF4-FFF2-40B4-BE49-F238E27FC236}">
                <a16:creationId xmlns:a16="http://schemas.microsoft.com/office/drawing/2014/main" id="{D589B711-18C4-498B-AE55-6A0B5E363F7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15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mazon.com logo white&quot;">
            <a:extLst>
              <a:ext uri="{FF2B5EF4-FFF2-40B4-BE49-F238E27FC236}">
                <a16:creationId xmlns:a16="http://schemas.microsoft.com/office/drawing/2014/main" id="{366DA8A4-2E83-4F21-89B1-727A7A3DC9E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254"/>
          <a:stretch/>
        </p:blipFill>
        <p:spPr bwMode="auto">
          <a:xfrm>
            <a:off x="12115800" y="320040"/>
            <a:ext cx="1965960" cy="4104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pPr defTabSz="731502"/>
            <a:r>
              <a:rPr lang="en-US" sz="1920" dirty="0">
                <a:latin typeface="Amazon Ember Regular"/>
                <a:ea typeface="Amazon Ember" panose="020B0603020204020204" pitchFamily="34" charset="0"/>
                <a:cs typeface="Amazon Ember" panose="020B0603020204020204" pitchFamily="34" charset="0"/>
              </a:rPr>
              <a:t>Amazon needed to analyze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a massive amount of data to </a:t>
            </a:r>
            <a:br>
              <a:rPr lang="en-US" sz="1920" dirty="0">
                <a:latin typeface="Amazon Ember Regular"/>
                <a:ea typeface="Amazon Ember" panose="020B0603020204020204" pitchFamily="34" charset="0"/>
                <a:cs typeface="Amazon Ember" panose="020B0603020204020204" pitchFamily="34" charset="0"/>
              </a:rPr>
            </a:br>
            <a:r>
              <a:rPr lang="en-US" sz="1920" dirty="0">
                <a:latin typeface="Amazon Ember Regular"/>
                <a:ea typeface="Amazon Ember" panose="020B0603020204020204" pitchFamily="34" charset="0"/>
                <a:cs typeface="Amazon Ember" panose="020B0603020204020204" pitchFamily="34" charset="0"/>
              </a:rPr>
              <a:t>find insights, identify opportunities, and evaluate business performance.</a:t>
            </a:r>
          </a:p>
          <a:p>
            <a:pPr defTabSz="731502"/>
            <a:endParaRPr lang="en-US" sz="1920" dirty="0">
              <a:latin typeface="Amazon Ember Regular"/>
              <a:ea typeface="Amazon Ember" panose="020B0603020204020204" pitchFamily="34" charset="0"/>
              <a:cs typeface="Amazon Ember" panose="020B0603020204020204" pitchFamily="34" charset="0"/>
            </a:endParaRPr>
          </a:p>
          <a:p>
            <a:pPr defTabSz="731502"/>
            <a:r>
              <a:rPr lang="en-US" sz="1920" dirty="0">
                <a:latin typeface="Amazon Ember Regular"/>
                <a:ea typeface="Amazon Ember" panose="020B0603020204020204" pitchFamily="34" charset="0"/>
                <a:cs typeface="Amazon Ember" panose="020B0603020204020204" pitchFamily="34" charset="0"/>
              </a:rPr>
              <a:t>The Oracle DW did not scale, was difficult to maintain, and costly.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Amazon deployed a data lake with Amazon S3, and now runs analytics with Amazon Redshift, Redshift Spectrum, and Amazon EMR.</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They doubled the data stored from 50 PB to 100 PB, lowered costs, and were able to gain insights faster.</a:t>
            </a:r>
          </a:p>
          <a:p>
            <a:pPr algn="ctr"/>
            <a:endParaRPr lang="en-US" sz="4608" dirty="0"/>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Amazon.com lowers cost and gains </a:t>
            </a:r>
            <a:br>
              <a:rPr lang="en-US" dirty="0"/>
            </a:br>
            <a:r>
              <a:rPr lang="en-US" dirty="0"/>
              <a:t>faster insights with an AWS Data Lake</a:t>
            </a:r>
            <a:endParaRPr lang="en-US" sz="2240" dirty="0"/>
          </a:p>
        </p:txBody>
      </p:sp>
    </p:spTree>
    <p:extLst>
      <p:ext uri="{BB962C8B-B14F-4D97-AF65-F5344CB8AC3E}">
        <p14:creationId xmlns:p14="http://schemas.microsoft.com/office/powerpoint/2010/main" val="382126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descr="Image result for amazon.com logo white&quot;">
            <a:extLst>
              <a:ext uri="{FF2B5EF4-FFF2-40B4-BE49-F238E27FC236}">
                <a16:creationId xmlns:a16="http://schemas.microsoft.com/office/drawing/2014/main" id="{741AC15F-C314-4DB1-B530-C5BC834AEB6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064"/>
          <a:stretch/>
        </p:blipFill>
        <p:spPr bwMode="auto">
          <a:xfrm>
            <a:off x="719883" y="678632"/>
            <a:ext cx="2699974" cy="562634"/>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5A332A24-EDAF-44B1-B98A-B3BB3AB9C486}"/>
              </a:ext>
            </a:extLst>
          </p:cNvPr>
          <p:cNvCxnSpPr>
            <a:cxnSpLocks/>
          </p:cNvCxnSpPr>
          <p:nvPr/>
        </p:nvCxnSpPr>
        <p:spPr>
          <a:xfrm>
            <a:off x="4015626" y="410344"/>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83" name="Title 1">
            <a:extLst>
              <a:ext uri="{FF2B5EF4-FFF2-40B4-BE49-F238E27FC236}">
                <a16:creationId xmlns:a16="http://schemas.microsoft.com/office/drawing/2014/main" id="{0EEB4EE6-93F2-46C6-A548-D84EF0ACD99C}"/>
              </a:ext>
            </a:extLst>
          </p:cNvPr>
          <p:cNvSpPr txBox="1">
            <a:spLocks/>
          </p:cNvSpPr>
          <p:nvPr/>
        </p:nvSpPr>
        <p:spPr>
          <a:xfrm>
            <a:off x="4409442" y="367542"/>
            <a:ext cx="9672320" cy="873760"/>
          </a:xfrm>
          <a:prstGeom prst="rect">
            <a:avLst/>
          </a:prstGeom>
        </p:spPr>
        <p:txBody>
          <a:bodyPr vert="horz" lIns="146304" tIns="73152" rIns="146304" bIns="73152" rtlCol="0" anchor="ctr" anchorCtr="0">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solidFill>
                  <a:schemeClr val="tx2"/>
                </a:solidFill>
              </a:rPr>
              <a:t>Amazon uses an AWS Data Lake</a:t>
            </a:r>
          </a:p>
        </p:txBody>
      </p:sp>
      <p:grpSp>
        <p:nvGrpSpPr>
          <p:cNvPr id="84" name="Group 83">
            <a:extLst>
              <a:ext uri="{FF2B5EF4-FFF2-40B4-BE49-F238E27FC236}">
                <a16:creationId xmlns:a16="http://schemas.microsoft.com/office/drawing/2014/main" id="{64C114CA-2282-47D5-AD5A-0C8378CA76A5}"/>
              </a:ext>
            </a:extLst>
          </p:cNvPr>
          <p:cNvGrpSpPr/>
          <p:nvPr/>
        </p:nvGrpSpPr>
        <p:grpSpPr>
          <a:xfrm>
            <a:off x="10191994" y="1861477"/>
            <a:ext cx="3889766" cy="4932069"/>
            <a:chOff x="6116818" y="1427163"/>
            <a:chExt cx="2684282" cy="3082543"/>
          </a:xfrm>
          <a:solidFill>
            <a:schemeClr val="bg2"/>
          </a:solidFill>
        </p:grpSpPr>
        <p:sp>
          <p:nvSpPr>
            <p:cNvPr id="85" name="Rectangle 84">
              <a:extLst>
                <a:ext uri="{FF2B5EF4-FFF2-40B4-BE49-F238E27FC236}">
                  <a16:creationId xmlns:a16="http://schemas.microsoft.com/office/drawing/2014/main" id="{8F0A80F1-8E9B-4191-9A19-8D7A5C8D8546}"/>
                </a:ext>
              </a:extLst>
            </p:cNvPr>
            <p:cNvSpPr/>
            <p:nvPr/>
          </p:nvSpPr>
          <p:spPr>
            <a:xfrm>
              <a:off x="6116818" y="1427163"/>
              <a:ext cx="2684282" cy="308254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50 PB of data</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600,000 analytics jobs/day</a:t>
              </a:r>
            </a:p>
            <a:p>
              <a:pPr marL="274314" indent="-274314" defTabSz="1097280">
                <a:spcBef>
                  <a:spcPts val="960"/>
                </a:spcBef>
                <a:buFont typeface="Arial" panose="020B0604020202020204" pitchFamily="34" charset="0"/>
                <a:buChar char="•"/>
                <a:defRPr/>
              </a:pPr>
              <a:endParaRPr lang="en-US" sz="1760" dirty="0">
                <a:solidFill>
                  <a:srgbClr val="232F3E"/>
                </a:solidFill>
                <a:latin typeface="Amazon Ember Regular"/>
              </a:endParaRPr>
            </a:p>
          </p:txBody>
        </p:sp>
        <p:cxnSp>
          <p:nvCxnSpPr>
            <p:cNvPr id="87" name="Straight Connector 86">
              <a:extLst>
                <a:ext uri="{FF2B5EF4-FFF2-40B4-BE49-F238E27FC236}">
                  <a16:creationId xmlns:a16="http://schemas.microsoft.com/office/drawing/2014/main" id="{02CFA194-C307-4502-9DA5-526D185B557E}"/>
                </a:ext>
              </a:extLst>
            </p:cNvPr>
            <p:cNvCxnSpPr>
              <a:cxnSpLocks/>
            </p:cNvCxnSpPr>
            <p:nvPr/>
          </p:nvCxnSpPr>
          <p:spPr>
            <a:xfrm>
              <a:off x="6116818" y="1427163"/>
              <a:ext cx="2684282" cy="0"/>
            </a:xfrm>
            <a:prstGeom prst="line">
              <a:avLst/>
            </a:prstGeom>
            <a:grpFill/>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206" name="Rectangle 205">
            <a:extLst>
              <a:ext uri="{FF2B5EF4-FFF2-40B4-BE49-F238E27FC236}">
                <a16:creationId xmlns:a16="http://schemas.microsoft.com/office/drawing/2014/main" id="{01BCAD05-623A-4F82-A37B-085AD9CB0493}"/>
              </a:ext>
            </a:extLst>
          </p:cNvPr>
          <p:cNvSpPr/>
          <p:nvPr/>
        </p:nvSpPr>
        <p:spPr bwMode="auto">
          <a:xfrm>
            <a:off x="1608476" y="1842845"/>
            <a:ext cx="1673646" cy="3276078"/>
          </a:xfrm>
          <a:prstGeom prst="rect">
            <a:avLst/>
          </a:prstGeom>
          <a:solidFill>
            <a:srgbClr val="F2F4F4"/>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75AC7CC-7F2D-475C-A229-63D01DCCAED2}"/>
              </a:ext>
            </a:extLst>
          </p:cNvPr>
          <p:cNvSpPr/>
          <p:nvPr/>
        </p:nvSpPr>
        <p:spPr bwMode="auto">
          <a:xfrm>
            <a:off x="6909862" y="1862557"/>
            <a:ext cx="1673646" cy="3276078"/>
          </a:xfrm>
          <a:prstGeom prst="rect">
            <a:avLst/>
          </a:prstGeom>
          <a:solidFill>
            <a:srgbClr val="F2F4F4"/>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a:extLst>
              <a:ext uri="{FF2B5EF4-FFF2-40B4-BE49-F238E27FC236}">
                <a16:creationId xmlns:a16="http://schemas.microsoft.com/office/drawing/2014/main" id="{DA543856-5F9F-45AB-8725-AFD4EDA66B20}"/>
              </a:ext>
            </a:extLst>
          </p:cNvPr>
          <p:cNvGrpSpPr/>
          <p:nvPr/>
        </p:nvGrpSpPr>
        <p:grpSpPr>
          <a:xfrm>
            <a:off x="4090463" y="5593645"/>
            <a:ext cx="1998157" cy="1970243"/>
            <a:chOff x="8355120" y="3923818"/>
            <a:chExt cx="3347526" cy="3431382"/>
          </a:xfrm>
        </p:grpSpPr>
        <p:grpSp>
          <p:nvGrpSpPr>
            <p:cNvPr id="196" name="Group 18">
              <a:extLst>
                <a:ext uri="{FF2B5EF4-FFF2-40B4-BE49-F238E27FC236}">
                  <a16:creationId xmlns:a16="http://schemas.microsoft.com/office/drawing/2014/main" id="{7FB0A930-5704-410C-AB64-3F24D973B29F}"/>
                </a:ext>
              </a:extLst>
            </p:cNvPr>
            <p:cNvGrpSpPr>
              <a:grpSpLocks noChangeAspect="1"/>
            </p:cNvGrpSpPr>
            <p:nvPr/>
          </p:nvGrpSpPr>
          <p:grpSpPr bwMode="auto">
            <a:xfrm>
              <a:off x="8355120" y="3923818"/>
              <a:ext cx="3347526" cy="3431382"/>
              <a:chOff x="2322" y="1061"/>
              <a:chExt cx="1116" cy="1116"/>
            </a:xfrm>
          </p:grpSpPr>
          <p:sp>
            <p:nvSpPr>
              <p:cNvPr id="200" name="Oval 21">
                <a:extLst>
                  <a:ext uri="{FF2B5EF4-FFF2-40B4-BE49-F238E27FC236}">
                    <a16:creationId xmlns:a16="http://schemas.microsoft.com/office/drawing/2014/main" id="{F6DBB8F6-296C-4F48-9B8C-6E334FE9F867}"/>
                  </a:ext>
                </a:extLst>
              </p:cNvPr>
              <p:cNvSpPr>
                <a:spLocks noChangeArrowheads="1"/>
              </p:cNvSpPr>
              <p:nvPr/>
            </p:nvSpPr>
            <p:spPr bwMode="auto">
              <a:xfrm>
                <a:off x="2322" y="1061"/>
                <a:ext cx="1116" cy="1116"/>
              </a:xfrm>
              <a:prstGeom prst="ellipse">
                <a:avLst/>
              </a:prstGeom>
              <a:solidFill>
                <a:schemeClr val="bg2"/>
              </a:solidFill>
              <a:ln w="19050" cap="flat">
                <a:solidFill>
                  <a:schemeClr val="tx2"/>
                </a:solidFill>
                <a:prstDash val="solid"/>
                <a:miter lim="800000"/>
                <a:headEnd/>
                <a:tailEnd/>
              </a:ln>
            </p:spPr>
            <p:txBody>
              <a:bodyPr vert="horz" wrap="square" lIns="146304" tIns="73152" rIns="146304" bIns="73152" numCol="1" anchor="t" anchorCtr="0" compatLnSpc="1">
                <a:prstTxWarp prst="textNoShape">
                  <a:avLst/>
                </a:prstTxWarp>
              </a:bodyPr>
              <a:lstStyle/>
              <a:p>
                <a:endParaRPr lang="en-US" sz="4608" dirty="0">
                  <a:solidFill>
                    <a:srgbClr val="0E2735"/>
                  </a:solidFill>
                </a:endParaRPr>
              </a:p>
            </p:txBody>
          </p:sp>
          <p:sp>
            <p:nvSpPr>
              <p:cNvPr id="198" name="Freeform 19">
                <a:extLst>
                  <a:ext uri="{FF2B5EF4-FFF2-40B4-BE49-F238E27FC236}">
                    <a16:creationId xmlns:a16="http://schemas.microsoft.com/office/drawing/2014/main" id="{BC200FD0-7076-42E3-8EF8-F5556C7AD5D0}"/>
                  </a:ext>
                </a:extLst>
              </p:cNvPr>
              <p:cNvSpPr>
                <a:spLocks/>
              </p:cNvSpPr>
              <p:nvPr/>
            </p:nvSpPr>
            <p:spPr bwMode="auto">
              <a:xfrm>
                <a:off x="2332" y="1477"/>
                <a:ext cx="1096" cy="64"/>
              </a:xfrm>
              <a:custGeom>
                <a:avLst/>
                <a:gdLst>
                  <a:gd name="T0" fmla="*/ 0 w 531"/>
                  <a:gd name="T1" fmla="*/ 7 h 31"/>
                  <a:gd name="T2" fmla="*/ 30 w 531"/>
                  <a:gd name="T3" fmla="*/ 16 h 31"/>
                  <a:gd name="T4" fmla="*/ 187 w 531"/>
                  <a:gd name="T5" fmla="*/ 16 h 31"/>
                  <a:gd name="T6" fmla="*/ 187 w 531"/>
                  <a:gd name="T7" fmla="*/ 16 h 31"/>
                  <a:gd name="T8" fmla="*/ 344 w 531"/>
                  <a:gd name="T9" fmla="*/ 16 h 31"/>
                  <a:gd name="T10" fmla="*/ 344 w 531"/>
                  <a:gd name="T11" fmla="*/ 16 h 31"/>
                  <a:gd name="T12" fmla="*/ 501 w 531"/>
                  <a:gd name="T13" fmla="*/ 16 h 31"/>
                  <a:gd name="T14" fmla="*/ 531 w 531"/>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1" h="31">
                    <a:moveTo>
                      <a:pt x="0" y="7"/>
                    </a:moveTo>
                    <a:cubicBezTo>
                      <a:pt x="30" y="16"/>
                      <a:pt x="30" y="16"/>
                      <a:pt x="30" y="16"/>
                    </a:cubicBezTo>
                    <a:cubicBezTo>
                      <a:pt x="81" y="31"/>
                      <a:pt x="136" y="31"/>
                      <a:pt x="187" y="16"/>
                    </a:cubicBezTo>
                    <a:cubicBezTo>
                      <a:pt x="187" y="16"/>
                      <a:pt x="187" y="16"/>
                      <a:pt x="187" y="16"/>
                    </a:cubicBezTo>
                    <a:cubicBezTo>
                      <a:pt x="238" y="0"/>
                      <a:pt x="293" y="0"/>
                      <a:pt x="344" y="16"/>
                    </a:cubicBezTo>
                    <a:cubicBezTo>
                      <a:pt x="344" y="16"/>
                      <a:pt x="344" y="16"/>
                      <a:pt x="344" y="16"/>
                    </a:cubicBezTo>
                    <a:cubicBezTo>
                      <a:pt x="396" y="31"/>
                      <a:pt x="450" y="31"/>
                      <a:pt x="501" y="16"/>
                    </a:cubicBezTo>
                    <a:cubicBezTo>
                      <a:pt x="531" y="7"/>
                      <a:pt x="531" y="7"/>
                      <a:pt x="531" y="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solidFill>
                    <a:srgbClr val="0E2735"/>
                  </a:solidFill>
                </a:endParaRPr>
              </a:p>
            </p:txBody>
          </p:sp>
          <p:sp>
            <p:nvSpPr>
              <p:cNvPr id="199" name="Freeform 20">
                <a:extLst>
                  <a:ext uri="{FF2B5EF4-FFF2-40B4-BE49-F238E27FC236}">
                    <a16:creationId xmlns:a16="http://schemas.microsoft.com/office/drawing/2014/main" id="{5D46A7F3-ADE5-4C66-88E3-E179EFB7B105}"/>
                  </a:ext>
                </a:extLst>
              </p:cNvPr>
              <p:cNvSpPr>
                <a:spLocks/>
              </p:cNvSpPr>
              <p:nvPr/>
            </p:nvSpPr>
            <p:spPr bwMode="auto">
              <a:xfrm>
                <a:off x="2326" y="1573"/>
                <a:ext cx="1108" cy="64"/>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solidFill>
                    <a:srgbClr val="0E2735"/>
                  </a:solidFill>
                </a:endParaRPr>
              </a:p>
            </p:txBody>
          </p:sp>
        </p:grpSp>
        <p:sp>
          <p:nvSpPr>
            <p:cNvPr id="197" name="TextBox 196">
              <a:extLst>
                <a:ext uri="{FF2B5EF4-FFF2-40B4-BE49-F238E27FC236}">
                  <a16:creationId xmlns:a16="http://schemas.microsoft.com/office/drawing/2014/main" id="{3E8240C6-5067-4991-8E7D-CDA46FD1575C}"/>
                </a:ext>
              </a:extLst>
            </p:cNvPr>
            <p:cNvSpPr txBox="1"/>
            <p:nvPr/>
          </p:nvSpPr>
          <p:spPr>
            <a:xfrm>
              <a:off x="9479939" y="4676306"/>
              <a:ext cx="1097889" cy="460982"/>
            </a:xfrm>
            <a:prstGeom prst="rect">
              <a:avLst/>
            </a:prstGeom>
            <a:noFill/>
            <a:ln>
              <a:noFill/>
            </a:ln>
          </p:spPr>
          <p:txBody>
            <a:bodyPr wrap="square" rtlCol="0">
              <a:spAutoFit/>
            </a:bodyPr>
            <a:lstStyle/>
            <a:p>
              <a:pPr algn="ctr"/>
              <a:r>
                <a:rPr lang="en-US" sz="112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25" name="Group 24">
            <a:extLst>
              <a:ext uri="{FF2B5EF4-FFF2-40B4-BE49-F238E27FC236}">
                <a16:creationId xmlns:a16="http://schemas.microsoft.com/office/drawing/2014/main" id="{15DAADAC-DB97-4BCA-82C0-5F7BDE8483E0}"/>
              </a:ext>
            </a:extLst>
          </p:cNvPr>
          <p:cNvGrpSpPr/>
          <p:nvPr/>
        </p:nvGrpSpPr>
        <p:grpSpPr>
          <a:xfrm>
            <a:off x="1878982" y="4502362"/>
            <a:ext cx="1132635" cy="544270"/>
            <a:chOff x="586260" y="2714487"/>
            <a:chExt cx="707897" cy="340169"/>
          </a:xfrm>
        </p:grpSpPr>
        <p:pic>
          <p:nvPicPr>
            <p:cNvPr id="194" name="Picture 193">
              <a:extLst>
                <a:ext uri="{FF2B5EF4-FFF2-40B4-BE49-F238E27FC236}">
                  <a16:creationId xmlns:a16="http://schemas.microsoft.com/office/drawing/2014/main" id="{200B1047-A872-4942-87CD-27741093899A}"/>
                </a:ext>
              </a:extLst>
            </p:cNvPr>
            <p:cNvPicPr>
              <a:picLocks noChangeAspect="1"/>
            </p:cNvPicPr>
            <p:nvPr/>
          </p:nvPicPr>
          <p:blipFill>
            <a:blip r:embed="rId5"/>
            <a:stretch>
              <a:fillRect/>
            </a:stretch>
          </p:blipFill>
          <p:spPr>
            <a:xfrm>
              <a:off x="853234" y="2714487"/>
              <a:ext cx="173949" cy="170538"/>
            </a:xfrm>
            <a:prstGeom prst="rect">
              <a:avLst/>
            </a:prstGeom>
          </p:spPr>
        </p:pic>
        <p:sp>
          <p:nvSpPr>
            <p:cNvPr id="205" name="TextBox 204">
              <a:extLst>
                <a:ext uri="{FF2B5EF4-FFF2-40B4-BE49-F238E27FC236}">
                  <a16:creationId xmlns:a16="http://schemas.microsoft.com/office/drawing/2014/main" id="{14D94219-C4D7-4D4C-A0AE-827A4F68451E}"/>
                </a:ext>
              </a:extLst>
            </p:cNvPr>
            <p:cNvSpPr txBox="1"/>
            <p:nvPr/>
          </p:nvSpPr>
          <p:spPr>
            <a:xfrm>
              <a:off x="586260" y="2904615"/>
              <a:ext cx="70789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Kinesis</a:t>
              </a:r>
            </a:p>
          </p:txBody>
        </p:sp>
      </p:grpSp>
      <p:sp>
        <p:nvSpPr>
          <p:cNvPr id="207" name="Rectangle 206">
            <a:extLst>
              <a:ext uri="{FF2B5EF4-FFF2-40B4-BE49-F238E27FC236}">
                <a16:creationId xmlns:a16="http://schemas.microsoft.com/office/drawing/2014/main" id="{35682F7C-3102-4575-B72D-345847287CE1}"/>
              </a:ext>
            </a:extLst>
          </p:cNvPr>
          <p:cNvSpPr/>
          <p:nvPr/>
        </p:nvSpPr>
        <p:spPr bwMode="auto">
          <a:xfrm>
            <a:off x="3665697" y="1842845"/>
            <a:ext cx="2847688" cy="3276078"/>
          </a:xfrm>
          <a:prstGeom prst="rect">
            <a:avLst/>
          </a:prstGeom>
          <a:solidFill>
            <a:schemeClr val="bg2"/>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2"/>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C0D468D-143B-48BC-B7D0-C1A4B6CA281F}"/>
              </a:ext>
            </a:extLst>
          </p:cNvPr>
          <p:cNvSpPr/>
          <p:nvPr/>
        </p:nvSpPr>
        <p:spPr bwMode="auto">
          <a:xfrm>
            <a:off x="3809194" y="1939124"/>
            <a:ext cx="1260288" cy="599829"/>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lake </a:t>
            </a:r>
            <a:br>
              <a:rPr lang="en-US" sz="960" b="1" dirty="0">
                <a:solidFill>
                  <a:schemeClr val="tx2"/>
                </a:solidFill>
                <a:latin typeface="Amazon Ember" panose="02000000000000000000" pitchFamily="2" charset="0"/>
                <a:ea typeface="Amazon Ember" panose="02000000000000000000" pitchFamily="2" charset="0"/>
              </a:rPr>
            </a:br>
            <a:r>
              <a:rPr lang="en-US" sz="960" b="1" dirty="0">
                <a:solidFill>
                  <a:schemeClr val="tx2"/>
                </a:solidFill>
                <a:latin typeface="Amazon Ember" panose="02000000000000000000" pitchFamily="2" charset="0"/>
                <a:ea typeface="Amazon Ember" panose="02000000000000000000" pitchFamily="2" charset="0"/>
              </a:rPr>
              <a:t>web interface</a:t>
            </a:r>
          </a:p>
        </p:txBody>
      </p:sp>
      <p:sp>
        <p:nvSpPr>
          <p:cNvPr id="210" name="Rectangle 209">
            <a:extLst>
              <a:ext uri="{FF2B5EF4-FFF2-40B4-BE49-F238E27FC236}">
                <a16:creationId xmlns:a16="http://schemas.microsoft.com/office/drawing/2014/main" id="{28CC48CA-5D81-492C-BF75-885C9E5DE255}"/>
              </a:ext>
            </a:extLst>
          </p:cNvPr>
          <p:cNvSpPr/>
          <p:nvPr/>
        </p:nvSpPr>
        <p:spPr bwMode="auto">
          <a:xfrm>
            <a:off x="5165516" y="1939124"/>
            <a:ext cx="1243989" cy="599829"/>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lake APIs</a:t>
            </a:r>
          </a:p>
        </p:txBody>
      </p:sp>
      <p:sp>
        <p:nvSpPr>
          <p:cNvPr id="211" name="Rectangle 210">
            <a:extLst>
              <a:ext uri="{FF2B5EF4-FFF2-40B4-BE49-F238E27FC236}">
                <a16:creationId xmlns:a16="http://schemas.microsoft.com/office/drawing/2014/main" id="{33E2095A-045F-4E79-B05D-A0003476443C}"/>
              </a:ext>
            </a:extLst>
          </p:cNvPr>
          <p:cNvSpPr/>
          <p:nvPr/>
        </p:nvSpPr>
        <p:spPr bwMode="auto">
          <a:xfrm>
            <a:off x="4674761" y="3309551"/>
            <a:ext cx="877427"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Workflows service</a:t>
            </a:r>
          </a:p>
        </p:txBody>
      </p:sp>
      <p:sp>
        <p:nvSpPr>
          <p:cNvPr id="212" name="Rectangle 211">
            <a:extLst>
              <a:ext uri="{FF2B5EF4-FFF2-40B4-BE49-F238E27FC236}">
                <a16:creationId xmlns:a16="http://schemas.microsoft.com/office/drawing/2014/main" id="{C4F86B44-A4E9-4603-AF11-8B74192C4080}"/>
              </a:ext>
            </a:extLst>
          </p:cNvPr>
          <p:cNvSpPr/>
          <p:nvPr/>
        </p:nvSpPr>
        <p:spPr bwMode="auto">
          <a:xfrm>
            <a:off x="4674761" y="2641168"/>
            <a:ext cx="877427" cy="4420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Discovery service</a:t>
            </a:r>
          </a:p>
        </p:txBody>
      </p:sp>
      <p:sp>
        <p:nvSpPr>
          <p:cNvPr id="213" name="Rectangle 212">
            <a:extLst>
              <a:ext uri="{FF2B5EF4-FFF2-40B4-BE49-F238E27FC236}">
                <a16:creationId xmlns:a16="http://schemas.microsoft.com/office/drawing/2014/main" id="{39D74B1E-7E86-4793-AD24-5A6A8B266688}"/>
              </a:ext>
            </a:extLst>
          </p:cNvPr>
          <p:cNvSpPr/>
          <p:nvPr/>
        </p:nvSpPr>
        <p:spPr bwMode="auto">
          <a:xfrm>
            <a:off x="3809006" y="2641415"/>
            <a:ext cx="738203" cy="1753726"/>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ingestion</a:t>
            </a:r>
          </a:p>
        </p:txBody>
      </p:sp>
      <p:sp>
        <p:nvSpPr>
          <p:cNvPr id="214" name="Rectangle 213">
            <a:extLst>
              <a:ext uri="{FF2B5EF4-FFF2-40B4-BE49-F238E27FC236}">
                <a16:creationId xmlns:a16="http://schemas.microsoft.com/office/drawing/2014/main" id="{C85F6C56-74CA-46DF-B412-CA06D8073B44}"/>
              </a:ext>
            </a:extLst>
          </p:cNvPr>
          <p:cNvSpPr/>
          <p:nvPr/>
        </p:nvSpPr>
        <p:spPr bwMode="auto">
          <a:xfrm>
            <a:off x="5671826" y="2649194"/>
            <a:ext cx="738203" cy="1745947"/>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80" b="1" dirty="0">
                <a:solidFill>
                  <a:schemeClr val="tx2"/>
                </a:solidFill>
                <a:latin typeface="Amazon Ember" panose="02000000000000000000" pitchFamily="2" charset="0"/>
                <a:ea typeface="Amazon Ember" panose="02000000000000000000" pitchFamily="2" charset="0"/>
              </a:rPr>
              <a:t>Subscription service</a:t>
            </a:r>
          </a:p>
        </p:txBody>
      </p:sp>
      <p:sp>
        <p:nvSpPr>
          <p:cNvPr id="215" name="Rectangle 214">
            <a:extLst>
              <a:ext uri="{FF2B5EF4-FFF2-40B4-BE49-F238E27FC236}">
                <a16:creationId xmlns:a16="http://schemas.microsoft.com/office/drawing/2014/main" id="{B2C35711-7138-445B-88B6-1DE2F1973C20}"/>
              </a:ext>
            </a:extLst>
          </p:cNvPr>
          <p:cNvSpPr/>
          <p:nvPr/>
        </p:nvSpPr>
        <p:spPr bwMode="auto">
          <a:xfrm>
            <a:off x="3851129" y="4547711"/>
            <a:ext cx="2558376"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security and governance</a:t>
            </a:r>
          </a:p>
        </p:txBody>
      </p:sp>
      <p:sp>
        <p:nvSpPr>
          <p:cNvPr id="216" name="TextBox 215">
            <a:extLst>
              <a:ext uri="{FF2B5EF4-FFF2-40B4-BE49-F238E27FC236}">
                <a16:creationId xmlns:a16="http://schemas.microsoft.com/office/drawing/2014/main" id="{22A0A01C-7EF3-4B97-8809-10A35A0A9FF3}"/>
              </a:ext>
            </a:extLst>
          </p:cNvPr>
          <p:cNvSpPr txBox="1"/>
          <p:nvPr/>
        </p:nvSpPr>
        <p:spPr>
          <a:xfrm>
            <a:off x="1611617" y="1437138"/>
            <a:ext cx="1671813"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Source systems</a:t>
            </a:r>
          </a:p>
        </p:txBody>
      </p:sp>
      <p:sp>
        <p:nvSpPr>
          <p:cNvPr id="217" name="TextBox 216">
            <a:extLst>
              <a:ext uri="{FF2B5EF4-FFF2-40B4-BE49-F238E27FC236}">
                <a16:creationId xmlns:a16="http://schemas.microsoft.com/office/drawing/2014/main" id="{04C55FC3-FAA0-47AB-84C6-F697BB1373FE}"/>
              </a:ext>
            </a:extLst>
          </p:cNvPr>
          <p:cNvSpPr txBox="1"/>
          <p:nvPr/>
        </p:nvSpPr>
        <p:spPr>
          <a:xfrm>
            <a:off x="4070890" y="1437138"/>
            <a:ext cx="2037301"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Big data marketplace</a:t>
            </a:r>
          </a:p>
        </p:txBody>
      </p:sp>
      <p:sp>
        <p:nvSpPr>
          <p:cNvPr id="218" name="TextBox 217">
            <a:extLst>
              <a:ext uri="{FF2B5EF4-FFF2-40B4-BE49-F238E27FC236}">
                <a16:creationId xmlns:a16="http://schemas.microsoft.com/office/drawing/2014/main" id="{BAF31548-5997-4E5E-A119-DC1B97814AED}"/>
              </a:ext>
            </a:extLst>
          </p:cNvPr>
          <p:cNvSpPr txBox="1"/>
          <p:nvPr/>
        </p:nvSpPr>
        <p:spPr>
          <a:xfrm>
            <a:off x="7004297" y="1437138"/>
            <a:ext cx="1484776" cy="472758"/>
          </a:xfrm>
          <a:prstGeom prst="rect">
            <a:avLst/>
          </a:prstGeom>
          <a:noFill/>
        </p:spPr>
        <p:txBody>
          <a:bodyPr wrap="square" lIns="182880" tIns="146304" rIns="182880" bIns="146304" rtlCol="0">
            <a:spAutoFit/>
          </a:bodyPr>
          <a:lstStyle/>
          <a:p>
            <a:pPr algn="ctr">
              <a:lnSpc>
                <a:spcPct val="90000"/>
              </a:lnSpc>
              <a:spcAft>
                <a:spcPts val="1800"/>
              </a:spcAft>
            </a:pPr>
            <a:r>
              <a:rPr lang="en-US" sz="128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219" name="TextBox 218">
            <a:extLst>
              <a:ext uri="{FF2B5EF4-FFF2-40B4-BE49-F238E27FC236}">
                <a16:creationId xmlns:a16="http://schemas.microsoft.com/office/drawing/2014/main" id="{55F7D6EB-6B90-4221-9CB9-644CF4943672}"/>
              </a:ext>
            </a:extLst>
          </p:cNvPr>
          <p:cNvSpPr txBox="1"/>
          <p:nvPr/>
        </p:nvSpPr>
        <p:spPr>
          <a:xfrm>
            <a:off x="4597338" y="6756195"/>
            <a:ext cx="984406" cy="494878"/>
          </a:xfrm>
          <a:prstGeom prst="rect">
            <a:avLst/>
          </a:prstGeom>
          <a:noFill/>
        </p:spPr>
        <p:txBody>
          <a:bodyPr wrap="square" lIns="182880" tIns="146304" rIns="182880" bIns="146304" rtlCol="0">
            <a:spAutoFit/>
          </a:bodyPr>
          <a:lstStyle/>
          <a:p>
            <a:pPr algn="ctr">
              <a:lnSpc>
                <a:spcPct val="90000"/>
              </a:lnSpc>
              <a:spcAft>
                <a:spcPts val="1800"/>
              </a:spcAft>
            </a:pPr>
            <a:r>
              <a:rPr lang="en-US" sz="144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100 PB </a:t>
            </a:r>
          </a:p>
        </p:txBody>
      </p:sp>
      <p:sp>
        <p:nvSpPr>
          <p:cNvPr id="220" name="Rectangle 219">
            <a:extLst>
              <a:ext uri="{FF2B5EF4-FFF2-40B4-BE49-F238E27FC236}">
                <a16:creationId xmlns:a16="http://schemas.microsoft.com/office/drawing/2014/main" id="{6F91C9E3-ABAC-416C-AFB2-2A477B94488D}"/>
              </a:ext>
            </a:extLst>
          </p:cNvPr>
          <p:cNvSpPr/>
          <p:nvPr/>
        </p:nvSpPr>
        <p:spPr bwMode="auto">
          <a:xfrm>
            <a:off x="4674761" y="3963403"/>
            <a:ext cx="877427" cy="439264"/>
          </a:xfrm>
          <a:prstGeom prst="rect">
            <a:avLst/>
          </a:prstGeom>
          <a:no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 b="1" dirty="0">
                <a:solidFill>
                  <a:schemeClr val="tx2"/>
                </a:solidFill>
                <a:latin typeface="Amazon Ember" panose="02000000000000000000" pitchFamily="2" charset="0"/>
                <a:ea typeface="Amazon Ember" panose="02000000000000000000" pitchFamily="2" charset="0"/>
              </a:rPr>
              <a:t>Data quality /curation</a:t>
            </a:r>
          </a:p>
        </p:txBody>
      </p:sp>
      <p:cxnSp>
        <p:nvCxnSpPr>
          <p:cNvPr id="221" name="Straight Arrow Connector 220">
            <a:extLst>
              <a:ext uri="{FF2B5EF4-FFF2-40B4-BE49-F238E27FC236}">
                <a16:creationId xmlns:a16="http://schemas.microsoft.com/office/drawing/2014/main" id="{3D6BF669-EF60-4A7D-BA43-5B369CFCA8DF}"/>
              </a:ext>
            </a:extLst>
          </p:cNvPr>
          <p:cNvCxnSpPr>
            <a:cxnSpLocks/>
          </p:cNvCxnSpPr>
          <p:nvPr/>
        </p:nvCxnSpPr>
        <p:spPr>
          <a:xfrm>
            <a:off x="3278377" y="3449176"/>
            <a:ext cx="391736" cy="2"/>
          </a:xfrm>
          <a:prstGeom prst="straightConnector1">
            <a:avLst/>
          </a:prstGeom>
          <a:noFill/>
          <a:ln w="19050" cap="rnd" cmpd="sng" algn="ctr">
            <a:solidFill>
              <a:srgbClr val="FF9600"/>
            </a:solidFill>
            <a:prstDash val="solid"/>
            <a:headEnd type="none" w="med" len="sm"/>
            <a:tailEnd type="arrow" w="med" len="sm"/>
          </a:ln>
          <a:effectLst/>
        </p:spPr>
      </p:cxnSp>
      <p:cxnSp>
        <p:nvCxnSpPr>
          <p:cNvPr id="222" name="Straight Arrow Connector 221">
            <a:extLst>
              <a:ext uri="{FF2B5EF4-FFF2-40B4-BE49-F238E27FC236}">
                <a16:creationId xmlns:a16="http://schemas.microsoft.com/office/drawing/2014/main" id="{DDA75D73-DDDC-4863-9CBA-5F4C84C96997}"/>
              </a:ext>
            </a:extLst>
          </p:cNvPr>
          <p:cNvCxnSpPr>
            <a:cxnSpLocks/>
          </p:cNvCxnSpPr>
          <p:nvPr/>
        </p:nvCxnSpPr>
        <p:spPr>
          <a:xfrm>
            <a:off x="6534498" y="3449176"/>
            <a:ext cx="391736" cy="2"/>
          </a:xfrm>
          <a:prstGeom prst="straightConnector1">
            <a:avLst/>
          </a:prstGeom>
          <a:noFill/>
          <a:ln w="19050" cap="rnd" cmpd="sng" algn="ctr">
            <a:solidFill>
              <a:srgbClr val="FF9600"/>
            </a:solidFill>
            <a:prstDash val="solid"/>
            <a:headEnd type="none" w="med" len="sm"/>
            <a:tailEnd type="arrow" w="med" len="sm"/>
          </a:ln>
          <a:effectLst/>
        </p:spPr>
      </p:cxnSp>
      <p:cxnSp>
        <p:nvCxnSpPr>
          <p:cNvPr id="223" name="Straight Arrow Connector 222">
            <a:extLst>
              <a:ext uri="{FF2B5EF4-FFF2-40B4-BE49-F238E27FC236}">
                <a16:creationId xmlns:a16="http://schemas.microsoft.com/office/drawing/2014/main" id="{3A81D676-C7F1-4182-912F-84859F903642}"/>
              </a:ext>
            </a:extLst>
          </p:cNvPr>
          <p:cNvCxnSpPr>
            <a:cxnSpLocks/>
          </p:cNvCxnSpPr>
          <p:nvPr/>
        </p:nvCxnSpPr>
        <p:spPr>
          <a:xfrm flipV="1">
            <a:off x="5088070" y="5118923"/>
            <a:ext cx="2944" cy="474722"/>
          </a:xfrm>
          <a:prstGeom prst="straightConnector1">
            <a:avLst/>
          </a:prstGeom>
          <a:noFill/>
          <a:ln w="19050" cap="rnd" cmpd="sng" algn="ctr">
            <a:solidFill>
              <a:srgbClr val="FF9600"/>
            </a:solidFill>
            <a:prstDash val="solid"/>
            <a:headEnd type="arrow" w="med" len="sm"/>
            <a:tailEnd type="arrow" w="med" len="sm"/>
          </a:ln>
          <a:effectLst/>
        </p:spPr>
      </p:cxnSp>
      <p:sp>
        <p:nvSpPr>
          <p:cNvPr id="224" name="Freeform: Shape 223">
            <a:extLst>
              <a:ext uri="{FF2B5EF4-FFF2-40B4-BE49-F238E27FC236}">
                <a16:creationId xmlns:a16="http://schemas.microsoft.com/office/drawing/2014/main" id="{72A6F18F-F74D-4835-A6CE-03E5106F58DB}"/>
              </a:ext>
            </a:extLst>
          </p:cNvPr>
          <p:cNvSpPr/>
          <p:nvPr/>
        </p:nvSpPr>
        <p:spPr>
          <a:xfrm>
            <a:off x="4953129" y="5718899"/>
            <a:ext cx="272827" cy="284843"/>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chemeClr val="tx1"/>
          </a:solidFill>
          <a:ln w="9398" cap="flat">
            <a:noFill/>
            <a:prstDash val="solid"/>
            <a:miter/>
          </a:ln>
        </p:spPr>
        <p:txBody>
          <a:bodyPr rtlCol="0" anchor="ctr"/>
          <a:lstStyle/>
          <a:p>
            <a:endParaRPr lang="en-US" sz="4608"/>
          </a:p>
        </p:txBody>
      </p:sp>
      <p:grpSp>
        <p:nvGrpSpPr>
          <p:cNvPr id="24" name="Group 23">
            <a:extLst>
              <a:ext uri="{FF2B5EF4-FFF2-40B4-BE49-F238E27FC236}">
                <a16:creationId xmlns:a16="http://schemas.microsoft.com/office/drawing/2014/main" id="{50B71643-446A-4CAC-927F-4CCEF995DDEC}"/>
              </a:ext>
            </a:extLst>
          </p:cNvPr>
          <p:cNvGrpSpPr/>
          <p:nvPr/>
        </p:nvGrpSpPr>
        <p:grpSpPr>
          <a:xfrm>
            <a:off x="1878982" y="3846347"/>
            <a:ext cx="1132635" cy="533464"/>
            <a:chOff x="586260" y="2303789"/>
            <a:chExt cx="707897" cy="333415"/>
          </a:xfrm>
        </p:grpSpPr>
        <p:sp>
          <p:nvSpPr>
            <p:cNvPr id="204" name="TextBox 203">
              <a:extLst>
                <a:ext uri="{FF2B5EF4-FFF2-40B4-BE49-F238E27FC236}">
                  <a16:creationId xmlns:a16="http://schemas.microsoft.com/office/drawing/2014/main" id="{FBF7CB0F-3E5F-4323-AE20-9A97994FB35D}"/>
                </a:ext>
              </a:extLst>
            </p:cNvPr>
            <p:cNvSpPr txBox="1"/>
            <p:nvPr/>
          </p:nvSpPr>
          <p:spPr>
            <a:xfrm>
              <a:off x="586260" y="2487163"/>
              <a:ext cx="70789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S3</a:t>
              </a:r>
            </a:p>
          </p:txBody>
        </p:sp>
        <p:sp>
          <p:nvSpPr>
            <p:cNvPr id="225" name="Freeform: Shape 224">
              <a:extLst>
                <a:ext uri="{FF2B5EF4-FFF2-40B4-BE49-F238E27FC236}">
                  <a16:creationId xmlns:a16="http://schemas.microsoft.com/office/drawing/2014/main" id="{DA0C8B97-EDC7-4619-8E5C-6FD3B1452B32}"/>
                </a:ext>
              </a:extLst>
            </p:cNvPr>
            <p:cNvSpPr/>
            <p:nvPr/>
          </p:nvSpPr>
          <p:spPr>
            <a:xfrm>
              <a:off x="854951" y="2303789"/>
              <a:ext cx="170517" cy="178027"/>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rgbClr val="0E2735"/>
            </a:solidFill>
            <a:ln w="9398" cap="flat">
              <a:noFill/>
              <a:prstDash val="solid"/>
              <a:miter/>
            </a:ln>
          </p:spPr>
          <p:txBody>
            <a:bodyPr rtlCol="0" anchor="ctr"/>
            <a:lstStyle/>
            <a:p>
              <a:endParaRPr lang="en-US" sz="4608"/>
            </a:p>
          </p:txBody>
        </p:sp>
      </p:grpSp>
      <p:grpSp>
        <p:nvGrpSpPr>
          <p:cNvPr id="27" name="Group 26">
            <a:extLst>
              <a:ext uri="{FF2B5EF4-FFF2-40B4-BE49-F238E27FC236}">
                <a16:creationId xmlns:a16="http://schemas.microsoft.com/office/drawing/2014/main" id="{F307A733-66D4-4A92-9D61-9B5960D44A3F}"/>
              </a:ext>
            </a:extLst>
          </p:cNvPr>
          <p:cNvGrpSpPr/>
          <p:nvPr/>
        </p:nvGrpSpPr>
        <p:grpSpPr>
          <a:xfrm>
            <a:off x="1938098" y="1958548"/>
            <a:ext cx="1014402" cy="515466"/>
            <a:chOff x="621818" y="1129366"/>
            <a:chExt cx="634001" cy="322166"/>
          </a:xfrm>
        </p:grpSpPr>
        <p:sp>
          <p:nvSpPr>
            <p:cNvPr id="201" name="TextBox 200">
              <a:extLst>
                <a:ext uri="{FF2B5EF4-FFF2-40B4-BE49-F238E27FC236}">
                  <a16:creationId xmlns:a16="http://schemas.microsoft.com/office/drawing/2014/main" id="{9AA7FAC2-4CE7-40AB-8543-687EF83E5565}"/>
                </a:ext>
              </a:extLst>
            </p:cNvPr>
            <p:cNvSpPr txBox="1"/>
            <p:nvPr/>
          </p:nvSpPr>
          <p:spPr>
            <a:xfrm>
              <a:off x="621818" y="1301491"/>
              <a:ext cx="634001" cy="150041"/>
            </a:xfrm>
            <a:prstGeom prst="rect">
              <a:avLst/>
            </a:prstGeom>
            <a:noFill/>
          </p:spPr>
          <p:txBody>
            <a:bodyPr wrap="square" rtlCol="0">
              <a:spAutoFit/>
            </a:bodyPr>
            <a:lstStyle/>
            <a:p>
              <a:r>
                <a:rPr lang="en-US" sz="960" b="1" dirty="0" err="1">
                  <a:solidFill>
                    <a:srgbClr val="0E2735"/>
                  </a:solidFill>
                  <a:latin typeface="Amazon Ember" panose="02000000000000000000" pitchFamily="2" charset="0"/>
                  <a:ea typeface="Amazon Ember" panose="02000000000000000000" pitchFamily="2" charset="0"/>
                </a:rPr>
                <a:t>DynamoDB</a:t>
              </a:r>
              <a:endParaRPr lang="en-US" sz="960" b="1" dirty="0">
                <a:solidFill>
                  <a:srgbClr val="0E2735"/>
                </a:solidFill>
                <a:latin typeface="Amazon Ember" panose="02000000000000000000" pitchFamily="2" charset="0"/>
                <a:ea typeface="Amazon Ember" panose="02000000000000000000" pitchFamily="2" charset="0"/>
              </a:endParaRPr>
            </a:p>
          </p:txBody>
        </p:sp>
        <p:grpSp>
          <p:nvGrpSpPr>
            <p:cNvPr id="226" name="Graphic 99">
              <a:extLst>
                <a:ext uri="{FF2B5EF4-FFF2-40B4-BE49-F238E27FC236}">
                  <a16:creationId xmlns:a16="http://schemas.microsoft.com/office/drawing/2014/main" id="{9320C456-CF0B-428B-86EA-B5AB426757FF}"/>
                </a:ext>
              </a:extLst>
            </p:cNvPr>
            <p:cNvGrpSpPr/>
            <p:nvPr/>
          </p:nvGrpSpPr>
          <p:grpSpPr>
            <a:xfrm>
              <a:off x="862497" y="1129366"/>
              <a:ext cx="152643" cy="179224"/>
              <a:chOff x="4558356" y="3242538"/>
              <a:chExt cx="193829" cy="227581"/>
            </a:xfrm>
            <a:solidFill>
              <a:srgbClr val="0E2735"/>
            </a:solidFill>
          </p:grpSpPr>
          <p:sp>
            <p:nvSpPr>
              <p:cNvPr id="227" name="Freeform: Shape 226">
                <a:extLst>
                  <a:ext uri="{FF2B5EF4-FFF2-40B4-BE49-F238E27FC236}">
                    <a16:creationId xmlns:a16="http://schemas.microsoft.com/office/drawing/2014/main" id="{94E33216-C8F5-45E3-987A-94A0E275E218}"/>
                  </a:ext>
                </a:extLst>
              </p:cNvPr>
              <p:cNvSpPr/>
              <p:nvPr/>
            </p:nvSpPr>
            <p:spPr>
              <a:xfrm>
                <a:off x="4558356" y="3242538"/>
                <a:ext cx="154932" cy="227581"/>
              </a:xfrm>
              <a:custGeom>
                <a:avLst/>
                <a:gdLst>
                  <a:gd name="connsiteX0" fmla="*/ 154899 w 154932"/>
                  <a:gd name="connsiteY0" fmla="*/ 127639 h 227581"/>
                  <a:gd name="connsiteX1" fmla="*/ 124789 w 154932"/>
                  <a:gd name="connsiteY1" fmla="*/ 157703 h 227581"/>
                  <a:gd name="connsiteX2" fmla="*/ 140368 w 154932"/>
                  <a:gd name="connsiteY2" fmla="*/ 151372 h 227581"/>
                  <a:gd name="connsiteX3" fmla="*/ 145789 w 154932"/>
                  <a:gd name="connsiteY3" fmla="*/ 159571 h 227581"/>
                  <a:gd name="connsiteX4" fmla="*/ 101876 w 154932"/>
                  <a:gd name="connsiteY4" fmla="*/ 180662 h 227581"/>
                  <a:gd name="connsiteX5" fmla="*/ 77460 w 154932"/>
                  <a:gd name="connsiteY5" fmla="*/ 182393 h 227581"/>
                  <a:gd name="connsiteX6" fmla="*/ 72904 w 154932"/>
                  <a:gd name="connsiteY6" fmla="*/ 182393 h 227581"/>
                  <a:gd name="connsiteX7" fmla="*/ 9131 w 154932"/>
                  <a:gd name="connsiteY7" fmla="*/ 159617 h 227581"/>
                  <a:gd name="connsiteX8" fmla="*/ 14551 w 154932"/>
                  <a:gd name="connsiteY8" fmla="*/ 151417 h 227581"/>
                  <a:gd name="connsiteX9" fmla="*/ 77460 w 154932"/>
                  <a:gd name="connsiteY9" fmla="*/ 164126 h 227581"/>
                  <a:gd name="connsiteX10" fmla="*/ 77961 w 154932"/>
                  <a:gd name="connsiteY10" fmla="*/ 164126 h 227581"/>
                  <a:gd name="connsiteX11" fmla="*/ 80512 w 154932"/>
                  <a:gd name="connsiteY11" fmla="*/ 155016 h 227581"/>
                  <a:gd name="connsiteX12" fmla="*/ 77460 w 154932"/>
                  <a:gd name="connsiteY12" fmla="*/ 155016 h 227581"/>
                  <a:gd name="connsiteX13" fmla="*/ 16829 w 154932"/>
                  <a:gd name="connsiteY13" fmla="*/ 142215 h 227581"/>
                  <a:gd name="connsiteX14" fmla="*/ 9131 w 154932"/>
                  <a:gd name="connsiteY14" fmla="*/ 132422 h 227581"/>
                  <a:gd name="connsiteX15" fmla="*/ 9131 w 154932"/>
                  <a:gd name="connsiteY15" fmla="*/ 111331 h 227581"/>
                  <a:gd name="connsiteX16" fmla="*/ 77460 w 154932"/>
                  <a:gd name="connsiteY16" fmla="*/ 127547 h 227581"/>
                  <a:gd name="connsiteX17" fmla="*/ 88165 w 154932"/>
                  <a:gd name="connsiteY17" fmla="*/ 127229 h 227581"/>
                  <a:gd name="connsiteX18" fmla="*/ 90761 w 154932"/>
                  <a:gd name="connsiteY18" fmla="*/ 118118 h 227581"/>
                  <a:gd name="connsiteX19" fmla="*/ 77460 w 154932"/>
                  <a:gd name="connsiteY19" fmla="*/ 118574 h 227581"/>
                  <a:gd name="connsiteX20" fmla="*/ 9131 w 154932"/>
                  <a:gd name="connsiteY20" fmla="*/ 95797 h 227581"/>
                  <a:gd name="connsiteX21" fmla="*/ 14551 w 154932"/>
                  <a:gd name="connsiteY21" fmla="*/ 87598 h 227581"/>
                  <a:gd name="connsiteX22" fmla="*/ 68349 w 154932"/>
                  <a:gd name="connsiteY22" fmla="*/ 100079 h 227581"/>
                  <a:gd name="connsiteX23" fmla="*/ 68577 w 154932"/>
                  <a:gd name="connsiteY23" fmla="*/ 90969 h 227581"/>
                  <a:gd name="connsiteX24" fmla="*/ 16829 w 154932"/>
                  <a:gd name="connsiteY24" fmla="*/ 78396 h 227581"/>
                  <a:gd name="connsiteX25" fmla="*/ 9131 w 154932"/>
                  <a:gd name="connsiteY25" fmla="*/ 68602 h 227581"/>
                  <a:gd name="connsiteX26" fmla="*/ 9131 w 154932"/>
                  <a:gd name="connsiteY26" fmla="*/ 47557 h 227581"/>
                  <a:gd name="connsiteX27" fmla="*/ 77460 w 154932"/>
                  <a:gd name="connsiteY27" fmla="*/ 63774 h 227581"/>
                  <a:gd name="connsiteX28" fmla="*/ 78462 w 154932"/>
                  <a:gd name="connsiteY28" fmla="*/ 63774 h 227581"/>
                  <a:gd name="connsiteX29" fmla="*/ 83290 w 154932"/>
                  <a:gd name="connsiteY29" fmla="*/ 54663 h 227581"/>
                  <a:gd name="connsiteX30" fmla="*/ 77460 w 154932"/>
                  <a:gd name="connsiteY30" fmla="*/ 54663 h 227581"/>
                  <a:gd name="connsiteX31" fmla="*/ 9131 w 154932"/>
                  <a:gd name="connsiteY31" fmla="*/ 31887 h 227581"/>
                  <a:gd name="connsiteX32" fmla="*/ 77460 w 154932"/>
                  <a:gd name="connsiteY32" fmla="*/ 9111 h 227581"/>
                  <a:gd name="connsiteX33" fmla="*/ 116544 w 154932"/>
                  <a:gd name="connsiteY33" fmla="*/ 13666 h 227581"/>
                  <a:gd name="connsiteX34" fmla="*/ 141552 w 154932"/>
                  <a:gd name="connsiteY34" fmla="*/ 13666 h 227581"/>
                  <a:gd name="connsiteX35" fmla="*/ 77460 w 154932"/>
                  <a:gd name="connsiteY35" fmla="*/ 0 h 227581"/>
                  <a:gd name="connsiteX36" fmla="*/ 20 w 154932"/>
                  <a:gd name="connsiteY36" fmla="*/ 31887 h 227581"/>
                  <a:gd name="connsiteX37" fmla="*/ 20 w 154932"/>
                  <a:gd name="connsiteY37" fmla="*/ 68557 h 227581"/>
                  <a:gd name="connsiteX38" fmla="*/ 6899 w 154932"/>
                  <a:gd name="connsiteY38" fmla="*/ 81995 h 227581"/>
                  <a:gd name="connsiteX39" fmla="*/ 20 w 154932"/>
                  <a:gd name="connsiteY39" fmla="*/ 95661 h 227581"/>
                  <a:gd name="connsiteX40" fmla="*/ 20 w 154932"/>
                  <a:gd name="connsiteY40" fmla="*/ 132103 h 227581"/>
                  <a:gd name="connsiteX41" fmla="*/ 6899 w 154932"/>
                  <a:gd name="connsiteY41" fmla="*/ 145769 h 227581"/>
                  <a:gd name="connsiteX42" fmla="*/ 20 w 154932"/>
                  <a:gd name="connsiteY42" fmla="*/ 159434 h 227581"/>
                  <a:gd name="connsiteX43" fmla="*/ 20 w 154932"/>
                  <a:gd name="connsiteY43" fmla="*/ 195876 h 227581"/>
                  <a:gd name="connsiteX44" fmla="*/ 20 w 154932"/>
                  <a:gd name="connsiteY44" fmla="*/ 196833 h 227581"/>
                  <a:gd name="connsiteX45" fmla="*/ 77460 w 154932"/>
                  <a:gd name="connsiteY45" fmla="*/ 227581 h 227581"/>
                  <a:gd name="connsiteX46" fmla="*/ 154899 w 154932"/>
                  <a:gd name="connsiteY46" fmla="*/ 196742 h 227581"/>
                  <a:gd name="connsiteX47" fmla="*/ 154899 w 154932"/>
                  <a:gd name="connsiteY47" fmla="*/ 195785 h 227581"/>
                  <a:gd name="connsiteX48" fmla="*/ 154899 w 154932"/>
                  <a:gd name="connsiteY48" fmla="*/ 159343 h 227581"/>
                  <a:gd name="connsiteX49" fmla="*/ 148021 w 154932"/>
                  <a:gd name="connsiteY49" fmla="*/ 145677 h 227581"/>
                  <a:gd name="connsiteX50" fmla="*/ 154899 w 154932"/>
                  <a:gd name="connsiteY50" fmla="*/ 132012 h 227581"/>
                  <a:gd name="connsiteX51" fmla="*/ 145789 w 154932"/>
                  <a:gd name="connsiteY51" fmla="*/ 195968 h 227581"/>
                  <a:gd name="connsiteX52" fmla="*/ 77460 w 154932"/>
                  <a:gd name="connsiteY52" fmla="*/ 218744 h 227581"/>
                  <a:gd name="connsiteX53" fmla="*/ 9131 w 154932"/>
                  <a:gd name="connsiteY53" fmla="*/ 195968 h 227581"/>
                  <a:gd name="connsiteX54" fmla="*/ 9131 w 154932"/>
                  <a:gd name="connsiteY54" fmla="*/ 175013 h 227581"/>
                  <a:gd name="connsiteX55" fmla="*/ 77460 w 154932"/>
                  <a:gd name="connsiteY55" fmla="*/ 191139 h 227581"/>
                  <a:gd name="connsiteX56" fmla="*/ 145789 w 154932"/>
                  <a:gd name="connsiteY56" fmla="*/ 175013 h 2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4932" h="227581">
                    <a:moveTo>
                      <a:pt x="154899" y="127639"/>
                    </a:moveTo>
                    <a:lnTo>
                      <a:pt x="124789" y="157703"/>
                    </a:lnTo>
                    <a:cubicBezTo>
                      <a:pt x="130206" y="156192"/>
                      <a:pt x="135433" y="154068"/>
                      <a:pt x="140368" y="151372"/>
                    </a:cubicBezTo>
                    <a:cubicBezTo>
                      <a:pt x="143286" y="153182"/>
                      <a:pt x="145266" y="156177"/>
                      <a:pt x="145789" y="159571"/>
                    </a:cubicBezTo>
                    <a:cubicBezTo>
                      <a:pt x="145789" y="167907"/>
                      <a:pt x="128114" y="176972"/>
                      <a:pt x="101876" y="180662"/>
                    </a:cubicBezTo>
                    <a:cubicBezTo>
                      <a:pt x="93782" y="181757"/>
                      <a:pt x="85627" y="182335"/>
                      <a:pt x="77460" y="182393"/>
                    </a:cubicBezTo>
                    <a:lnTo>
                      <a:pt x="72904" y="182393"/>
                    </a:lnTo>
                    <a:cubicBezTo>
                      <a:pt x="36098" y="181527"/>
                      <a:pt x="9131" y="169911"/>
                      <a:pt x="9131" y="159617"/>
                    </a:cubicBezTo>
                    <a:cubicBezTo>
                      <a:pt x="9653" y="156223"/>
                      <a:pt x="11633" y="153227"/>
                      <a:pt x="14551" y="151417"/>
                    </a:cubicBezTo>
                    <a:cubicBezTo>
                      <a:pt x="28855" y="159389"/>
                      <a:pt x="52041" y="164126"/>
                      <a:pt x="77460" y="164126"/>
                    </a:cubicBezTo>
                    <a:lnTo>
                      <a:pt x="77961" y="164126"/>
                    </a:lnTo>
                    <a:lnTo>
                      <a:pt x="80512" y="155016"/>
                    </a:lnTo>
                    <a:cubicBezTo>
                      <a:pt x="79510" y="155016"/>
                      <a:pt x="78507" y="155016"/>
                      <a:pt x="77460" y="155016"/>
                    </a:cubicBezTo>
                    <a:cubicBezTo>
                      <a:pt x="52406" y="155016"/>
                      <a:pt x="29174" y="150050"/>
                      <a:pt x="16829" y="142215"/>
                    </a:cubicBezTo>
                    <a:cubicBezTo>
                      <a:pt x="11909" y="138981"/>
                      <a:pt x="9176" y="135474"/>
                      <a:pt x="9131" y="132422"/>
                    </a:cubicBezTo>
                    <a:lnTo>
                      <a:pt x="9131" y="111331"/>
                    </a:lnTo>
                    <a:cubicBezTo>
                      <a:pt x="23070" y="121990"/>
                      <a:pt x="50857" y="127547"/>
                      <a:pt x="77460" y="127547"/>
                    </a:cubicBezTo>
                    <a:cubicBezTo>
                      <a:pt x="81058" y="127547"/>
                      <a:pt x="84657" y="127547"/>
                      <a:pt x="88165" y="127229"/>
                    </a:cubicBezTo>
                    <a:lnTo>
                      <a:pt x="90761" y="118118"/>
                    </a:lnTo>
                    <a:cubicBezTo>
                      <a:pt x="86206" y="118437"/>
                      <a:pt x="81969" y="118574"/>
                      <a:pt x="77460" y="118574"/>
                    </a:cubicBezTo>
                    <a:cubicBezTo>
                      <a:pt x="38375" y="118574"/>
                      <a:pt x="9131" y="106593"/>
                      <a:pt x="9131" y="95797"/>
                    </a:cubicBezTo>
                    <a:cubicBezTo>
                      <a:pt x="9653" y="92403"/>
                      <a:pt x="11633" y="89408"/>
                      <a:pt x="14551" y="87598"/>
                    </a:cubicBezTo>
                    <a:cubicBezTo>
                      <a:pt x="27124" y="94658"/>
                      <a:pt x="46438" y="99077"/>
                      <a:pt x="68349" y="100079"/>
                    </a:cubicBezTo>
                    <a:lnTo>
                      <a:pt x="68577" y="90969"/>
                    </a:lnTo>
                    <a:cubicBezTo>
                      <a:pt x="47030" y="89921"/>
                      <a:pt x="27579" y="85275"/>
                      <a:pt x="16829" y="78396"/>
                    </a:cubicBezTo>
                    <a:cubicBezTo>
                      <a:pt x="11955" y="75253"/>
                      <a:pt x="9222" y="71700"/>
                      <a:pt x="9131" y="68602"/>
                    </a:cubicBezTo>
                    <a:lnTo>
                      <a:pt x="9131" y="47557"/>
                    </a:lnTo>
                    <a:cubicBezTo>
                      <a:pt x="23070" y="58216"/>
                      <a:pt x="50857" y="63774"/>
                      <a:pt x="77460" y="63774"/>
                    </a:cubicBezTo>
                    <a:lnTo>
                      <a:pt x="78462" y="63774"/>
                    </a:lnTo>
                    <a:lnTo>
                      <a:pt x="83290" y="54663"/>
                    </a:lnTo>
                    <a:lnTo>
                      <a:pt x="77460" y="54663"/>
                    </a:lnTo>
                    <a:cubicBezTo>
                      <a:pt x="38375" y="54663"/>
                      <a:pt x="9131" y="42683"/>
                      <a:pt x="9131" y="31887"/>
                    </a:cubicBezTo>
                    <a:cubicBezTo>
                      <a:pt x="9131" y="21091"/>
                      <a:pt x="38375" y="9111"/>
                      <a:pt x="77460" y="9111"/>
                    </a:cubicBezTo>
                    <a:cubicBezTo>
                      <a:pt x="90623" y="9055"/>
                      <a:pt x="103746" y="10584"/>
                      <a:pt x="116544" y="13666"/>
                    </a:cubicBezTo>
                    <a:lnTo>
                      <a:pt x="141552" y="13666"/>
                    </a:lnTo>
                    <a:cubicBezTo>
                      <a:pt x="127886" y="5330"/>
                      <a:pt x="104290" y="0"/>
                      <a:pt x="77460" y="0"/>
                    </a:cubicBezTo>
                    <a:cubicBezTo>
                      <a:pt x="39924" y="0"/>
                      <a:pt x="20" y="11115"/>
                      <a:pt x="20" y="31887"/>
                    </a:cubicBezTo>
                    <a:lnTo>
                      <a:pt x="20" y="68557"/>
                    </a:lnTo>
                    <a:cubicBezTo>
                      <a:pt x="297" y="73811"/>
                      <a:pt x="2799" y="78698"/>
                      <a:pt x="6899" y="81995"/>
                    </a:cubicBezTo>
                    <a:cubicBezTo>
                      <a:pt x="2746" y="85348"/>
                      <a:pt x="239" y="90328"/>
                      <a:pt x="20" y="95661"/>
                    </a:cubicBezTo>
                    <a:lnTo>
                      <a:pt x="20" y="132103"/>
                    </a:lnTo>
                    <a:cubicBezTo>
                      <a:pt x="233" y="137437"/>
                      <a:pt x="2741" y="142420"/>
                      <a:pt x="6899" y="145769"/>
                    </a:cubicBezTo>
                    <a:cubicBezTo>
                      <a:pt x="2746" y="149121"/>
                      <a:pt x="239" y="154101"/>
                      <a:pt x="20" y="159434"/>
                    </a:cubicBezTo>
                    <a:lnTo>
                      <a:pt x="20" y="195876"/>
                    </a:lnTo>
                    <a:cubicBezTo>
                      <a:pt x="-7" y="196195"/>
                      <a:pt x="-7" y="196515"/>
                      <a:pt x="20" y="196833"/>
                    </a:cubicBezTo>
                    <a:cubicBezTo>
                      <a:pt x="1250" y="216831"/>
                      <a:pt x="40425" y="227581"/>
                      <a:pt x="77460" y="227581"/>
                    </a:cubicBezTo>
                    <a:cubicBezTo>
                      <a:pt x="114494" y="227581"/>
                      <a:pt x="153669" y="216831"/>
                      <a:pt x="154899" y="196742"/>
                    </a:cubicBezTo>
                    <a:cubicBezTo>
                      <a:pt x="154944" y="196425"/>
                      <a:pt x="154944" y="196103"/>
                      <a:pt x="154899" y="195785"/>
                    </a:cubicBezTo>
                    <a:lnTo>
                      <a:pt x="154899" y="159343"/>
                    </a:lnTo>
                    <a:cubicBezTo>
                      <a:pt x="154722" y="153999"/>
                      <a:pt x="152208" y="149003"/>
                      <a:pt x="148021" y="145677"/>
                    </a:cubicBezTo>
                    <a:cubicBezTo>
                      <a:pt x="152179" y="142328"/>
                      <a:pt x="154686" y="137346"/>
                      <a:pt x="154899" y="132012"/>
                    </a:cubicBezTo>
                    <a:close/>
                    <a:moveTo>
                      <a:pt x="145789" y="195968"/>
                    </a:moveTo>
                    <a:cubicBezTo>
                      <a:pt x="145789" y="206718"/>
                      <a:pt x="116544" y="218744"/>
                      <a:pt x="77460" y="218744"/>
                    </a:cubicBezTo>
                    <a:cubicBezTo>
                      <a:pt x="38375" y="218744"/>
                      <a:pt x="9131" y="206855"/>
                      <a:pt x="9131" y="195968"/>
                    </a:cubicBezTo>
                    <a:lnTo>
                      <a:pt x="9131" y="175013"/>
                    </a:lnTo>
                    <a:cubicBezTo>
                      <a:pt x="23070" y="185582"/>
                      <a:pt x="50857" y="191139"/>
                      <a:pt x="77460" y="191139"/>
                    </a:cubicBezTo>
                    <a:cubicBezTo>
                      <a:pt x="104062" y="191139"/>
                      <a:pt x="131850" y="185582"/>
                      <a:pt x="145789" y="175013"/>
                    </a:cubicBezTo>
                    <a:close/>
                  </a:path>
                </a:pathLst>
              </a:custGeom>
              <a:grpFill/>
              <a:ln w="4445" cap="flat">
                <a:noFill/>
                <a:prstDash val="solid"/>
                <a:miter/>
              </a:ln>
            </p:spPr>
            <p:txBody>
              <a:bodyPr rtlCol="0" anchor="ctr"/>
              <a:lstStyle/>
              <a:p>
                <a:endParaRPr lang="en-US" sz="4608"/>
              </a:p>
            </p:txBody>
          </p:sp>
          <p:sp>
            <p:nvSpPr>
              <p:cNvPr id="228" name="Freeform: Shape 227">
                <a:extLst>
                  <a:ext uri="{FF2B5EF4-FFF2-40B4-BE49-F238E27FC236}">
                    <a16:creationId xmlns:a16="http://schemas.microsoft.com/office/drawing/2014/main" id="{B1275E91-A420-41FA-8417-C9EC3162D7ED}"/>
                  </a:ext>
                </a:extLst>
              </p:cNvPr>
              <p:cNvSpPr/>
              <p:nvPr/>
            </p:nvSpPr>
            <p:spPr>
              <a:xfrm>
                <a:off x="4575459" y="3305446"/>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29" name="Freeform: Shape 228">
                <a:extLst>
                  <a:ext uri="{FF2B5EF4-FFF2-40B4-BE49-F238E27FC236}">
                    <a16:creationId xmlns:a16="http://schemas.microsoft.com/office/drawing/2014/main" id="{F3A67942-DD6C-4C41-ADE8-342797AD0B22}"/>
                  </a:ext>
                </a:extLst>
              </p:cNvPr>
              <p:cNvSpPr/>
              <p:nvPr/>
            </p:nvSpPr>
            <p:spPr>
              <a:xfrm>
                <a:off x="4575459" y="3369220"/>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30" name="Freeform: Shape 229">
                <a:extLst>
                  <a:ext uri="{FF2B5EF4-FFF2-40B4-BE49-F238E27FC236}">
                    <a16:creationId xmlns:a16="http://schemas.microsoft.com/office/drawing/2014/main" id="{9DCF1679-4C02-4654-B72E-137B4BF08132}"/>
                  </a:ext>
                </a:extLst>
              </p:cNvPr>
              <p:cNvSpPr/>
              <p:nvPr/>
            </p:nvSpPr>
            <p:spPr>
              <a:xfrm>
                <a:off x="4575459" y="3432994"/>
                <a:ext cx="11388" cy="11388"/>
              </a:xfrm>
              <a:custGeom>
                <a:avLst/>
                <a:gdLst>
                  <a:gd name="connsiteX0" fmla="*/ 11388 w 11388"/>
                  <a:gd name="connsiteY0" fmla="*/ 5694 h 11388"/>
                  <a:gd name="connsiteX1" fmla="*/ 5694 w 11388"/>
                  <a:gd name="connsiteY1" fmla="*/ 11388 h 11388"/>
                  <a:gd name="connsiteX2" fmla="*/ 0 w 11388"/>
                  <a:gd name="connsiteY2" fmla="*/ 5694 h 11388"/>
                  <a:gd name="connsiteX3" fmla="*/ 5694 w 11388"/>
                  <a:gd name="connsiteY3" fmla="*/ 0 h 11388"/>
                  <a:gd name="connsiteX4" fmla="*/ 11388 w 11388"/>
                  <a:gd name="connsiteY4" fmla="*/ 5694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8" h="11388">
                    <a:moveTo>
                      <a:pt x="11388" y="5694"/>
                    </a:moveTo>
                    <a:cubicBezTo>
                      <a:pt x="11388" y="8839"/>
                      <a:pt x="8839" y="11388"/>
                      <a:pt x="5694" y="11388"/>
                    </a:cubicBezTo>
                    <a:cubicBezTo>
                      <a:pt x="2549" y="11388"/>
                      <a:pt x="0" y="8839"/>
                      <a:pt x="0" y="5694"/>
                    </a:cubicBezTo>
                    <a:cubicBezTo>
                      <a:pt x="0" y="2549"/>
                      <a:pt x="2549" y="0"/>
                      <a:pt x="5694" y="0"/>
                    </a:cubicBezTo>
                    <a:cubicBezTo>
                      <a:pt x="8839" y="0"/>
                      <a:pt x="11388" y="2549"/>
                      <a:pt x="11388" y="5694"/>
                    </a:cubicBezTo>
                    <a:close/>
                  </a:path>
                </a:pathLst>
              </a:custGeom>
              <a:grpFill/>
              <a:ln w="4445" cap="flat">
                <a:noFill/>
                <a:prstDash val="solid"/>
                <a:miter/>
              </a:ln>
            </p:spPr>
            <p:txBody>
              <a:bodyPr rtlCol="0" anchor="ctr"/>
              <a:lstStyle/>
              <a:p>
                <a:endParaRPr lang="en-US" sz="4608"/>
              </a:p>
            </p:txBody>
          </p:sp>
          <p:sp>
            <p:nvSpPr>
              <p:cNvPr id="231" name="Freeform: Shape 230">
                <a:extLst>
                  <a:ext uri="{FF2B5EF4-FFF2-40B4-BE49-F238E27FC236}">
                    <a16:creationId xmlns:a16="http://schemas.microsoft.com/office/drawing/2014/main" id="{08C9C9DC-4F29-401A-8EF8-E2D79CD6FB96}"/>
                  </a:ext>
                </a:extLst>
              </p:cNvPr>
              <p:cNvSpPr/>
              <p:nvPr/>
            </p:nvSpPr>
            <p:spPr>
              <a:xfrm>
                <a:off x="4638036" y="3265263"/>
                <a:ext cx="114150" cy="155022"/>
              </a:xfrm>
              <a:custGeom>
                <a:avLst/>
                <a:gdLst>
                  <a:gd name="connsiteX0" fmla="*/ 9169 w 114150"/>
                  <a:gd name="connsiteY0" fmla="*/ 155021 h 155022"/>
                  <a:gd name="connsiteX1" fmla="*/ 6891 w 114150"/>
                  <a:gd name="connsiteY1" fmla="*/ 154384 h 155022"/>
                  <a:gd name="connsiteX2" fmla="*/ 4796 w 114150"/>
                  <a:gd name="connsiteY2" fmla="*/ 149145 h 155022"/>
                  <a:gd name="connsiteX3" fmla="*/ 30396 w 114150"/>
                  <a:gd name="connsiteY3" fmla="*/ 63916 h 155022"/>
                  <a:gd name="connsiteX4" fmla="*/ 4613 w 114150"/>
                  <a:gd name="connsiteY4" fmla="*/ 63916 h 155022"/>
                  <a:gd name="connsiteX5" fmla="*/ 0 w 114150"/>
                  <a:gd name="connsiteY5" fmla="*/ 59419 h 155022"/>
                  <a:gd name="connsiteX6" fmla="*/ 559 w 114150"/>
                  <a:gd name="connsiteY6" fmla="*/ 57174 h 155022"/>
                  <a:gd name="connsiteX7" fmla="*/ 27891 w 114150"/>
                  <a:gd name="connsiteY7" fmla="*/ 2511 h 155022"/>
                  <a:gd name="connsiteX8" fmla="*/ 31945 w 114150"/>
                  <a:gd name="connsiteY8" fmla="*/ 6 h 155022"/>
                  <a:gd name="connsiteX9" fmla="*/ 91164 w 114150"/>
                  <a:gd name="connsiteY9" fmla="*/ 6 h 155022"/>
                  <a:gd name="connsiteX10" fmla="*/ 95939 w 114150"/>
                  <a:gd name="connsiteY10" fmla="*/ 4329 h 155022"/>
                  <a:gd name="connsiteX11" fmla="*/ 95719 w 114150"/>
                  <a:gd name="connsiteY11" fmla="*/ 5973 h 155022"/>
                  <a:gd name="connsiteX12" fmla="*/ 84057 w 114150"/>
                  <a:gd name="connsiteY12" fmla="*/ 41003 h 155022"/>
                  <a:gd name="connsiteX13" fmla="*/ 109612 w 114150"/>
                  <a:gd name="connsiteY13" fmla="*/ 41003 h 155022"/>
                  <a:gd name="connsiteX14" fmla="*/ 114150 w 114150"/>
                  <a:gd name="connsiteY14" fmla="*/ 45576 h 155022"/>
                  <a:gd name="connsiteX15" fmla="*/ 112892 w 114150"/>
                  <a:gd name="connsiteY15" fmla="*/ 48702 h 155022"/>
                  <a:gd name="connsiteX16" fmla="*/ 12676 w 114150"/>
                  <a:gd name="connsiteY16" fmla="*/ 153473 h 155022"/>
                  <a:gd name="connsiteX17" fmla="*/ 9169 w 114150"/>
                  <a:gd name="connsiteY17" fmla="*/ 155021 h 155022"/>
                  <a:gd name="connsiteX18" fmla="*/ 11993 w 114150"/>
                  <a:gd name="connsiteY18" fmla="*/ 54806 h 155022"/>
                  <a:gd name="connsiteX19" fmla="*/ 36500 w 114150"/>
                  <a:gd name="connsiteY19" fmla="*/ 54806 h 155022"/>
                  <a:gd name="connsiteX20" fmla="*/ 40145 w 114150"/>
                  <a:gd name="connsiteY20" fmla="*/ 56628 h 155022"/>
                  <a:gd name="connsiteX21" fmla="*/ 40873 w 114150"/>
                  <a:gd name="connsiteY21" fmla="*/ 60636 h 155022"/>
                  <a:gd name="connsiteX22" fmla="*/ 18963 w 114150"/>
                  <a:gd name="connsiteY22" fmla="*/ 133521 h 155022"/>
                  <a:gd name="connsiteX23" fmla="*/ 98725 w 114150"/>
                  <a:gd name="connsiteY23" fmla="*/ 50159 h 155022"/>
                  <a:gd name="connsiteX24" fmla="*/ 77498 w 114150"/>
                  <a:gd name="connsiteY24" fmla="*/ 50159 h 155022"/>
                  <a:gd name="connsiteX25" fmla="*/ 72707 w 114150"/>
                  <a:gd name="connsiteY25" fmla="*/ 45852 h 155022"/>
                  <a:gd name="connsiteX26" fmla="*/ 72942 w 114150"/>
                  <a:gd name="connsiteY26" fmla="*/ 44146 h 155022"/>
                  <a:gd name="connsiteX27" fmla="*/ 84604 w 114150"/>
                  <a:gd name="connsiteY27" fmla="*/ 9162 h 155022"/>
                  <a:gd name="connsiteX28" fmla="*/ 34496 w 114150"/>
                  <a:gd name="connsiteY28" fmla="*/ 9162 h 1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150" h="155022">
                    <a:moveTo>
                      <a:pt x="9169" y="155021"/>
                    </a:moveTo>
                    <a:cubicBezTo>
                      <a:pt x="8367" y="155013"/>
                      <a:pt x="7581" y="154793"/>
                      <a:pt x="6891" y="154384"/>
                    </a:cubicBezTo>
                    <a:cubicBezTo>
                      <a:pt x="5065" y="153332"/>
                      <a:pt x="4199" y="151166"/>
                      <a:pt x="4796" y="149145"/>
                    </a:cubicBezTo>
                    <a:lnTo>
                      <a:pt x="30396" y="63916"/>
                    </a:lnTo>
                    <a:lnTo>
                      <a:pt x="4613" y="63916"/>
                    </a:lnTo>
                    <a:cubicBezTo>
                      <a:pt x="2098" y="63948"/>
                      <a:pt x="33" y="61935"/>
                      <a:pt x="0" y="59419"/>
                    </a:cubicBezTo>
                    <a:cubicBezTo>
                      <a:pt x="-10" y="58635"/>
                      <a:pt x="183" y="57862"/>
                      <a:pt x="559" y="57174"/>
                    </a:cubicBezTo>
                    <a:lnTo>
                      <a:pt x="27891" y="2511"/>
                    </a:lnTo>
                    <a:cubicBezTo>
                      <a:pt x="28663" y="979"/>
                      <a:pt x="30230" y="11"/>
                      <a:pt x="31945" y="6"/>
                    </a:cubicBezTo>
                    <a:lnTo>
                      <a:pt x="91164" y="6"/>
                    </a:lnTo>
                    <a:cubicBezTo>
                      <a:pt x="93676" y="-119"/>
                      <a:pt x="95814" y="1816"/>
                      <a:pt x="95939" y="4329"/>
                    </a:cubicBezTo>
                    <a:cubicBezTo>
                      <a:pt x="95967" y="4886"/>
                      <a:pt x="95892" y="5443"/>
                      <a:pt x="95719" y="5973"/>
                    </a:cubicBezTo>
                    <a:lnTo>
                      <a:pt x="84057" y="41003"/>
                    </a:lnTo>
                    <a:lnTo>
                      <a:pt x="109612" y="41003"/>
                    </a:lnTo>
                    <a:cubicBezTo>
                      <a:pt x="112128" y="41013"/>
                      <a:pt x="114160" y="43060"/>
                      <a:pt x="114150" y="45576"/>
                    </a:cubicBezTo>
                    <a:cubicBezTo>
                      <a:pt x="114146" y="46740"/>
                      <a:pt x="113696" y="47859"/>
                      <a:pt x="112892" y="48702"/>
                    </a:cubicBezTo>
                    <a:lnTo>
                      <a:pt x="12676" y="153473"/>
                    </a:lnTo>
                    <a:cubicBezTo>
                      <a:pt x="11792" y="154480"/>
                      <a:pt x="10509" y="155046"/>
                      <a:pt x="9169" y="155021"/>
                    </a:cubicBezTo>
                    <a:close/>
                    <a:moveTo>
                      <a:pt x="11993" y="54806"/>
                    </a:moveTo>
                    <a:lnTo>
                      <a:pt x="36500" y="54806"/>
                    </a:lnTo>
                    <a:cubicBezTo>
                      <a:pt x="37934" y="54806"/>
                      <a:pt x="39284" y="55481"/>
                      <a:pt x="40145" y="56628"/>
                    </a:cubicBezTo>
                    <a:cubicBezTo>
                      <a:pt x="41005" y="57775"/>
                      <a:pt x="41275" y="59260"/>
                      <a:pt x="40873" y="60636"/>
                    </a:cubicBezTo>
                    <a:lnTo>
                      <a:pt x="18963" y="133521"/>
                    </a:lnTo>
                    <a:lnTo>
                      <a:pt x="98725" y="50159"/>
                    </a:lnTo>
                    <a:lnTo>
                      <a:pt x="77498" y="50159"/>
                    </a:lnTo>
                    <a:cubicBezTo>
                      <a:pt x="74985" y="50293"/>
                      <a:pt x="72841" y="48364"/>
                      <a:pt x="72707" y="45852"/>
                    </a:cubicBezTo>
                    <a:cubicBezTo>
                      <a:pt x="72676" y="45274"/>
                      <a:pt x="72756" y="44695"/>
                      <a:pt x="72942" y="44146"/>
                    </a:cubicBezTo>
                    <a:lnTo>
                      <a:pt x="84604" y="9162"/>
                    </a:lnTo>
                    <a:lnTo>
                      <a:pt x="34496" y="9162"/>
                    </a:lnTo>
                    <a:close/>
                  </a:path>
                </a:pathLst>
              </a:custGeom>
              <a:grpFill/>
              <a:ln w="4445" cap="flat">
                <a:noFill/>
                <a:prstDash val="solid"/>
                <a:miter/>
              </a:ln>
            </p:spPr>
            <p:txBody>
              <a:bodyPr rtlCol="0" anchor="ctr"/>
              <a:lstStyle/>
              <a:p>
                <a:endParaRPr lang="en-US" sz="4608"/>
              </a:p>
            </p:txBody>
          </p:sp>
        </p:grpSp>
      </p:grpSp>
      <p:grpSp>
        <p:nvGrpSpPr>
          <p:cNvPr id="26" name="Group 25">
            <a:extLst>
              <a:ext uri="{FF2B5EF4-FFF2-40B4-BE49-F238E27FC236}">
                <a16:creationId xmlns:a16="http://schemas.microsoft.com/office/drawing/2014/main" id="{A2FFFBBE-3ACD-4CB5-BF16-AE058AD99612}"/>
              </a:ext>
            </a:extLst>
          </p:cNvPr>
          <p:cNvGrpSpPr/>
          <p:nvPr/>
        </p:nvGrpSpPr>
        <p:grpSpPr>
          <a:xfrm>
            <a:off x="1710825" y="2596567"/>
            <a:ext cx="1468947" cy="499677"/>
            <a:chOff x="479772" y="1510517"/>
            <a:chExt cx="918092" cy="312298"/>
          </a:xfrm>
        </p:grpSpPr>
        <p:sp>
          <p:nvSpPr>
            <p:cNvPr id="202" name="TextBox 201">
              <a:extLst>
                <a:ext uri="{FF2B5EF4-FFF2-40B4-BE49-F238E27FC236}">
                  <a16:creationId xmlns:a16="http://schemas.microsoft.com/office/drawing/2014/main" id="{233F7DFC-28B0-4EA9-A0A0-7D300D0E1E35}"/>
                </a:ext>
              </a:extLst>
            </p:cNvPr>
            <p:cNvSpPr txBox="1"/>
            <p:nvPr/>
          </p:nvSpPr>
          <p:spPr>
            <a:xfrm>
              <a:off x="479772" y="1672774"/>
              <a:ext cx="918092"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Relational stores</a:t>
              </a:r>
            </a:p>
          </p:txBody>
        </p:sp>
        <p:sp>
          <p:nvSpPr>
            <p:cNvPr id="232" name="Freeform: Shape 231">
              <a:extLst>
                <a:ext uri="{FF2B5EF4-FFF2-40B4-BE49-F238E27FC236}">
                  <a16:creationId xmlns:a16="http://schemas.microsoft.com/office/drawing/2014/main" id="{92082BB4-54EF-4AAF-88B6-CCCFEABDEA43}"/>
                </a:ext>
              </a:extLst>
            </p:cNvPr>
            <p:cNvSpPr/>
            <p:nvPr/>
          </p:nvSpPr>
          <p:spPr>
            <a:xfrm>
              <a:off x="884283" y="1510517"/>
              <a:ext cx="109071" cy="160899"/>
            </a:xfrm>
            <a:custGeom>
              <a:avLst/>
              <a:gdLst>
                <a:gd name="connsiteX0" fmla="*/ 74727 w 149412"/>
                <a:gd name="connsiteY0" fmla="*/ 0 h 220409"/>
                <a:gd name="connsiteX1" fmla="*/ 0 w 149412"/>
                <a:gd name="connsiteY1" fmla="*/ 31705 h 220409"/>
                <a:gd name="connsiteX2" fmla="*/ 0 w 149412"/>
                <a:gd name="connsiteY2" fmla="*/ 188535 h 220409"/>
                <a:gd name="connsiteX3" fmla="*/ 74727 w 149412"/>
                <a:gd name="connsiteY3" fmla="*/ 220409 h 220409"/>
                <a:gd name="connsiteX4" fmla="*/ 149412 w 149412"/>
                <a:gd name="connsiteY4" fmla="*/ 188704 h 220409"/>
                <a:gd name="connsiteX5" fmla="*/ 149412 w 149412"/>
                <a:gd name="connsiteY5" fmla="*/ 31875 h 220409"/>
                <a:gd name="connsiteX6" fmla="*/ 74727 w 149412"/>
                <a:gd name="connsiteY6" fmla="*/ 0 h 220409"/>
                <a:gd name="connsiteX7" fmla="*/ 74727 w 149412"/>
                <a:gd name="connsiteY7" fmla="*/ 8477 h 220409"/>
                <a:gd name="connsiteX8" fmla="*/ 140935 w 149412"/>
                <a:gd name="connsiteY8" fmla="*/ 31705 h 220409"/>
                <a:gd name="connsiteX9" fmla="*/ 74727 w 149412"/>
                <a:gd name="connsiteY9" fmla="*/ 55102 h 220409"/>
                <a:gd name="connsiteX10" fmla="*/ 8477 w 149412"/>
                <a:gd name="connsiteY10" fmla="*/ 31917 h 220409"/>
                <a:gd name="connsiteX11" fmla="*/ 74727 w 149412"/>
                <a:gd name="connsiteY11" fmla="*/ 8477 h 220409"/>
                <a:gd name="connsiteX12" fmla="*/ 74727 w 149412"/>
                <a:gd name="connsiteY12" fmla="*/ 211932 h 220409"/>
                <a:gd name="connsiteX13" fmla="*/ 8477 w 149412"/>
                <a:gd name="connsiteY13" fmla="*/ 188704 h 220409"/>
                <a:gd name="connsiteX14" fmla="*/ 8477 w 149412"/>
                <a:gd name="connsiteY14" fmla="*/ 155643 h 220409"/>
                <a:gd name="connsiteX15" fmla="*/ 74727 w 149412"/>
                <a:gd name="connsiteY15" fmla="*/ 172258 h 220409"/>
                <a:gd name="connsiteX16" fmla="*/ 140935 w 149412"/>
                <a:gd name="connsiteY16" fmla="*/ 155643 h 220409"/>
                <a:gd name="connsiteX17" fmla="*/ 140935 w 149412"/>
                <a:gd name="connsiteY17" fmla="*/ 188704 h 220409"/>
                <a:gd name="connsiteX18" fmla="*/ 74727 w 149412"/>
                <a:gd name="connsiteY18" fmla="*/ 211932 h 220409"/>
                <a:gd name="connsiteX19" fmla="*/ 74727 w 149412"/>
                <a:gd name="connsiteY19" fmla="*/ 163781 h 220409"/>
                <a:gd name="connsiteX20" fmla="*/ 8477 w 149412"/>
                <a:gd name="connsiteY20" fmla="*/ 140553 h 220409"/>
                <a:gd name="connsiteX21" fmla="*/ 8477 w 149412"/>
                <a:gd name="connsiteY21" fmla="*/ 101727 h 220409"/>
                <a:gd name="connsiteX22" fmla="*/ 74727 w 149412"/>
                <a:gd name="connsiteY22" fmla="*/ 118300 h 220409"/>
                <a:gd name="connsiteX23" fmla="*/ 140935 w 149412"/>
                <a:gd name="connsiteY23" fmla="*/ 101727 h 220409"/>
                <a:gd name="connsiteX24" fmla="*/ 140935 w 149412"/>
                <a:gd name="connsiteY24" fmla="*/ 140553 h 220409"/>
                <a:gd name="connsiteX25" fmla="*/ 74727 w 149412"/>
                <a:gd name="connsiteY25" fmla="*/ 163781 h 220409"/>
                <a:gd name="connsiteX26" fmla="*/ 74727 w 149412"/>
                <a:gd name="connsiteY26" fmla="*/ 109823 h 220409"/>
                <a:gd name="connsiteX27" fmla="*/ 8477 w 149412"/>
                <a:gd name="connsiteY27" fmla="*/ 86595 h 220409"/>
                <a:gd name="connsiteX28" fmla="*/ 8477 w 149412"/>
                <a:gd name="connsiteY28" fmla="*/ 46625 h 220409"/>
                <a:gd name="connsiteX29" fmla="*/ 74727 w 149412"/>
                <a:gd name="connsiteY29" fmla="*/ 63580 h 220409"/>
                <a:gd name="connsiteX30" fmla="*/ 140935 w 149412"/>
                <a:gd name="connsiteY30" fmla="*/ 46625 h 220409"/>
                <a:gd name="connsiteX31" fmla="*/ 140935 w 149412"/>
                <a:gd name="connsiteY31" fmla="*/ 86426 h 220409"/>
                <a:gd name="connsiteX32" fmla="*/ 74727 w 149412"/>
                <a:gd name="connsiteY32" fmla="*/ 109823 h 2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9412" h="220409">
                  <a:moveTo>
                    <a:pt x="74727" y="0"/>
                  </a:moveTo>
                  <a:cubicBezTo>
                    <a:pt x="32341" y="0"/>
                    <a:pt x="0" y="13606"/>
                    <a:pt x="0" y="31705"/>
                  </a:cubicBezTo>
                  <a:lnTo>
                    <a:pt x="0" y="188535"/>
                  </a:lnTo>
                  <a:cubicBezTo>
                    <a:pt x="0" y="206803"/>
                    <a:pt x="32341" y="220409"/>
                    <a:pt x="74727" y="220409"/>
                  </a:cubicBezTo>
                  <a:cubicBezTo>
                    <a:pt x="117114" y="220409"/>
                    <a:pt x="149412" y="206803"/>
                    <a:pt x="149412" y="188704"/>
                  </a:cubicBezTo>
                  <a:lnTo>
                    <a:pt x="149412" y="31875"/>
                  </a:lnTo>
                  <a:cubicBezTo>
                    <a:pt x="149412" y="13606"/>
                    <a:pt x="117326" y="0"/>
                    <a:pt x="74727" y="0"/>
                  </a:cubicBezTo>
                  <a:close/>
                  <a:moveTo>
                    <a:pt x="74727" y="8477"/>
                  </a:moveTo>
                  <a:cubicBezTo>
                    <a:pt x="113765" y="8477"/>
                    <a:pt x="140935" y="20727"/>
                    <a:pt x="140935" y="31705"/>
                  </a:cubicBezTo>
                  <a:cubicBezTo>
                    <a:pt x="140935" y="42683"/>
                    <a:pt x="113765" y="55102"/>
                    <a:pt x="74727" y="55102"/>
                  </a:cubicBezTo>
                  <a:cubicBezTo>
                    <a:pt x="35689" y="55102"/>
                    <a:pt x="8477" y="42895"/>
                    <a:pt x="8477" y="31917"/>
                  </a:cubicBezTo>
                  <a:cubicBezTo>
                    <a:pt x="8477" y="20939"/>
                    <a:pt x="35689" y="8477"/>
                    <a:pt x="74727" y="8477"/>
                  </a:cubicBezTo>
                  <a:close/>
                  <a:moveTo>
                    <a:pt x="74727" y="211932"/>
                  </a:moveTo>
                  <a:cubicBezTo>
                    <a:pt x="35689" y="211932"/>
                    <a:pt x="8477" y="199682"/>
                    <a:pt x="8477" y="188704"/>
                  </a:cubicBezTo>
                  <a:lnTo>
                    <a:pt x="8477" y="155643"/>
                  </a:lnTo>
                  <a:cubicBezTo>
                    <a:pt x="20727" y="165688"/>
                    <a:pt x="45057" y="172258"/>
                    <a:pt x="74727" y="172258"/>
                  </a:cubicBezTo>
                  <a:cubicBezTo>
                    <a:pt x="104398" y="172258"/>
                    <a:pt x="128685" y="165688"/>
                    <a:pt x="140935" y="155643"/>
                  </a:cubicBezTo>
                  <a:lnTo>
                    <a:pt x="140935" y="188704"/>
                  </a:lnTo>
                  <a:cubicBezTo>
                    <a:pt x="140935" y="199682"/>
                    <a:pt x="113765" y="211932"/>
                    <a:pt x="74727" y="211932"/>
                  </a:cubicBezTo>
                  <a:close/>
                  <a:moveTo>
                    <a:pt x="74727" y="163781"/>
                  </a:moveTo>
                  <a:cubicBezTo>
                    <a:pt x="35689" y="163781"/>
                    <a:pt x="8477" y="151531"/>
                    <a:pt x="8477" y="140553"/>
                  </a:cubicBezTo>
                  <a:lnTo>
                    <a:pt x="8477" y="101727"/>
                  </a:lnTo>
                  <a:cubicBezTo>
                    <a:pt x="20727" y="111731"/>
                    <a:pt x="45057" y="118300"/>
                    <a:pt x="74727" y="118300"/>
                  </a:cubicBezTo>
                  <a:cubicBezTo>
                    <a:pt x="104398" y="118300"/>
                    <a:pt x="128685" y="111731"/>
                    <a:pt x="140935" y="101727"/>
                  </a:cubicBezTo>
                  <a:lnTo>
                    <a:pt x="140935" y="140553"/>
                  </a:lnTo>
                  <a:cubicBezTo>
                    <a:pt x="140935" y="151531"/>
                    <a:pt x="113765" y="163781"/>
                    <a:pt x="74727" y="163781"/>
                  </a:cubicBezTo>
                  <a:close/>
                  <a:moveTo>
                    <a:pt x="74727" y="109823"/>
                  </a:moveTo>
                  <a:cubicBezTo>
                    <a:pt x="35689" y="109823"/>
                    <a:pt x="8477" y="97573"/>
                    <a:pt x="8477" y="86595"/>
                  </a:cubicBezTo>
                  <a:lnTo>
                    <a:pt x="8477" y="46625"/>
                  </a:lnTo>
                  <a:cubicBezTo>
                    <a:pt x="20727" y="56840"/>
                    <a:pt x="45057" y="63580"/>
                    <a:pt x="74727" y="63580"/>
                  </a:cubicBezTo>
                  <a:cubicBezTo>
                    <a:pt x="104398" y="63580"/>
                    <a:pt x="128685" y="56840"/>
                    <a:pt x="140935" y="46625"/>
                  </a:cubicBezTo>
                  <a:lnTo>
                    <a:pt x="140935" y="86426"/>
                  </a:lnTo>
                  <a:cubicBezTo>
                    <a:pt x="140935" y="97489"/>
                    <a:pt x="113765" y="109823"/>
                    <a:pt x="74727" y="109823"/>
                  </a:cubicBezTo>
                  <a:close/>
                </a:path>
              </a:pathLst>
            </a:custGeom>
            <a:solidFill>
              <a:srgbClr val="0E2735"/>
            </a:solidFill>
            <a:ln w="4191" cap="flat">
              <a:noFill/>
              <a:prstDash val="solid"/>
              <a:miter/>
            </a:ln>
          </p:spPr>
          <p:txBody>
            <a:bodyPr rtlCol="0" anchor="ctr"/>
            <a:lstStyle/>
            <a:p>
              <a:endParaRPr lang="en-US" sz="4608"/>
            </a:p>
          </p:txBody>
        </p:sp>
      </p:grpSp>
      <p:grpSp>
        <p:nvGrpSpPr>
          <p:cNvPr id="23" name="Group 22">
            <a:extLst>
              <a:ext uri="{FF2B5EF4-FFF2-40B4-BE49-F238E27FC236}">
                <a16:creationId xmlns:a16="http://schemas.microsoft.com/office/drawing/2014/main" id="{F8BDB7E1-1FBE-4CA2-9E84-67DEFC7021EC}"/>
              </a:ext>
            </a:extLst>
          </p:cNvPr>
          <p:cNvGrpSpPr/>
          <p:nvPr/>
        </p:nvGrpSpPr>
        <p:grpSpPr>
          <a:xfrm>
            <a:off x="7376743" y="2081127"/>
            <a:ext cx="739883" cy="591778"/>
            <a:chOff x="4020971" y="1201215"/>
            <a:chExt cx="462427" cy="369861"/>
          </a:xfrm>
        </p:grpSpPr>
        <p:sp>
          <p:nvSpPr>
            <p:cNvPr id="234" name="TextBox 233">
              <a:extLst>
                <a:ext uri="{FF2B5EF4-FFF2-40B4-BE49-F238E27FC236}">
                  <a16:creationId xmlns:a16="http://schemas.microsoft.com/office/drawing/2014/main" id="{3FCF4832-4114-419A-AD83-3A5626784667}"/>
                </a:ext>
              </a:extLst>
            </p:cNvPr>
            <p:cNvSpPr txBox="1"/>
            <p:nvPr/>
          </p:nvSpPr>
          <p:spPr>
            <a:xfrm>
              <a:off x="4020971" y="1421035"/>
              <a:ext cx="462427"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EMR</a:t>
              </a:r>
            </a:p>
          </p:txBody>
        </p:sp>
        <p:sp>
          <p:nvSpPr>
            <p:cNvPr id="235" name="Freeform: Shape 234">
              <a:extLst>
                <a:ext uri="{FF2B5EF4-FFF2-40B4-BE49-F238E27FC236}">
                  <a16:creationId xmlns:a16="http://schemas.microsoft.com/office/drawing/2014/main" id="{C81EA7CE-483C-4578-98EB-53EC1A523C2B}"/>
                </a:ext>
              </a:extLst>
            </p:cNvPr>
            <p:cNvSpPr/>
            <p:nvPr/>
          </p:nvSpPr>
          <p:spPr>
            <a:xfrm>
              <a:off x="4164632" y="1201215"/>
              <a:ext cx="175105" cy="177623"/>
            </a:xfrm>
            <a:custGeom>
              <a:avLst/>
              <a:gdLst>
                <a:gd name="connsiteX0" fmla="*/ 197460 w 222352"/>
                <a:gd name="connsiteY0" fmla="*/ 130138 h 225549"/>
                <a:gd name="connsiteX1" fmla="*/ 186814 w 222352"/>
                <a:gd name="connsiteY1" fmla="*/ 132529 h 225549"/>
                <a:gd name="connsiteX2" fmla="*/ 176619 w 222352"/>
                <a:gd name="connsiteY2" fmla="*/ 112906 h 225549"/>
                <a:gd name="connsiteX3" fmla="*/ 189250 w 222352"/>
                <a:gd name="connsiteY3" fmla="*/ 89088 h 225549"/>
                <a:gd name="connsiteX4" fmla="*/ 220926 w 222352"/>
                <a:gd name="connsiteY4" fmla="*/ 73995 h 225549"/>
                <a:gd name="connsiteX5" fmla="*/ 215098 w 222352"/>
                <a:gd name="connsiteY5" fmla="*/ 48172 h 225549"/>
                <a:gd name="connsiteX6" fmla="*/ 180011 w 222352"/>
                <a:gd name="connsiteY6" fmla="*/ 48164 h 225549"/>
                <a:gd name="connsiteX7" fmla="*/ 180002 w 222352"/>
                <a:gd name="connsiteY7" fmla="*/ 48172 h 225549"/>
                <a:gd name="connsiteX8" fmla="*/ 173371 w 222352"/>
                <a:gd name="connsiteY8" fmla="*/ 71224 h 225549"/>
                <a:gd name="connsiteX9" fmla="*/ 157357 w 222352"/>
                <a:gd name="connsiteY9" fmla="*/ 76186 h 225549"/>
                <a:gd name="connsiteX10" fmla="*/ 139538 w 222352"/>
                <a:gd name="connsiteY10" fmla="*/ 42669 h 225549"/>
                <a:gd name="connsiteX11" fmla="*/ 139854 w 222352"/>
                <a:gd name="connsiteY11" fmla="*/ 42353 h 225549"/>
                <a:gd name="connsiteX12" fmla="*/ 139851 w 222352"/>
                <a:gd name="connsiteY12" fmla="*/ 7266 h 225549"/>
                <a:gd name="connsiteX13" fmla="*/ 104764 w 222352"/>
                <a:gd name="connsiteY13" fmla="*/ 7268 h 225549"/>
                <a:gd name="connsiteX14" fmla="*/ 102322 w 222352"/>
                <a:gd name="connsiteY14" fmla="*/ 39511 h 225549"/>
                <a:gd name="connsiteX15" fmla="*/ 83015 w 222352"/>
                <a:gd name="connsiteY15" fmla="*/ 66126 h 225549"/>
                <a:gd name="connsiteX16" fmla="*/ 7992 w 222352"/>
                <a:gd name="connsiteY16" fmla="*/ 84302 h 225549"/>
                <a:gd name="connsiteX17" fmla="*/ 26168 w 222352"/>
                <a:gd name="connsiteY17" fmla="*/ 159324 h 225549"/>
                <a:gd name="connsiteX18" fmla="*/ 83015 w 222352"/>
                <a:gd name="connsiteY18" fmla="*/ 159324 h 225549"/>
                <a:gd name="connsiteX19" fmla="*/ 102232 w 222352"/>
                <a:gd name="connsiteY19" fmla="*/ 185985 h 225549"/>
                <a:gd name="connsiteX20" fmla="*/ 107428 w 222352"/>
                <a:gd name="connsiteY20" fmla="*/ 220686 h 225549"/>
                <a:gd name="connsiteX21" fmla="*/ 142129 w 222352"/>
                <a:gd name="connsiteY21" fmla="*/ 215490 h 225549"/>
                <a:gd name="connsiteX22" fmla="*/ 139719 w 222352"/>
                <a:gd name="connsiteY22" fmla="*/ 183188 h 225549"/>
                <a:gd name="connsiteX23" fmla="*/ 139448 w 222352"/>
                <a:gd name="connsiteY23" fmla="*/ 182917 h 225549"/>
                <a:gd name="connsiteX24" fmla="*/ 156951 w 222352"/>
                <a:gd name="connsiteY24" fmla="*/ 149851 h 225549"/>
                <a:gd name="connsiteX25" fmla="*/ 172514 w 222352"/>
                <a:gd name="connsiteY25" fmla="*/ 154768 h 225549"/>
                <a:gd name="connsiteX26" fmla="*/ 172514 w 222352"/>
                <a:gd name="connsiteY26" fmla="*/ 155129 h 225549"/>
                <a:gd name="connsiteX27" fmla="*/ 197325 w 222352"/>
                <a:gd name="connsiteY27" fmla="*/ 179940 h 225549"/>
                <a:gd name="connsiteX28" fmla="*/ 222135 w 222352"/>
                <a:gd name="connsiteY28" fmla="*/ 155129 h 225549"/>
                <a:gd name="connsiteX29" fmla="*/ 197325 w 222352"/>
                <a:gd name="connsiteY29" fmla="*/ 130318 h 225549"/>
                <a:gd name="connsiteX30" fmla="*/ 186318 w 222352"/>
                <a:gd name="connsiteY30" fmla="*/ 54578 h 225549"/>
                <a:gd name="connsiteX31" fmla="*/ 208873 w 222352"/>
                <a:gd name="connsiteY31" fmla="*/ 54578 h 225549"/>
                <a:gd name="connsiteX32" fmla="*/ 208645 w 222352"/>
                <a:gd name="connsiteY32" fmla="*/ 76905 h 225549"/>
                <a:gd name="connsiteX33" fmla="*/ 186318 w 222352"/>
                <a:gd name="connsiteY33" fmla="*/ 76678 h 225549"/>
                <a:gd name="connsiteX34" fmla="*/ 186318 w 222352"/>
                <a:gd name="connsiteY34" fmla="*/ 54578 h 225549"/>
                <a:gd name="connsiteX35" fmla="*/ 176890 w 222352"/>
                <a:gd name="connsiteY35" fmla="*/ 79569 h 225549"/>
                <a:gd name="connsiteX36" fmla="*/ 179912 w 222352"/>
                <a:gd name="connsiteY36" fmla="*/ 83268 h 225549"/>
                <a:gd name="connsiteX37" fmla="*/ 181356 w 222352"/>
                <a:gd name="connsiteY37" fmla="*/ 84577 h 225549"/>
                <a:gd name="connsiteX38" fmla="*/ 171476 w 222352"/>
                <a:gd name="connsiteY38" fmla="*/ 103252 h 225549"/>
                <a:gd name="connsiteX39" fmla="*/ 161507 w 222352"/>
                <a:gd name="connsiteY39" fmla="*/ 84351 h 225549"/>
                <a:gd name="connsiteX40" fmla="*/ 111119 w 222352"/>
                <a:gd name="connsiteY40" fmla="*/ 13483 h 225549"/>
                <a:gd name="connsiteX41" fmla="*/ 133539 w 222352"/>
                <a:gd name="connsiteY41" fmla="*/ 13347 h 225549"/>
                <a:gd name="connsiteX42" fmla="*/ 133674 w 222352"/>
                <a:gd name="connsiteY42" fmla="*/ 35767 h 225549"/>
                <a:gd name="connsiteX43" fmla="*/ 111119 w 222352"/>
                <a:gd name="connsiteY43" fmla="*/ 35767 h 225549"/>
                <a:gd name="connsiteX44" fmla="*/ 111119 w 222352"/>
                <a:gd name="connsiteY44" fmla="*/ 13483 h 225549"/>
                <a:gd name="connsiteX45" fmla="*/ 108953 w 222352"/>
                <a:gd name="connsiteY45" fmla="*/ 45556 h 225549"/>
                <a:gd name="connsiteX46" fmla="*/ 122487 w 222352"/>
                <a:gd name="connsiteY46" fmla="*/ 49436 h 225549"/>
                <a:gd name="connsiteX47" fmla="*/ 132095 w 222352"/>
                <a:gd name="connsiteY47" fmla="*/ 47496 h 225549"/>
                <a:gd name="connsiteX48" fmla="*/ 148606 w 222352"/>
                <a:gd name="connsiteY48" fmla="*/ 79073 h 225549"/>
                <a:gd name="connsiteX49" fmla="*/ 105435 w 222352"/>
                <a:gd name="connsiteY49" fmla="*/ 92606 h 225549"/>
                <a:gd name="connsiteX50" fmla="*/ 93210 w 222352"/>
                <a:gd name="connsiteY50" fmla="*/ 74246 h 225549"/>
                <a:gd name="connsiteX51" fmla="*/ 90323 w 222352"/>
                <a:gd name="connsiteY51" fmla="*/ 71540 h 225549"/>
                <a:gd name="connsiteX52" fmla="*/ 22387 w 222352"/>
                <a:gd name="connsiteY52" fmla="*/ 144799 h 225549"/>
                <a:gd name="connsiteX53" fmla="*/ 22371 w 222352"/>
                <a:gd name="connsiteY53" fmla="*/ 80365 h 225549"/>
                <a:gd name="connsiteX54" fmla="*/ 86804 w 222352"/>
                <a:gd name="connsiteY54" fmla="*/ 80349 h 225549"/>
                <a:gd name="connsiteX55" fmla="*/ 86820 w 222352"/>
                <a:gd name="connsiteY55" fmla="*/ 144783 h 225549"/>
                <a:gd name="connsiteX56" fmla="*/ 86804 w 222352"/>
                <a:gd name="connsiteY56" fmla="*/ 144799 h 225549"/>
                <a:gd name="connsiteX57" fmla="*/ 22432 w 222352"/>
                <a:gd name="connsiteY57" fmla="*/ 144799 h 225549"/>
                <a:gd name="connsiteX58" fmla="*/ 133494 w 222352"/>
                <a:gd name="connsiteY58" fmla="*/ 211698 h 225549"/>
                <a:gd name="connsiteX59" fmla="*/ 110938 w 222352"/>
                <a:gd name="connsiteY59" fmla="*/ 211698 h 225549"/>
                <a:gd name="connsiteX60" fmla="*/ 111166 w 222352"/>
                <a:gd name="connsiteY60" fmla="*/ 189370 h 225549"/>
                <a:gd name="connsiteX61" fmla="*/ 133494 w 222352"/>
                <a:gd name="connsiteY61" fmla="*/ 189598 h 225549"/>
                <a:gd name="connsiteX62" fmla="*/ 133494 w 222352"/>
                <a:gd name="connsiteY62" fmla="*/ 211698 h 225549"/>
                <a:gd name="connsiteX63" fmla="*/ 132050 w 222352"/>
                <a:gd name="connsiteY63" fmla="*/ 177729 h 225549"/>
                <a:gd name="connsiteX64" fmla="*/ 108999 w 222352"/>
                <a:gd name="connsiteY64" fmla="*/ 179624 h 225549"/>
                <a:gd name="connsiteX65" fmla="*/ 90413 w 222352"/>
                <a:gd name="connsiteY65" fmla="*/ 153776 h 225549"/>
                <a:gd name="connsiteX66" fmla="*/ 93210 w 222352"/>
                <a:gd name="connsiteY66" fmla="*/ 151159 h 225549"/>
                <a:gd name="connsiteX67" fmla="*/ 105119 w 222352"/>
                <a:gd name="connsiteY67" fmla="*/ 133115 h 225549"/>
                <a:gd name="connsiteX68" fmla="*/ 148335 w 222352"/>
                <a:gd name="connsiteY68" fmla="*/ 146648 h 225549"/>
                <a:gd name="connsiteX69" fmla="*/ 152620 w 222352"/>
                <a:gd name="connsiteY69" fmla="*/ 138844 h 225549"/>
                <a:gd name="connsiteX70" fmla="*/ 107826 w 222352"/>
                <a:gd name="connsiteY70" fmla="*/ 124680 h 225549"/>
                <a:gd name="connsiteX71" fmla="*/ 107826 w 222352"/>
                <a:gd name="connsiteY71" fmla="*/ 100906 h 225549"/>
                <a:gd name="connsiteX72" fmla="*/ 152620 w 222352"/>
                <a:gd name="connsiteY72" fmla="*/ 87058 h 225549"/>
                <a:gd name="connsiteX73" fmla="*/ 166153 w 222352"/>
                <a:gd name="connsiteY73" fmla="*/ 112951 h 225549"/>
                <a:gd name="connsiteX74" fmla="*/ 174454 w 222352"/>
                <a:gd name="connsiteY74" fmla="*/ 145701 h 225549"/>
                <a:gd name="connsiteX75" fmla="*/ 161372 w 222352"/>
                <a:gd name="connsiteY75" fmla="*/ 141596 h 225549"/>
                <a:gd name="connsiteX76" fmla="*/ 171386 w 222352"/>
                <a:gd name="connsiteY76" fmla="*/ 122605 h 225549"/>
                <a:gd name="connsiteX77" fmla="*/ 179461 w 222352"/>
                <a:gd name="connsiteY77" fmla="*/ 137942 h 225549"/>
                <a:gd name="connsiteX78" fmla="*/ 174454 w 222352"/>
                <a:gd name="connsiteY78" fmla="*/ 145701 h 225549"/>
                <a:gd name="connsiteX79" fmla="*/ 208647 w 222352"/>
                <a:gd name="connsiteY79" fmla="*/ 166091 h 225549"/>
                <a:gd name="connsiteX80" fmla="*/ 186092 w 222352"/>
                <a:gd name="connsiteY80" fmla="*/ 166091 h 225549"/>
                <a:gd name="connsiteX81" fmla="*/ 186320 w 222352"/>
                <a:gd name="connsiteY81" fmla="*/ 143764 h 225549"/>
                <a:gd name="connsiteX82" fmla="*/ 208647 w 222352"/>
                <a:gd name="connsiteY82" fmla="*/ 143992 h 225549"/>
                <a:gd name="connsiteX83" fmla="*/ 208647 w 222352"/>
                <a:gd name="connsiteY83" fmla="*/ 166091 h 225549"/>
                <a:gd name="connsiteX84" fmla="*/ 77376 w 222352"/>
                <a:gd name="connsiteY84" fmla="*/ 108079 h 225549"/>
                <a:gd name="connsiteX85" fmla="*/ 77376 w 222352"/>
                <a:gd name="connsiteY85" fmla="*/ 117101 h 225549"/>
                <a:gd name="connsiteX86" fmla="*/ 59332 w 222352"/>
                <a:gd name="connsiteY86" fmla="*/ 117101 h 225549"/>
                <a:gd name="connsiteX87" fmla="*/ 59332 w 222352"/>
                <a:gd name="connsiteY87" fmla="*/ 135145 h 225549"/>
                <a:gd name="connsiteX88" fmla="*/ 50310 w 222352"/>
                <a:gd name="connsiteY88" fmla="*/ 135145 h 225549"/>
                <a:gd name="connsiteX89" fmla="*/ 50310 w 222352"/>
                <a:gd name="connsiteY89" fmla="*/ 117101 h 225549"/>
                <a:gd name="connsiteX90" fmla="*/ 32266 w 222352"/>
                <a:gd name="connsiteY90" fmla="*/ 117101 h 225549"/>
                <a:gd name="connsiteX91" fmla="*/ 32266 w 222352"/>
                <a:gd name="connsiteY91" fmla="*/ 108079 h 225549"/>
                <a:gd name="connsiteX92" fmla="*/ 50310 w 222352"/>
                <a:gd name="connsiteY92" fmla="*/ 108079 h 225549"/>
                <a:gd name="connsiteX93" fmla="*/ 50310 w 222352"/>
                <a:gd name="connsiteY93" fmla="*/ 90035 h 225549"/>
                <a:gd name="connsiteX94" fmla="*/ 59332 w 222352"/>
                <a:gd name="connsiteY94" fmla="*/ 90035 h 225549"/>
                <a:gd name="connsiteX95" fmla="*/ 59332 w 222352"/>
                <a:gd name="connsiteY95" fmla="*/ 108079 h 2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22352" h="225549">
                  <a:moveTo>
                    <a:pt x="197460" y="130138"/>
                  </a:moveTo>
                  <a:cubicBezTo>
                    <a:pt x="193777" y="130124"/>
                    <a:pt x="190138" y="130942"/>
                    <a:pt x="186814" y="132529"/>
                  </a:cubicBezTo>
                  <a:lnTo>
                    <a:pt x="176619" y="112906"/>
                  </a:lnTo>
                  <a:lnTo>
                    <a:pt x="189250" y="89088"/>
                  </a:lnTo>
                  <a:cubicBezTo>
                    <a:pt x="202165" y="93667"/>
                    <a:pt x="216346" y="86910"/>
                    <a:pt x="220926" y="73995"/>
                  </a:cubicBezTo>
                  <a:cubicBezTo>
                    <a:pt x="224121" y="64984"/>
                    <a:pt x="221854" y="54938"/>
                    <a:pt x="215098" y="48172"/>
                  </a:cubicBezTo>
                  <a:cubicBezTo>
                    <a:pt x="205411" y="38481"/>
                    <a:pt x="189702" y="38477"/>
                    <a:pt x="180011" y="48164"/>
                  </a:cubicBezTo>
                  <a:cubicBezTo>
                    <a:pt x="180008" y="48167"/>
                    <a:pt x="180005" y="48170"/>
                    <a:pt x="180002" y="48172"/>
                  </a:cubicBezTo>
                  <a:cubicBezTo>
                    <a:pt x="173993" y="54215"/>
                    <a:pt x="171491" y="62912"/>
                    <a:pt x="173371" y="71224"/>
                  </a:cubicBezTo>
                  <a:lnTo>
                    <a:pt x="157357" y="76186"/>
                  </a:lnTo>
                  <a:lnTo>
                    <a:pt x="139538" y="42669"/>
                  </a:lnTo>
                  <a:lnTo>
                    <a:pt x="139854" y="42353"/>
                  </a:lnTo>
                  <a:cubicBezTo>
                    <a:pt x="149543" y="32663"/>
                    <a:pt x="149541" y="16954"/>
                    <a:pt x="139851" y="7266"/>
                  </a:cubicBezTo>
                  <a:cubicBezTo>
                    <a:pt x="130161" y="-2423"/>
                    <a:pt x="114452" y="-2422"/>
                    <a:pt x="104764" y="7268"/>
                  </a:cubicBezTo>
                  <a:cubicBezTo>
                    <a:pt x="96096" y="15937"/>
                    <a:pt x="95059" y="29636"/>
                    <a:pt x="102322" y="39511"/>
                  </a:cubicBezTo>
                  <a:lnTo>
                    <a:pt x="83015" y="66126"/>
                  </a:lnTo>
                  <a:cubicBezTo>
                    <a:pt x="57279" y="50428"/>
                    <a:pt x="23690" y="58566"/>
                    <a:pt x="7992" y="84302"/>
                  </a:cubicBezTo>
                  <a:cubicBezTo>
                    <a:pt x="-7705" y="110038"/>
                    <a:pt x="432" y="143627"/>
                    <a:pt x="26168" y="159324"/>
                  </a:cubicBezTo>
                  <a:cubicBezTo>
                    <a:pt x="43622" y="169971"/>
                    <a:pt x="65561" y="169971"/>
                    <a:pt x="83015" y="159324"/>
                  </a:cubicBezTo>
                  <a:lnTo>
                    <a:pt x="102232" y="185985"/>
                  </a:lnTo>
                  <a:cubicBezTo>
                    <a:pt x="94084" y="197002"/>
                    <a:pt x="96411" y="212538"/>
                    <a:pt x="107428" y="220686"/>
                  </a:cubicBezTo>
                  <a:cubicBezTo>
                    <a:pt x="118445" y="228833"/>
                    <a:pt x="133981" y="226507"/>
                    <a:pt x="142129" y="215490"/>
                  </a:cubicBezTo>
                  <a:cubicBezTo>
                    <a:pt x="149434" y="205611"/>
                    <a:pt x="148409" y="191873"/>
                    <a:pt x="139719" y="183188"/>
                  </a:cubicBezTo>
                  <a:lnTo>
                    <a:pt x="139448" y="182917"/>
                  </a:lnTo>
                  <a:lnTo>
                    <a:pt x="156951" y="149851"/>
                  </a:lnTo>
                  <a:lnTo>
                    <a:pt x="172514" y="154768"/>
                  </a:lnTo>
                  <a:lnTo>
                    <a:pt x="172514" y="155129"/>
                  </a:lnTo>
                  <a:cubicBezTo>
                    <a:pt x="172514" y="168832"/>
                    <a:pt x="183622" y="179940"/>
                    <a:pt x="197325" y="179940"/>
                  </a:cubicBezTo>
                  <a:cubicBezTo>
                    <a:pt x="211027" y="179940"/>
                    <a:pt x="222135" y="168832"/>
                    <a:pt x="222135" y="155129"/>
                  </a:cubicBezTo>
                  <a:cubicBezTo>
                    <a:pt x="222135" y="141427"/>
                    <a:pt x="211027" y="130318"/>
                    <a:pt x="197325" y="130318"/>
                  </a:cubicBezTo>
                  <a:close/>
                  <a:moveTo>
                    <a:pt x="186318" y="54578"/>
                  </a:moveTo>
                  <a:cubicBezTo>
                    <a:pt x="192600" y="48482"/>
                    <a:pt x="202590" y="48482"/>
                    <a:pt x="208873" y="54578"/>
                  </a:cubicBezTo>
                  <a:cubicBezTo>
                    <a:pt x="214976" y="60807"/>
                    <a:pt x="214874" y="70803"/>
                    <a:pt x="208645" y="76905"/>
                  </a:cubicBezTo>
                  <a:cubicBezTo>
                    <a:pt x="202417" y="83008"/>
                    <a:pt x="192420" y="82906"/>
                    <a:pt x="186318" y="76678"/>
                  </a:cubicBezTo>
                  <a:cubicBezTo>
                    <a:pt x="180303" y="70539"/>
                    <a:pt x="180303" y="60717"/>
                    <a:pt x="186318" y="54578"/>
                  </a:cubicBezTo>
                  <a:close/>
                  <a:moveTo>
                    <a:pt x="176890" y="79569"/>
                  </a:moveTo>
                  <a:cubicBezTo>
                    <a:pt x="177767" y="80903"/>
                    <a:pt x="178780" y="82143"/>
                    <a:pt x="179912" y="83268"/>
                  </a:cubicBezTo>
                  <a:lnTo>
                    <a:pt x="181356" y="84577"/>
                  </a:lnTo>
                  <a:lnTo>
                    <a:pt x="171476" y="103252"/>
                  </a:lnTo>
                  <a:lnTo>
                    <a:pt x="161507" y="84351"/>
                  </a:lnTo>
                  <a:close/>
                  <a:moveTo>
                    <a:pt x="111119" y="13483"/>
                  </a:moveTo>
                  <a:cubicBezTo>
                    <a:pt x="117272" y="7254"/>
                    <a:pt x="127310" y="7193"/>
                    <a:pt x="133539" y="13347"/>
                  </a:cubicBezTo>
                  <a:cubicBezTo>
                    <a:pt x="139767" y="19501"/>
                    <a:pt x="139828" y="29539"/>
                    <a:pt x="133674" y="35767"/>
                  </a:cubicBezTo>
                  <a:cubicBezTo>
                    <a:pt x="127401" y="41887"/>
                    <a:pt x="117392" y="41887"/>
                    <a:pt x="111119" y="35767"/>
                  </a:cubicBezTo>
                  <a:cubicBezTo>
                    <a:pt x="104982" y="29606"/>
                    <a:pt x="104982" y="19643"/>
                    <a:pt x="111119" y="13483"/>
                  </a:cubicBezTo>
                  <a:close/>
                  <a:moveTo>
                    <a:pt x="108953" y="45556"/>
                  </a:moveTo>
                  <a:cubicBezTo>
                    <a:pt x="112989" y="48143"/>
                    <a:pt x="117693" y="49492"/>
                    <a:pt x="122487" y="49436"/>
                  </a:cubicBezTo>
                  <a:cubicBezTo>
                    <a:pt x="125786" y="49433"/>
                    <a:pt x="129053" y="48774"/>
                    <a:pt x="132095" y="47496"/>
                  </a:cubicBezTo>
                  <a:lnTo>
                    <a:pt x="148606" y="79073"/>
                  </a:lnTo>
                  <a:lnTo>
                    <a:pt x="105435" y="92606"/>
                  </a:lnTo>
                  <a:cubicBezTo>
                    <a:pt x="102697" y="85694"/>
                    <a:pt x="98531" y="79438"/>
                    <a:pt x="93210" y="74246"/>
                  </a:cubicBezTo>
                  <a:cubicBezTo>
                    <a:pt x="92263" y="73299"/>
                    <a:pt x="91315" y="72397"/>
                    <a:pt x="90323" y="71540"/>
                  </a:cubicBezTo>
                  <a:close/>
                  <a:moveTo>
                    <a:pt x="22387" y="144799"/>
                  </a:moveTo>
                  <a:cubicBezTo>
                    <a:pt x="4589" y="127010"/>
                    <a:pt x="4582" y="98163"/>
                    <a:pt x="22371" y="80365"/>
                  </a:cubicBezTo>
                  <a:cubicBezTo>
                    <a:pt x="40159" y="62568"/>
                    <a:pt x="69007" y="62561"/>
                    <a:pt x="86804" y="80349"/>
                  </a:cubicBezTo>
                  <a:cubicBezTo>
                    <a:pt x="104602" y="98138"/>
                    <a:pt x="104609" y="126986"/>
                    <a:pt x="86820" y="144783"/>
                  </a:cubicBezTo>
                  <a:cubicBezTo>
                    <a:pt x="86815" y="144788"/>
                    <a:pt x="86810" y="144794"/>
                    <a:pt x="86804" y="144799"/>
                  </a:cubicBezTo>
                  <a:cubicBezTo>
                    <a:pt x="68998" y="162502"/>
                    <a:pt x="40238" y="162502"/>
                    <a:pt x="22432" y="144799"/>
                  </a:cubicBezTo>
                  <a:close/>
                  <a:moveTo>
                    <a:pt x="133494" y="211698"/>
                  </a:moveTo>
                  <a:cubicBezTo>
                    <a:pt x="127221" y="217818"/>
                    <a:pt x="117211" y="217818"/>
                    <a:pt x="110938" y="211698"/>
                  </a:cubicBezTo>
                  <a:cubicBezTo>
                    <a:pt x="104836" y="205469"/>
                    <a:pt x="104938" y="195473"/>
                    <a:pt x="111166" y="189370"/>
                  </a:cubicBezTo>
                  <a:cubicBezTo>
                    <a:pt x="117395" y="183268"/>
                    <a:pt x="127391" y="183370"/>
                    <a:pt x="133494" y="189598"/>
                  </a:cubicBezTo>
                  <a:cubicBezTo>
                    <a:pt x="139508" y="195737"/>
                    <a:pt x="139508" y="205559"/>
                    <a:pt x="133494" y="211698"/>
                  </a:cubicBezTo>
                  <a:close/>
                  <a:moveTo>
                    <a:pt x="132050" y="177729"/>
                  </a:moveTo>
                  <a:cubicBezTo>
                    <a:pt x="124524" y="174522"/>
                    <a:pt x="115900" y="175231"/>
                    <a:pt x="108999" y="179624"/>
                  </a:cubicBezTo>
                  <a:lnTo>
                    <a:pt x="90413" y="153776"/>
                  </a:lnTo>
                  <a:cubicBezTo>
                    <a:pt x="91406" y="152919"/>
                    <a:pt x="92308" y="152062"/>
                    <a:pt x="93210" y="151159"/>
                  </a:cubicBezTo>
                  <a:cubicBezTo>
                    <a:pt x="98368" y="146019"/>
                    <a:pt x="102421" y="139879"/>
                    <a:pt x="105119" y="133115"/>
                  </a:cubicBezTo>
                  <a:lnTo>
                    <a:pt x="148335" y="146648"/>
                  </a:lnTo>
                  <a:close/>
                  <a:moveTo>
                    <a:pt x="152620" y="138844"/>
                  </a:moveTo>
                  <a:lnTo>
                    <a:pt x="107826" y="124680"/>
                  </a:lnTo>
                  <a:cubicBezTo>
                    <a:pt x="109562" y="116850"/>
                    <a:pt x="109562" y="108736"/>
                    <a:pt x="107826" y="100906"/>
                  </a:cubicBezTo>
                  <a:lnTo>
                    <a:pt x="152620" y="87058"/>
                  </a:lnTo>
                  <a:lnTo>
                    <a:pt x="166153" y="112951"/>
                  </a:lnTo>
                  <a:close/>
                  <a:moveTo>
                    <a:pt x="174454" y="145701"/>
                  </a:moveTo>
                  <a:lnTo>
                    <a:pt x="161372" y="141596"/>
                  </a:lnTo>
                  <a:lnTo>
                    <a:pt x="171386" y="122605"/>
                  </a:lnTo>
                  <a:lnTo>
                    <a:pt x="179461" y="137942"/>
                  </a:lnTo>
                  <a:cubicBezTo>
                    <a:pt x="177275" y="140155"/>
                    <a:pt x="175570" y="142797"/>
                    <a:pt x="174454" y="145701"/>
                  </a:cubicBezTo>
                  <a:close/>
                  <a:moveTo>
                    <a:pt x="208647" y="166091"/>
                  </a:moveTo>
                  <a:cubicBezTo>
                    <a:pt x="202365" y="172187"/>
                    <a:pt x="192375" y="172187"/>
                    <a:pt x="186092" y="166091"/>
                  </a:cubicBezTo>
                  <a:cubicBezTo>
                    <a:pt x="179990" y="159863"/>
                    <a:pt x="180092" y="149866"/>
                    <a:pt x="186320" y="143764"/>
                  </a:cubicBezTo>
                  <a:cubicBezTo>
                    <a:pt x="192549" y="137661"/>
                    <a:pt x="202545" y="137763"/>
                    <a:pt x="208647" y="143992"/>
                  </a:cubicBezTo>
                  <a:cubicBezTo>
                    <a:pt x="214662" y="150130"/>
                    <a:pt x="214662" y="159952"/>
                    <a:pt x="208647" y="166091"/>
                  </a:cubicBezTo>
                  <a:close/>
                  <a:moveTo>
                    <a:pt x="77376" y="108079"/>
                  </a:moveTo>
                  <a:lnTo>
                    <a:pt x="77376" y="117101"/>
                  </a:lnTo>
                  <a:lnTo>
                    <a:pt x="59332" y="117101"/>
                  </a:lnTo>
                  <a:lnTo>
                    <a:pt x="59332" y="135145"/>
                  </a:lnTo>
                  <a:lnTo>
                    <a:pt x="50310" y="135145"/>
                  </a:lnTo>
                  <a:lnTo>
                    <a:pt x="50310" y="117101"/>
                  </a:lnTo>
                  <a:lnTo>
                    <a:pt x="32266" y="117101"/>
                  </a:lnTo>
                  <a:lnTo>
                    <a:pt x="32266" y="108079"/>
                  </a:lnTo>
                  <a:lnTo>
                    <a:pt x="50310" y="108079"/>
                  </a:lnTo>
                  <a:lnTo>
                    <a:pt x="50310" y="90035"/>
                  </a:lnTo>
                  <a:lnTo>
                    <a:pt x="59332" y="90035"/>
                  </a:lnTo>
                  <a:lnTo>
                    <a:pt x="59332" y="108079"/>
                  </a:lnTo>
                  <a:close/>
                </a:path>
              </a:pathLst>
            </a:custGeom>
            <a:solidFill>
              <a:srgbClr val="0E2735"/>
            </a:solidFill>
            <a:ln w="4445" cap="flat">
              <a:noFill/>
              <a:prstDash val="solid"/>
              <a:miter/>
            </a:ln>
          </p:spPr>
          <p:txBody>
            <a:bodyPr rtlCol="0" anchor="ctr"/>
            <a:lstStyle/>
            <a:p>
              <a:endParaRPr lang="en-US" sz="4608"/>
            </a:p>
          </p:txBody>
        </p:sp>
      </p:grpSp>
      <p:grpSp>
        <p:nvGrpSpPr>
          <p:cNvPr id="21" name="Group 20">
            <a:extLst>
              <a:ext uri="{FF2B5EF4-FFF2-40B4-BE49-F238E27FC236}">
                <a16:creationId xmlns:a16="http://schemas.microsoft.com/office/drawing/2014/main" id="{12D5BBAF-FAC8-43C2-8852-5A330359AD48}"/>
              </a:ext>
            </a:extLst>
          </p:cNvPr>
          <p:cNvGrpSpPr/>
          <p:nvPr/>
        </p:nvGrpSpPr>
        <p:grpSpPr>
          <a:xfrm>
            <a:off x="7337193" y="2833909"/>
            <a:ext cx="818982" cy="572115"/>
            <a:chOff x="3996252" y="1702481"/>
            <a:chExt cx="511864" cy="357572"/>
          </a:xfrm>
        </p:grpSpPr>
        <p:sp>
          <p:nvSpPr>
            <p:cNvPr id="237" name="TextBox 236">
              <a:extLst>
                <a:ext uri="{FF2B5EF4-FFF2-40B4-BE49-F238E27FC236}">
                  <a16:creationId xmlns:a16="http://schemas.microsoft.com/office/drawing/2014/main" id="{D297A13D-D64C-452A-9AE6-413466FE44DF}"/>
                </a:ext>
              </a:extLst>
            </p:cNvPr>
            <p:cNvSpPr txBox="1"/>
            <p:nvPr/>
          </p:nvSpPr>
          <p:spPr>
            <a:xfrm>
              <a:off x="3996252" y="1910012"/>
              <a:ext cx="511864"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Redshift</a:t>
              </a:r>
            </a:p>
          </p:txBody>
        </p:sp>
        <p:grpSp>
          <p:nvGrpSpPr>
            <p:cNvPr id="238" name="Graphic 120">
              <a:extLst>
                <a:ext uri="{FF2B5EF4-FFF2-40B4-BE49-F238E27FC236}">
                  <a16:creationId xmlns:a16="http://schemas.microsoft.com/office/drawing/2014/main" id="{792F3C2A-4CEA-4E97-92D5-DF84C247F920}"/>
                </a:ext>
              </a:extLst>
            </p:cNvPr>
            <p:cNvGrpSpPr/>
            <p:nvPr/>
          </p:nvGrpSpPr>
          <p:grpSpPr>
            <a:xfrm>
              <a:off x="4191792" y="1702481"/>
              <a:ext cx="120785" cy="177626"/>
              <a:chOff x="8354934" y="3737334"/>
              <a:chExt cx="153375" cy="225552"/>
            </a:xfrm>
            <a:solidFill>
              <a:srgbClr val="0E2735"/>
            </a:solidFill>
          </p:grpSpPr>
          <p:sp>
            <p:nvSpPr>
              <p:cNvPr id="239" name="Freeform: Shape 238">
                <a:extLst>
                  <a:ext uri="{FF2B5EF4-FFF2-40B4-BE49-F238E27FC236}">
                    <a16:creationId xmlns:a16="http://schemas.microsoft.com/office/drawing/2014/main" id="{1215E4F8-E058-4103-B972-759361B817F8}"/>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40" name="Freeform: Shape 239">
                <a:extLst>
                  <a:ext uri="{FF2B5EF4-FFF2-40B4-BE49-F238E27FC236}">
                    <a16:creationId xmlns:a16="http://schemas.microsoft.com/office/drawing/2014/main" id="{4813FAB7-8F6F-4CFE-A3E9-D494B746819C}"/>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41" name="Freeform: Shape 240">
                <a:extLst>
                  <a:ext uri="{FF2B5EF4-FFF2-40B4-BE49-F238E27FC236}">
                    <a16:creationId xmlns:a16="http://schemas.microsoft.com/office/drawing/2014/main" id="{E862FBA0-2A29-4183-86A1-D725E7EF2FBA}"/>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a:p>
            </p:txBody>
          </p:sp>
          <p:sp>
            <p:nvSpPr>
              <p:cNvPr id="242" name="Freeform: Shape 241">
                <a:extLst>
                  <a:ext uri="{FF2B5EF4-FFF2-40B4-BE49-F238E27FC236}">
                    <a16:creationId xmlns:a16="http://schemas.microsoft.com/office/drawing/2014/main" id="{D3761869-CA98-4B08-9BAA-6799B9E568FD}"/>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243" name="Freeform: Shape 242">
                <a:extLst>
                  <a:ext uri="{FF2B5EF4-FFF2-40B4-BE49-F238E27FC236}">
                    <a16:creationId xmlns:a16="http://schemas.microsoft.com/office/drawing/2014/main" id="{63EEDBA1-8286-4FC3-B4EE-373DD2D56308}"/>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244" name="Freeform: Shape 243">
                <a:extLst>
                  <a:ext uri="{FF2B5EF4-FFF2-40B4-BE49-F238E27FC236}">
                    <a16:creationId xmlns:a16="http://schemas.microsoft.com/office/drawing/2014/main" id="{49C4E831-A9DC-4AA4-A97A-68D68CB343AD}"/>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245" name="Freeform: Shape 244">
                <a:extLst>
                  <a:ext uri="{FF2B5EF4-FFF2-40B4-BE49-F238E27FC236}">
                    <a16:creationId xmlns:a16="http://schemas.microsoft.com/office/drawing/2014/main" id="{85BD380D-705B-46A9-BF4A-E9F357EA5AC2}"/>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6" name="Freeform: Shape 245">
                <a:extLst>
                  <a:ext uri="{FF2B5EF4-FFF2-40B4-BE49-F238E27FC236}">
                    <a16:creationId xmlns:a16="http://schemas.microsoft.com/office/drawing/2014/main" id="{889B4D47-5AFD-4621-9E26-51F281E91511}"/>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7" name="Freeform: Shape 246">
                <a:extLst>
                  <a:ext uri="{FF2B5EF4-FFF2-40B4-BE49-F238E27FC236}">
                    <a16:creationId xmlns:a16="http://schemas.microsoft.com/office/drawing/2014/main" id="{EB0C531C-4CE2-4186-AC9E-91CF3EA56879}"/>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48" name="Freeform: Shape 247">
                <a:extLst>
                  <a:ext uri="{FF2B5EF4-FFF2-40B4-BE49-F238E27FC236}">
                    <a16:creationId xmlns:a16="http://schemas.microsoft.com/office/drawing/2014/main" id="{9F2B3BB5-34B5-40E6-8D0F-D3DCFDA735C4}"/>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grpSp>
        <p:nvGrpSpPr>
          <p:cNvPr id="20" name="Group 19">
            <a:extLst>
              <a:ext uri="{FF2B5EF4-FFF2-40B4-BE49-F238E27FC236}">
                <a16:creationId xmlns:a16="http://schemas.microsoft.com/office/drawing/2014/main" id="{065B65A6-A994-46EA-BA21-0ED37B44555C}"/>
              </a:ext>
            </a:extLst>
          </p:cNvPr>
          <p:cNvGrpSpPr/>
          <p:nvPr/>
        </p:nvGrpSpPr>
        <p:grpSpPr>
          <a:xfrm>
            <a:off x="7096550" y="4447103"/>
            <a:ext cx="1300270" cy="545718"/>
            <a:chOff x="3845850" y="2679950"/>
            <a:chExt cx="812669" cy="341074"/>
          </a:xfrm>
        </p:grpSpPr>
        <p:sp>
          <p:nvSpPr>
            <p:cNvPr id="250" name="TextBox 249">
              <a:extLst>
                <a:ext uri="{FF2B5EF4-FFF2-40B4-BE49-F238E27FC236}">
                  <a16:creationId xmlns:a16="http://schemas.microsoft.com/office/drawing/2014/main" id="{29B4BCD5-43EB-45C4-808C-B4EAB180EC85}"/>
                </a:ext>
              </a:extLst>
            </p:cNvPr>
            <p:cNvSpPr txBox="1"/>
            <p:nvPr/>
          </p:nvSpPr>
          <p:spPr>
            <a:xfrm>
              <a:off x="3845850" y="2870983"/>
              <a:ext cx="812669"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Other compute</a:t>
              </a:r>
            </a:p>
          </p:txBody>
        </p:sp>
        <p:grpSp>
          <p:nvGrpSpPr>
            <p:cNvPr id="251" name="Graphic 134">
              <a:extLst>
                <a:ext uri="{FF2B5EF4-FFF2-40B4-BE49-F238E27FC236}">
                  <a16:creationId xmlns:a16="http://schemas.microsoft.com/office/drawing/2014/main" id="{47022224-D109-414E-BA35-E71804EDA536}"/>
                </a:ext>
              </a:extLst>
            </p:cNvPr>
            <p:cNvGrpSpPr/>
            <p:nvPr/>
          </p:nvGrpSpPr>
          <p:grpSpPr>
            <a:xfrm>
              <a:off x="4166237" y="2679950"/>
              <a:ext cx="171895" cy="171895"/>
              <a:chOff x="7778381" y="4040893"/>
              <a:chExt cx="169164" cy="169164"/>
            </a:xfrm>
            <a:solidFill>
              <a:srgbClr val="0E2735"/>
            </a:solidFill>
          </p:grpSpPr>
          <p:sp>
            <p:nvSpPr>
              <p:cNvPr id="252" name="Freeform: Shape 251">
                <a:extLst>
                  <a:ext uri="{FF2B5EF4-FFF2-40B4-BE49-F238E27FC236}">
                    <a16:creationId xmlns:a16="http://schemas.microsoft.com/office/drawing/2014/main" id="{7DF57F5D-5CBC-4AE1-99A3-65E85802FC6B}"/>
                  </a:ext>
                </a:extLst>
              </p:cNvPr>
              <p:cNvSpPr/>
              <p:nvPr/>
            </p:nvSpPr>
            <p:spPr>
              <a:xfrm>
                <a:off x="7778381" y="4040893"/>
                <a:ext cx="169164" cy="169164"/>
              </a:xfrm>
              <a:custGeom>
                <a:avLst/>
                <a:gdLst>
                  <a:gd name="connsiteX0" fmla="*/ 169164 w 169164"/>
                  <a:gd name="connsiteY0" fmla="*/ 47366 h 169164"/>
                  <a:gd name="connsiteX1" fmla="*/ 169164 w 169164"/>
                  <a:gd name="connsiteY1" fmla="*/ 40599 h 169164"/>
                  <a:gd name="connsiteX2" fmla="*/ 155631 w 169164"/>
                  <a:gd name="connsiteY2" fmla="*/ 40599 h 169164"/>
                  <a:gd name="connsiteX3" fmla="*/ 155631 w 169164"/>
                  <a:gd name="connsiteY3" fmla="*/ 25950 h 169164"/>
                  <a:gd name="connsiteX4" fmla="*/ 143214 w 169164"/>
                  <a:gd name="connsiteY4" fmla="*/ 13533 h 169164"/>
                  <a:gd name="connsiteX5" fmla="*/ 128565 w 169164"/>
                  <a:gd name="connsiteY5" fmla="*/ 13533 h 169164"/>
                  <a:gd name="connsiteX6" fmla="*/ 128565 w 169164"/>
                  <a:gd name="connsiteY6" fmla="*/ 0 h 169164"/>
                  <a:gd name="connsiteX7" fmla="*/ 121798 w 169164"/>
                  <a:gd name="connsiteY7" fmla="*/ 0 h 169164"/>
                  <a:gd name="connsiteX8" fmla="*/ 121798 w 169164"/>
                  <a:gd name="connsiteY8" fmla="*/ 13533 h 169164"/>
                  <a:gd name="connsiteX9" fmla="*/ 108265 w 169164"/>
                  <a:gd name="connsiteY9" fmla="*/ 13533 h 169164"/>
                  <a:gd name="connsiteX10" fmla="*/ 108265 w 169164"/>
                  <a:gd name="connsiteY10" fmla="*/ 0 h 169164"/>
                  <a:gd name="connsiteX11" fmla="*/ 101498 w 169164"/>
                  <a:gd name="connsiteY11" fmla="*/ 0 h 169164"/>
                  <a:gd name="connsiteX12" fmla="*/ 101498 w 169164"/>
                  <a:gd name="connsiteY12" fmla="*/ 13533 h 169164"/>
                  <a:gd name="connsiteX13" fmla="*/ 87965 w 169164"/>
                  <a:gd name="connsiteY13" fmla="*/ 13533 h 169164"/>
                  <a:gd name="connsiteX14" fmla="*/ 87965 w 169164"/>
                  <a:gd name="connsiteY14" fmla="*/ 0 h 169164"/>
                  <a:gd name="connsiteX15" fmla="*/ 81199 w 169164"/>
                  <a:gd name="connsiteY15" fmla="*/ 0 h 169164"/>
                  <a:gd name="connsiteX16" fmla="*/ 81199 w 169164"/>
                  <a:gd name="connsiteY16" fmla="*/ 13533 h 169164"/>
                  <a:gd name="connsiteX17" fmla="*/ 67666 w 169164"/>
                  <a:gd name="connsiteY17" fmla="*/ 13533 h 169164"/>
                  <a:gd name="connsiteX18" fmla="*/ 67666 w 169164"/>
                  <a:gd name="connsiteY18" fmla="*/ 0 h 169164"/>
                  <a:gd name="connsiteX19" fmla="*/ 60899 w 169164"/>
                  <a:gd name="connsiteY19" fmla="*/ 0 h 169164"/>
                  <a:gd name="connsiteX20" fmla="*/ 60899 w 169164"/>
                  <a:gd name="connsiteY20" fmla="*/ 13533 h 169164"/>
                  <a:gd name="connsiteX21" fmla="*/ 47366 w 169164"/>
                  <a:gd name="connsiteY21" fmla="*/ 13533 h 169164"/>
                  <a:gd name="connsiteX22" fmla="*/ 47366 w 169164"/>
                  <a:gd name="connsiteY22" fmla="*/ 0 h 169164"/>
                  <a:gd name="connsiteX23" fmla="*/ 40599 w 169164"/>
                  <a:gd name="connsiteY23" fmla="*/ 0 h 169164"/>
                  <a:gd name="connsiteX24" fmla="*/ 40599 w 169164"/>
                  <a:gd name="connsiteY24" fmla="*/ 13533 h 169164"/>
                  <a:gd name="connsiteX25" fmla="*/ 25950 w 169164"/>
                  <a:gd name="connsiteY25" fmla="*/ 13533 h 169164"/>
                  <a:gd name="connsiteX26" fmla="*/ 13533 w 169164"/>
                  <a:gd name="connsiteY26" fmla="*/ 25950 h 169164"/>
                  <a:gd name="connsiteX27" fmla="*/ 13533 w 169164"/>
                  <a:gd name="connsiteY27" fmla="*/ 40599 h 169164"/>
                  <a:gd name="connsiteX28" fmla="*/ 0 w 169164"/>
                  <a:gd name="connsiteY28" fmla="*/ 40599 h 169164"/>
                  <a:gd name="connsiteX29" fmla="*/ 0 w 169164"/>
                  <a:gd name="connsiteY29" fmla="*/ 47366 h 169164"/>
                  <a:gd name="connsiteX30" fmla="*/ 13533 w 169164"/>
                  <a:gd name="connsiteY30" fmla="*/ 47366 h 169164"/>
                  <a:gd name="connsiteX31" fmla="*/ 13533 w 169164"/>
                  <a:gd name="connsiteY31" fmla="*/ 60899 h 169164"/>
                  <a:gd name="connsiteX32" fmla="*/ 0 w 169164"/>
                  <a:gd name="connsiteY32" fmla="*/ 60899 h 169164"/>
                  <a:gd name="connsiteX33" fmla="*/ 0 w 169164"/>
                  <a:gd name="connsiteY33" fmla="*/ 67666 h 169164"/>
                  <a:gd name="connsiteX34" fmla="*/ 13533 w 169164"/>
                  <a:gd name="connsiteY34" fmla="*/ 67666 h 169164"/>
                  <a:gd name="connsiteX35" fmla="*/ 13533 w 169164"/>
                  <a:gd name="connsiteY35" fmla="*/ 81199 h 169164"/>
                  <a:gd name="connsiteX36" fmla="*/ 0 w 169164"/>
                  <a:gd name="connsiteY36" fmla="*/ 81199 h 169164"/>
                  <a:gd name="connsiteX37" fmla="*/ 0 w 169164"/>
                  <a:gd name="connsiteY37" fmla="*/ 87965 h 169164"/>
                  <a:gd name="connsiteX38" fmla="*/ 13533 w 169164"/>
                  <a:gd name="connsiteY38" fmla="*/ 87965 h 169164"/>
                  <a:gd name="connsiteX39" fmla="*/ 13533 w 169164"/>
                  <a:gd name="connsiteY39" fmla="*/ 101498 h 169164"/>
                  <a:gd name="connsiteX40" fmla="*/ 0 w 169164"/>
                  <a:gd name="connsiteY40" fmla="*/ 101498 h 169164"/>
                  <a:gd name="connsiteX41" fmla="*/ 0 w 169164"/>
                  <a:gd name="connsiteY41" fmla="*/ 108265 h 169164"/>
                  <a:gd name="connsiteX42" fmla="*/ 13533 w 169164"/>
                  <a:gd name="connsiteY42" fmla="*/ 108265 h 169164"/>
                  <a:gd name="connsiteX43" fmla="*/ 13533 w 169164"/>
                  <a:gd name="connsiteY43" fmla="*/ 121798 h 169164"/>
                  <a:gd name="connsiteX44" fmla="*/ 0 w 169164"/>
                  <a:gd name="connsiteY44" fmla="*/ 121798 h 169164"/>
                  <a:gd name="connsiteX45" fmla="*/ 0 w 169164"/>
                  <a:gd name="connsiteY45" fmla="*/ 128565 h 169164"/>
                  <a:gd name="connsiteX46" fmla="*/ 13533 w 169164"/>
                  <a:gd name="connsiteY46" fmla="*/ 128565 h 169164"/>
                  <a:gd name="connsiteX47" fmla="*/ 13533 w 169164"/>
                  <a:gd name="connsiteY47" fmla="*/ 143214 h 169164"/>
                  <a:gd name="connsiteX48" fmla="*/ 25950 w 169164"/>
                  <a:gd name="connsiteY48" fmla="*/ 155631 h 169164"/>
                  <a:gd name="connsiteX49" fmla="*/ 40599 w 169164"/>
                  <a:gd name="connsiteY49" fmla="*/ 155631 h 169164"/>
                  <a:gd name="connsiteX50" fmla="*/ 40599 w 169164"/>
                  <a:gd name="connsiteY50" fmla="*/ 169164 h 169164"/>
                  <a:gd name="connsiteX51" fmla="*/ 47366 w 169164"/>
                  <a:gd name="connsiteY51" fmla="*/ 169164 h 169164"/>
                  <a:gd name="connsiteX52" fmla="*/ 47366 w 169164"/>
                  <a:gd name="connsiteY52" fmla="*/ 155631 h 169164"/>
                  <a:gd name="connsiteX53" fmla="*/ 60899 w 169164"/>
                  <a:gd name="connsiteY53" fmla="*/ 155631 h 169164"/>
                  <a:gd name="connsiteX54" fmla="*/ 60899 w 169164"/>
                  <a:gd name="connsiteY54" fmla="*/ 169164 h 169164"/>
                  <a:gd name="connsiteX55" fmla="*/ 67666 w 169164"/>
                  <a:gd name="connsiteY55" fmla="*/ 169164 h 169164"/>
                  <a:gd name="connsiteX56" fmla="*/ 67666 w 169164"/>
                  <a:gd name="connsiteY56" fmla="*/ 155631 h 169164"/>
                  <a:gd name="connsiteX57" fmla="*/ 81199 w 169164"/>
                  <a:gd name="connsiteY57" fmla="*/ 155631 h 169164"/>
                  <a:gd name="connsiteX58" fmla="*/ 81199 w 169164"/>
                  <a:gd name="connsiteY58" fmla="*/ 169164 h 169164"/>
                  <a:gd name="connsiteX59" fmla="*/ 87965 w 169164"/>
                  <a:gd name="connsiteY59" fmla="*/ 169164 h 169164"/>
                  <a:gd name="connsiteX60" fmla="*/ 87965 w 169164"/>
                  <a:gd name="connsiteY60" fmla="*/ 155631 h 169164"/>
                  <a:gd name="connsiteX61" fmla="*/ 101498 w 169164"/>
                  <a:gd name="connsiteY61" fmla="*/ 155631 h 169164"/>
                  <a:gd name="connsiteX62" fmla="*/ 101498 w 169164"/>
                  <a:gd name="connsiteY62" fmla="*/ 169164 h 169164"/>
                  <a:gd name="connsiteX63" fmla="*/ 108265 w 169164"/>
                  <a:gd name="connsiteY63" fmla="*/ 169164 h 169164"/>
                  <a:gd name="connsiteX64" fmla="*/ 108265 w 169164"/>
                  <a:gd name="connsiteY64" fmla="*/ 155631 h 169164"/>
                  <a:gd name="connsiteX65" fmla="*/ 121798 w 169164"/>
                  <a:gd name="connsiteY65" fmla="*/ 155631 h 169164"/>
                  <a:gd name="connsiteX66" fmla="*/ 121798 w 169164"/>
                  <a:gd name="connsiteY66" fmla="*/ 169164 h 169164"/>
                  <a:gd name="connsiteX67" fmla="*/ 128565 w 169164"/>
                  <a:gd name="connsiteY67" fmla="*/ 169164 h 169164"/>
                  <a:gd name="connsiteX68" fmla="*/ 128565 w 169164"/>
                  <a:gd name="connsiteY68" fmla="*/ 155631 h 169164"/>
                  <a:gd name="connsiteX69" fmla="*/ 143214 w 169164"/>
                  <a:gd name="connsiteY69" fmla="*/ 155631 h 169164"/>
                  <a:gd name="connsiteX70" fmla="*/ 155631 w 169164"/>
                  <a:gd name="connsiteY70" fmla="*/ 143214 h 169164"/>
                  <a:gd name="connsiteX71" fmla="*/ 155631 w 169164"/>
                  <a:gd name="connsiteY71" fmla="*/ 128565 h 169164"/>
                  <a:gd name="connsiteX72" fmla="*/ 169164 w 169164"/>
                  <a:gd name="connsiteY72" fmla="*/ 128565 h 169164"/>
                  <a:gd name="connsiteX73" fmla="*/ 169164 w 169164"/>
                  <a:gd name="connsiteY73" fmla="*/ 121798 h 169164"/>
                  <a:gd name="connsiteX74" fmla="*/ 155631 w 169164"/>
                  <a:gd name="connsiteY74" fmla="*/ 121798 h 169164"/>
                  <a:gd name="connsiteX75" fmla="*/ 155631 w 169164"/>
                  <a:gd name="connsiteY75" fmla="*/ 108265 h 169164"/>
                  <a:gd name="connsiteX76" fmla="*/ 169164 w 169164"/>
                  <a:gd name="connsiteY76" fmla="*/ 108265 h 169164"/>
                  <a:gd name="connsiteX77" fmla="*/ 169164 w 169164"/>
                  <a:gd name="connsiteY77" fmla="*/ 101498 h 169164"/>
                  <a:gd name="connsiteX78" fmla="*/ 155631 w 169164"/>
                  <a:gd name="connsiteY78" fmla="*/ 101498 h 169164"/>
                  <a:gd name="connsiteX79" fmla="*/ 155631 w 169164"/>
                  <a:gd name="connsiteY79" fmla="*/ 87965 h 169164"/>
                  <a:gd name="connsiteX80" fmla="*/ 169164 w 169164"/>
                  <a:gd name="connsiteY80" fmla="*/ 87965 h 169164"/>
                  <a:gd name="connsiteX81" fmla="*/ 169164 w 169164"/>
                  <a:gd name="connsiteY81" fmla="*/ 81199 h 169164"/>
                  <a:gd name="connsiteX82" fmla="*/ 155631 w 169164"/>
                  <a:gd name="connsiteY82" fmla="*/ 81199 h 169164"/>
                  <a:gd name="connsiteX83" fmla="*/ 155631 w 169164"/>
                  <a:gd name="connsiteY83" fmla="*/ 67666 h 169164"/>
                  <a:gd name="connsiteX84" fmla="*/ 169164 w 169164"/>
                  <a:gd name="connsiteY84" fmla="*/ 67666 h 169164"/>
                  <a:gd name="connsiteX85" fmla="*/ 169164 w 169164"/>
                  <a:gd name="connsiteY85" fmla="*/ 60899 h 169164"/>
                  <a:gd name="connsiteX86" fmla="*/ 155631 w 169164"/>
                  <a:gd name="connsiteY86" fmla="*/ 60899 h 169164"/>
                  <a:gd name="connsiteX87" fmla="*/ 155631 w 169164"/>
                  <a:gd name="connsiteY87" fmla="*/ 47366 h 169164"/>
                  <a:gd name="connsiteX88" fmla="*/ 148864 w 169164"/>
                  <a:gd name="connsiteY88" fmla="*/ 143214 h 169164"/>
                  <a:gd name="connsiteX89" fmla="*/ 143214 w 169164"/>
                  <a:gd name="connsiteY89" fmla="*/ 148864 h 169164"/>
                  <a:gd name="connsiteX90" fmla="*/ 25950 w 169164"/>
                  <a:gd name="connsiteY90" fmla="*/ 148864 h 169164"/>
                  <a:gd name="connsiteX91" fmla="*/ 20300 w 169164"/>
                  <a:gd name="connsiteY91" fmla="*/ 143214 h 169164"/>
                  <a:gd name="connsiteX92" fmla="*/ 20300 w 169164"/>
                  <a:gd name="connsiteY92" fmla="*/ 25950 h 169164"/>
                  <a:gd name="connsiteX93" fmla="*/ 25950 w 169164"/>
                  <a:gd name="connsiteY93" fmla="*/ 20300 h 169164"/>
                  <a:gd name="connsiteX94" fmla="*/ 143214 w 169164"/>
                  <a:gd name="connsiteY94" fmla="*/ 20300 h 169164"/>
                  <a:gd name="connsiteX95" fmla="*/ 148864 w 169164"/>
                  <a:gd name="connsiteY95" fmla="*/ 25950 h 16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69164" h="169164">
                    <a:moveTo>
                      <a:pt x="169164" y="47366"/>
                    </a:moveTo>
                    <a:lnTo>
                      <a:pt x="169164" y="40599"/>
                    </a:lnTo>
                    <a:lnTo>
                      <a:pt x="155631" y="40599"/>
                    </a:lnTo>
                    <a:lnTo>
                      <a:pt x="155631" y="25950"/>
                    </a:lnTo>
                    <a:cubicBezTo>
                      <a:pt x="155631" y="19092"/>
                      <a:pt x="150072" y="13533"/>
                      <a:pt x="143214" y="13533"/>
                    </a:cubicBezTo>
                    <a:lnTo>
                      <a:pt x="128565" y="13533"/>
                    </a:lnTo>
                    <a:lnTo>
                      <a:pt x="128565" y="0"/>
                    </a:lnTo>
                    <a:lnTo>
                      <a:pt x="121798" y="0"/>
                    </a:lnTo>
                    <a:lnTo>
                      <a:pt x="121798" y="13533"/>
                    </a:lnTo>
                    <a:lnTo>
                      <a:pt x="108265" y="13533"/>
                    </a:lnTo>
                    <a:lnTo>
                      <a:pt x="108265" y="0"/>
                    </a:lnTo>
                    <a:lnTo>
                      <a:pt x="101498" y="0"/>
                    </a:lnTo>
                    <a:lnTo>
                      <a:pt x="101498" y="13533"/>
                    </a:lnTo>
                    <a:lnTo>
                      <a:pt x="87965" y="13533"/>
                    </a:lnTo>
                    <a:lnTo>
                      <a:pt x="87965" y="0"/>
                    </a:lnTo>
                    <a:lnTo>
                      <a:pt x="81199" y="0"/>
                    </a:lnTo>
                    <a:lnTo>
                      <a:pt x="81199" y="13533"/>
                    </a:lnTo>
                    <a:lnTo>
                      <a:pt x="67666" y="13533"/>
                    </a:lnTo>
                    <a:lnTo>
                      <a:pt x="67666" y="0"/>
                    </a:lnTo>
                    <a:lnTo>
                      <a:pt x="60899" y="0"/>
                    </a:lnTo>
                    <a:lnTo>
                      <a:pt x="60899" y="13533"/>
                    </a:lnTo>
                    <a:lnTo>
                      <a:pt x="47366" y="13533"/>
                    </a:lnTo>
                    <a:lnTo>
                      <a:pt x="47366" y="0"/>
                    </a:lnTo>
                    <a:lnTo>
                      <a:pt x="40599" y="0"/>
                    </a:lnTo>
                    <a:lnTo>
                      <a:pt x="40599" y="13533"/>
                    </a:lnTo>
                    <a:lnTo>
                      <a:pt x="25950" y="13533"/>
                    </a:lnTo>
                    <a:cubicBezTo>
                      <a:pt x="19092" y="13533"/>
                      <a:pt x="13533" y="19092"/>
                      <a:pt x="13533" y="25950"/>
                    </a:cubicBezTo>
                    <a:lnTo>
                      <a:pt x="13533" y="40599"/>
                    </a:lnTo>
                    <a:lnTo>
                      <a:pt x="0" y="40599"/>
                    </a:lnTo>
                    <a:lnTo>
                      <a:pt x="0" y="47366"/>
                    </a:lnTo>
                    <a:lnTo>
                      <a:pt x="13533" y="47366"/>
                    </a:lnTo>
                    <a:lnTo>
                      <a:pt x="13533" y="60899"/>
                    </a:lnTo>
                    <a:lnTo>
                      <a:pt x="0" y="60899"/>
                    </a:lnTo>
                    <a:lnTo>
                      <a:pt x="0" y="67666"/>
                    </a:lnTo>
                    <a:lnTo>
                      <a:pt x="13533" y="67666"/>
                    </a:lnTo>
                    <a:lnTo>
                      <a:pt x="13533" y="81199"/>
                    </a:lnTo>
                    <a:lnTo>
                      <a:pt x="0" y="81199"/>
                    </a:lnTo>
                    <a:lnTo>
                      <a:pt x="0" y="87965"/>
                    </a:lnTo>
                    <a:lnTo>
                      <a:pt x="13533" y="87965"/>
                    </a:lnTo>
                    <a:lnTo>
                      <a:pt x="13533" y="101498"/>
                    </a:lnTo>
                    <a:lnTo>
                      <a:pt x="0" y="101498"/>
                    </a:lnTo>
                    <a:lnTo>
                      <a:pt x="0" y="108265"/>
                    </a:lnTo>
                    <a:lnTo>
                      <a:pt x="13533" y="108265"/>
                    </a:lnTo>
                    <a:lnTo>
                      <a:pt x="13533" y="121798"/>
                    </a:lnTo>
                    <a:lnTo>
                      <a:pt x="0" y="121798"/>
                    </a:lnTo>
                    <a:lnTo>
                      <a:pt x="0" y="128565"/>
                    </a:lnTo>
                    <a:lnTo>
                      <a:pt x="13533" y="128565"/>
                    </a:lnTo>
                    <a:lnTo>
                      <a:pt x="13533" y="143214"/>
                    </a:lnTo>
                    <a:cubicBezTo>
                      <a:pt x="13533" y="150072"/>
                      <a:pt x="19092" y="155631"/>
                      <a:pt x="25950" y="155631"/>
                    </a:cubicBezTo>
                    <a:lnTo>
                      <a:pt x="40599" y="155631"/>
                    </a:lnTo>
                    <a:lnTo>
                      <a:pt x="40599" y="169164"/>
                    </a:lnTo>
                    <a:lnTo>
                      <a:pt x="47366" y="169164"/>
                    </a:lnTo>
                    <a:lnTo>
                      <a:pt x="47366" y="155631"/>
                    </a:lnTo>
                    <a:lnTo>
                      <a:pt x="60899" y="155631"/>
                    </a:lnTo>
                    <a:lnTo>
                      <a:pt x="60899" y="169164"/>
                    </a:lnTo>
                    <a:lnTo>
                      <a:pt x="67666" y="169164"/>
                    </a:lnTo>
                    <a:lnTo>
                      <a:pt x="67666" y="155631"/>
                    </a:lnTo>
                    <a:lnTo>
                      <a:pt x="81199" y="155631"/>
                    </a:lnTo>
                    <a:lnTo>
                      <a:pt x="81199" y="169164"/>
                    </a:lnTo>
                    <a:lnTo>
                      <a:pt x="87965" y="169164"/>
                    </a:lnTo>
                    <a:lnTo>
                      <a:pt x="87965" y="155631"/>
                    </a:lnTo>
                    <a:lnTo>
                      <a:pt x="101498" y="155631"/>
                    </a:lnTo>
                    <a:lnTo>
                      <a:pt x="101498" y="169164"/>
                    </a:lnTo>
                    <a:lnTo>
                      <a:pt x="108265" y="169164"/>
                    </a:lnTo>
                    <a:lnTo>
                      <a:pt x="108265" y="155631"/>
                    </a:lnTo>
                    <a:lnTo>
                      <a:pt x="121798" y="155631"/>
                    </a:lnTo>
                    <a:lnTo>
                      <a:pt x="121798" y="169164"/>
                    </a:lnTo>
                    <a:lnTo>
                      <a:pt x="128565" y="169164"/>
                    </a:lnTo>
                    <a:lnTo>
                      <a:pt x="128565" y="155631"/>
                    </a:lnTo>
                    <a:lnTo>
                      <a:pt x="143214" y="155631"/>
                    </a:lnTo>
                    <a:cubicBezTo>
                      <a:pt x="150072" y="155631"/>
                      <a:pt x="155631" y="150072"/>
                      <a:pt x="155631" y="143214"/>
                    </a:cubicBezTo>
                    <a:lnTo>
                      <a:pt x="155631" y="128565"/>
                    </a:lnTo>
                    <a:lnTo>
                      <a:pt x="169164" y="128565"/>
                    </a:lnTo>
                    <a:lnTo>
                      <a:pt x="169164" y="121798"/>
                    </a:lnTo>
                    <a:lnTo>
                      <a:pt x="155631" y="121798"/>
                    </a:lnTo>
                    <a:lnTo>
                      <a:pt x="155631" y="108265"/>
                    </a:lnTo>
                    <a:lnTo>
                      <a:pt x="169164" y="108265"/>
                    </a:lnTo>
                    <a:lnTo>
                      <a:pt x="169164" y="101498"/>
                    </a:lnTo>
                    <a:lnTo>
                      <a:pt x="155631" y="101498"/>
                    </a:lnTo>
                    <a:lnTo>
                      <a:pt x="155631" y="87965"/>
                    </a:lnTo>
                    <a:lnTo>
                      <a:pt x="169164" y="87965"/>
                    </a:lnTo>
                    <a:lnTo>
                      <a:pt x="169164" y="81199"/>
                    </a:lnTo>
                    <a:lnTo>
                      <a:pt x="155631" y="81199"/>
                    </a:lnTo>
                    <a:lnTo>
                      <a:pt x="155631" y="67666"/>
                    </a:lnTo>
                    <a:lnTo>
                      <a:pt x="169164" y="67666"/>
                    </a:lnTo>
                    <a:lnTo>
                      <a:pt x="169164" y="60899"/>
                    </a:lnTo>
                    <a:lnTo>
                      <a:pt x="155631" y="60899"/>
                    </a:lnTo>
                    <a:lnTo>
                      <a:pt x="155631" y="47366"/>
                    </a:lnTo>
                    <a:close/>
                    <a:moveTo>
                      <a:pt x="148864" y="143214"/>
                    </a:moveTo>
                    <a:cubicBezTo>
                      <a:pt x="148864" y="146335"/>
                      <a:pt x="146335" y="148864"/>
                      <a:pt x="143214" y="148864"/>
                    </a:cubicBezTo>
                    <a:lnTo>
                      <a:pt x="25950" y="148864"/>
                    </a:lnTo>
                    <a:cubicBezTo>
                      <a:pt x="22829" y="148864"/>
                      <a:pt x="20300" y="146335"/>
                      <a:pt x="20300" y="143214"/>
                    </a:cubicBezTo>
                    <a:lnTo>
                      <a:pt x="20300" y="25950"/>
                    </a:lnTo>
                    <a:cubicBezTo>
                      <a:pt x="20300" y="22829"/>
                      <a:pt x="22829" y="20300"/>
                      <a:pt x="25950" y="20300"/>
                    </a:cubicBezTo>
                    <a:lnTo>
                      <a:pt x="143214" y="20300"/>
                    </a:lnTo>
                    <a:cubicBezTo>
                      <a:pt x="146335" y="20300"/>
                      <a:pt x="148864" y="22829"/>
                      <a:pt x="148864" y="25950"/>
                    </a:cubicBezTo>
                    <a:close/>
                  </a:path>
                </a:pathLst>
              </a:custGeom>
              <a:grpFill/>
              <a:ln w="3334" cap="flat">
                <a:noFill/>
                <a:prstDash val="solid"/>
                <a:miter/>
              </a:ln>
            </p:spPr>
            <p:txBody>
              <a:bodyPr rtlCol="0" anchor="ctr"/>
              <a:lstStyle/>
              <a:p>
                <a:endParaRPr lang="en-US" sz="4608"/>
              </a:p>
            </p:txBody>
          </p:sp>
          <p:sp>
            <p:nvSpPr>
              <p:cNvPr id="253" name="Freeform: Shape 252">
                <a:extLst>
                  <a:ext uri="{FF2B5EF4-FFF2-40B4-BE49-F238E27FC236}">
                    <a16:creationId xmlns:a16="http://schemas.microsoft.com/office/drawing/2014/main" id="{5CEE147B-A61E-4056-8010-EAE39FF4203F}"/>
                  </a:ext>
                </a:extLst>
              </p:cNvPr>
              <p:cNvSpPr/>
              <p:nvPr/>
            </p:nvSpPr>
            <p:spPr>
              <a:xfrm>
                <a:off x="7822363" y="4084875"/>
                <a:ext cx="81198" cy="81198"/>
              </a:xfrm>
              <a:custGeom>
                <a:avLst/>
                <a:gdLst>
                  <a:gd name="connsiteX0" fmla="*/ 73147 w 81198"/>
                  <a:gd name="connsiteY0" fmla="*/ 0 h 81198"/>
                  <a:gd name="connsiteX1" fmla="*/ 8052 w 81198"/>
                  <a:gd name="connsiteY1" fmla="*/ 0 h 81198"/>
                  <a:gd name="connsiteX2" fmla="*/ 0 w 81198"/>
                  <a:gd name="connsiteY2" fmla="*/ 8052 h 81198"/>
                  <a:gd name="connsiteX3" fmla="*/ 0 w 81198"/>
                  <a:gd name="connsiteY3" fmla="*/ 73147 h 81198"/>
                  <a:gd name="connsiteX4" fmla="*/ 8052 w 81198"/>
                  <a:gd name="connsiteY4" fmla="*/ 81199 h 81198"/>
                  <a:gd name="connsiteX5" fmla="*/ 73147 w 81198"/>
                  <a:gd name="connsiteY5" fmla="*/ 81199 h 81198"/>
                  <a:gd name="connsiteX6" fmla="*/ 81199 w 81198"/>
                  <a:gd name="connsiteY6" fmla="*/ 73147 h 81198"/>
                  <a:gd name="connsiteX7" fmla="*/ 81199 w 81198"/>
                  <a:gd name="connsiteY7" fmla="*/ 8052 h 81198"/>
                  <a:gd name="connsiteX8" fmla="*/ 73147 w 81198"/>
                  <a:gd name="connsiteY8" fmla="*/ 0 h 81198"/>
                  <a:gd name="connsiteX9" fmla="*/ 74432 w 81198"/>
                  <a:gd name="connsiteY9" fmla="*/ 73147 h 81198"/>
                  <a:gd name="connsiteX10" fmla="*/ 73147 w 81198"/>
                  <a:gd name="connsiteY10" fmla="*/ 74432 h 81198"/>
                  <a:gd name="connsiteX11" fmla="*/ 8052 w 81198"/>
                  <a:gd name="connsiteY11" fmla="*/ 74432 h 81198"/>
                  <a:gd name="connsiteX12" fmla="*/ 6767 w 81198"/>
                  <a:gd name="connsiteY12" fmla="*/ 73147 h 81198"/>
                  <a:gd name="connsiteX13" fmla="*/ 6767 w 81198"/>
                  <a:gd name="connsiteY13" fmla="*/ 73147 h 81198"/>
                  <a:gd name="connsiteX14" fmla="*/ 6767 w 81198"/>
                  <a:gd name="connsiteY14" fmla="*/ 8052 h 81198"/>
                  <a:gd name="connsiteX15" fmla="*/ 8052 w 81198"/>
                  <a:gd name="connsiteY15" fmla="*/ 6767 h 81198"/>
                  <a:gd name="connsiteX16" fmla="*/ 73147 w 81198"/>
                  <a:gd name="connsiteY16" fmla="*/ 6767 h 81198"/>
                  <a:gd name="connsiteX17" fmla="*/ 74432 w 81198"/>
                  <a:gd name="connsiteY17" fmla="*/ 8052 h 81198"/>
                  <a:gd name="connsiteX18" fmla="*/ 74432 w 81198"/>
                  <a:gd name="connsiteY18" fmla="*/ 8052 h 8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198" h="81198">
                    <a:moveTo>
                      <a:pt x="73147" y="0"/>
                    </a:moveTo>
                    <a:lnTo>
                      <a:pt x="8052" y="0"/>
                    </a:lnTo>
                    <a:cubicBezTo>
                      <a:pt x="3620" y="37"/>
                      <a:pt x="37" y="3620"/>
                      <a:pt x="0" y="8052"/>
                    </a:cubicBezTo>
                    <a:lnTo>
                      <a:pt x="0" y="73147"/>
                    </a:lnTo>
                    <a:cubicBezTo>
                      <a:pt x="37" y="77578"/>
                      <a:pt x="3620" y="81162"/>
                      <a:pt x="8052" y="81199"/>
                    </a:cubicBezTo>
                    <a:lnTo>
                      <a:pt x="73147" y="81199"/>
                    </a:lnTo>
                    <a:cubicBezTo>
                      <a:pt x="77578" y="81162"/>
                      <a:pt x="81162" y="77578"/>
                      <a:pt x="81199" y="73147"/>
                    </a:cubicBezTo>
                    <a:lnTo>
                      <a:pt x="81199" y="8052"/>
                    </a:lnTo>
                    <a:cubicBezTo>
                      <a:pt x="81162" y="3620"/>
                      <a:pt x="77578" y="37"/>
                      <a:pt x="73147" y="0"/>
                    </a:cubicBezTo>
                    <a:close/>
                    <a:moveTo>
                      <a:pt x="74432" y="73147"/>
                    </a:moveTo>
                    <a:cubicBezTo>
                      <a:pt x="74432" y="73857"/>
                      <a:pt x="73857" y="74432"/>
                      <a:pt x="73147" y="74432"/>
                    </a:cubicBezTo>
                    <a:lnTo>
                      <a:pt x="8052" y="74432"/>
                    </a:lnTo>
                    <a:cubicBezTo>
                      <a:pt x="7342" y="74432"/>
                      <a:pt x="6767" y="73857"/>
                      <a:pt x="6767" y="73147"/>
                    </a:cubicBezTo>
                    <a:lnTo>
                      <a:pt x="6767" y="73147"/>
                    </a:lnTo>
                    <a:lnTo>
                      <a:pt x="6767" y="8052"/>
                    </a:lnTo>
                    <a:cubicBezTo>
                      <a:pt x="6767" y="7342"/>
                      <a:pt x="7342" y="6767"/>
                      <a:pt x="8052" y="6767"/>
                    </a:cubicBezTo>
                    <a:lnTo>
                      <a:pt x="73147" y="6767"/>
                    </a:lnTo>
                    <a:cubicBezTo>
                      <a:pt x="73857" y="6767"/>
                      <a:pt x="74432" y="7342"/>
                      <a:pt x="74432" y="8052"/>
                    </a:cubicBezTo>
                    <a:lnTo>
                      <a:pt x="74432" y="8052"/>
                    </a:lnTo>
                    <a:close/>
                  </a:path>
                </a:pathLst>
              </a:custGeom>
              <a:grpFill/>
              <a:ln w="3334" cap="flat">
                <a:noFill/>
                <a:prstDash val="solid"/>
                <a:miter/>
              </a:ln>
            </p:spPr>
            <p:txBody>
              <a:bodyPr rtlCol="0" anchor="ctr"/>
              <a:lstStyle/>
              <a:p>
                <a:endParaRPr lang="en-US" sz="4608"/>
              </a:p>
            </p:txBody>
          </p:sp>
        </p:grpSp>
      </p:grpSp>
      <p:grpSp>
        <p:nvGrpSpPr>
          <p:cNvPr id="29" name="Group 28">
            <a:extLst>
              <a:ext uri="{FF2B5EF4-FFF2-40B4-BE49-F238E27FC236}">
                <a16:creationId xmlns:a16="http://schemas.microsoft.com/office/drawing/2014/main" id="{20DCE68D-A62A-4181-8452-96340C97C5F5}"/>
              </a:ext>
            </a:extLst>
          </p:cNvPr>
          <p:cNvGrpSpPr/>
          <p:nvPr/>
        </p:nvGrpSpPr>
        <p:grpSpPr>
          <a:xfrm>
            <a:off x="1662972" y="3218797"/>
            <a:ext cx="1564653" cy="504997"/>
            <a:chOff x="449864" y="1890572"/>
            <a:chExt cx="977908" cy="315623"/>
          </a:xfrm>
        </p:grpSpPr>
        <p:sp>
          <p:nvSpPr>
            <p:cNvPr id="203" name="TextBox 202">
              <a:extLst>
                <a:ext uri="{FF2B5EF4-FFF2-40B4-BE49-F238E27FC236}">
                  <a16:creationId xmlns:a16="http://schemas.microsoft.com/office/drawing/2014/main" id="{3EA331AD-D53A-4A49-ADA5-31E0BD31CB19}"/>
                </a:ext>
              </a:extLst>
            </p:cNvPr>
            <p:cNvSpPr txBox="1"/>
            <p:nvPr/>
          </p:nvSpPr>
          <p:spPr>
            <a:xfrm>
              <a:off x="449864" y="2056154"/>
              <a:ext cx="977908"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Non relational stores</a:t>
              </a:r>
            </a:p>
          </p:txBody>
        </p:sp>
        <p:sp>
          <p:nvSpPr>
            <p:cNvPr id="254" name="Freeform: Shape 253">
              <a:extLst>
                <a:ext uri="{FF2B5EF4-FFF2-40B4-BE49-F238E27FC236}">
                  <a16:creationId xmlns:a16="http://schemas.microsoft.com/office/drawing/2014/main" id="{59149C19-CE71-4876-B356-1E5EF08495B6}"/>
                </a:ext>
              </a:extLst>
            </p:cNvPr>
            <p:cNvSpPr/>
            <p:nvPr/>
          </p:nvSpPr>
          <p:spPr>
            <a:xfrm>
              <a:off x="884283" y="1890572"/>
              <a:ext cx="109071" cy="160899"/>
            </a:xfrm>
            <a:custGeom>
              <a:avLst/>
              <a:gdLst>
                <a:gd name="connsiteX0" fmla="*/ 74727 w 149412"/>
                <a:gd name="connsiteY0" fmla="*/ 0 h 220409"/>
                <a:gd name="connsiteX1" fmla="*/ 0 w 149412"/>
                <a:gd name="connsiteY1" fmla="*/ 31705 h 220409"/>
                <a:gd name="connsiteX2" fmla="*/ 0 w 149412"/>
                <a:gd name="connsiteY2" fmla="*/ 188535 h 220409"/>
                <a:gd name="connsiteX3" fmla="*/ 74727 w 149412"/>
                <a:gd name="connsiteY3" fmla="*/ 220409 h 220409"/>
                <a:gd name="connsiteX4" fmla="*/ 149412 w 149412"/>
                <a:gd name="connsiteY4" fmla="*/ 188704 h 220409"/>
                <a:gd name="connsiteX5" fmla="*/ 149412 w 149412"/>
                <a:gd name="connsiteY5" fmla="*/ 31875 h 220409"/>
                <a:gd name="connsiteX6" fmla="*/ 74727 w 149412"/>
                <a:gd name="connsiteY6" fmla="*/ 0 h 220409"/>
                <a:gd name="connsiteX7" fmla="*/ 74727 w 149412"/>
                <a:gd name="connsiteY7" fmla="*/ 8477 h 220409"/>
                <a:gd name="connsiteX8" fmla="*/ 140935 w 149412"/>
                <a:gd name="connsiteY8" fmla="*/ 31705 h 220409"/>
                <a:gd name="connsiteX9" fmla="*/ 74727 w 149412"/>
                <a:gd name="connsiteY9" fmla="*/ 55102 h 220409"/>
                <a:gd name="connsiteX10" fmla="*/ 8477 w 149412"/>
                <a:gd name="connsiteY10" fmla="*/ 31917 h 220409"/>
                <a:gd name="connsiteX11" fmla="*/ 74727 w 149412"/>
                <a:gd name="connsiteY11" fmla="*/ 8477 h 220409"/>
                <a:gd name="connsiteX12" fmla="*/ 74727 w 149412"/>
                <a:gd name="connsiteY12" fmla="*/ 211932 h 220409"/>
                <a:gd name="connsiteX13" fmla="*/ 8477 w 149412"/>
                <a:gd name="connsiteY13" fmla="*/ 188704 h 220409"/>
                <a:gd name="connsiteX14" fmla="*/ 8477 w 149412"/>
                <a:gd name="connsiteY14" fmla="*/ 155643 h 220409"/>
                <a:gd name="connsiteX15" fmla="*/ 74727 w 149412"/>
                <a:gd name="connsiteY15" fmla="*/ 172258 h 220409"/>
                <a:gd name="connsiteX16" fmla="*/ 140935 w 149412"/>
                <a:gd name="connsiteY16" fmla="*/ 155643 h 220409"/>
                <a:gd name="connsiteX17" fmla="*/ 140935 w 149412"/>
                <a:gd name="connsiteY17" fmla="*/ 188704 h 220409"/>
                <a:gd name="connsiteX18" fmla="*/ 74727 w 149412"/>
                <a:gd name="connsiteY18" fmla="*/ 211932 h 220409"/>
                <a:gd name="connsiteX19" fmla="*/ 74727 w 149412"/>
                <a:gd name="connsiteY19" fmla="*/ 163781 h 220409"/>
                <a:gd name="connsiteX20" fmla="*/ 8477 w 149412"/>
                <a:gd name="connsiteY20" fmla="*/ 140553 h 220409"/>
                <a:gd name="connsiteX21" fmla="*/ 8477 w 149412"/>
                <a:gd name="connsiteY21" fmla="*/ 101727 h 220409"/>
                <a:gd name="connsiteX22" fmla="*/ 74727 w 149412"/>
                <a:gd name="connsiteY22" fmla="*/ 118300 h 220409"/>
                <a:gd name="connsiteX23" fmla="*/ 140935 w 149412"/>
                <a:gd name="connsiteY23" fmla="*/ 101727 h 220409"/>
                <a:gd name="connsiteX24" fmla="*/ 140935 w 149412"/>
                <a:gd name="connsiteY24" fmla="*/ 140553 h 220409"/>
                <a:gd name="connsiteX25" fmla="*/ 74727 w 149412"/>
                <a:gd name="connsiteY25" fmla="*/ 163781 h 220409"/>
                <a:gd name="connsiteX26" fmla="*/ 74727 w 149412"/>
                <a:gd name="connsiteY26" fmla="*/ 109823 h 220409"/>
                <a:gd name="connsiteX27" fmla="*/ 8477 w 149412"/>
                <a:gd name="connsiteY27" fmla="*/ 86595 h 220409"/>
                <a:gd name="connsiteX28" fmla="*/ 8477 w 149412"/>
                <a:gd name="connsiteY28" fmla="*/ 46625 h 220409"/>
                <a:gd name="connsiteX29" fmla="*/ 74727 w 149412"/>
                <a:gd name="connsiteY29" fmla="*/ 63580 h 220409"/>
                <a:gd name="connsiteX30" fmla="*/ 140935 w 149412"/>
                <a:gd name="connsiteY30" fmla="*/ 46625 h 220409"/>
                <a:gd name="connsiteX31" fmla="*/ 140935 w 149412"/>
                <a:gd name="connsiteY31" fmla="*/ 86426 h 220409"/>
                <a:gd name="connsiteX32" fmla="*/ 74727 w 149412"/>
                <a:gd name="connsiteY32" fmla="*/ 109823 h 2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9412" h="220409">
                  <a:moveTo>
                    <a:pt x="74727" y="0"/>
                  </a:moveTo>
                  <a:cubicBezTo>
                    <a:pt x="32341" y="0"/>
                    <a:pt x="0" y="13606"/>
                    <a:pt x="0" y="31705"/>
                  </a:cubicBezTo>
                  <a:lnTo>
                    <a:pt x="0" y="188535"/>
                  </a:lnTo>
                  <a:cubicBezTo>
                    <a:pt x="0" y="206803"/>
                    <a:pt x="32341" y="220409"/>
                    <a:pt x="74727" y="220409"/>
                  </a:cubicBezTo>
                  <a:cubicBezTo>
                    <a:pt x="117114" y="220409"/>
                    <a:pt x="149412" y="206803"/>
                    <a:pt x="149412" y="188704"/>
                  </a:cubicBezTo>
                  <a:lnTo>
                    <a:pt x="149412" y="31875"/>
                  </a:lnTo>
                  <a:cubicBezTo>
                    <a:pt x="149412" y="13606"/>
                    <a:pt x="117326" y="0"/>
                    <a:pt x="74727" y="0"/>
                  </a:cubicBezTo>
                  <a:close/>
                  <a:moveTo>
                    <a:pt x="74727" y="8477"/>
                  </a:moveTo>
                  <a:cubicBezTo>
                    <a:pt x="113765" y="8477"/>
                    <a:pt x="140935" y="20727"/>
                    <a:pt x="140935" y="31705"/>
                  </a:cubicBezTo>
                  <a:cubicBezTo>
                    <a:pt x="140935" y="42683"/>
                    <a:pt x="113765" y="55102"/>
                    <a:pt x="74727" y="55102"/>
                  </a:cubicBezTo>
                  <a:cubicBezTo>
                    <a:pt x="35689" y="55102"/>
                    <a:pt x="8477" y="42895"/>
                    <a:pt x="8477" y="31917"/>
                  </a:cubicBezTo>
                  <a:cubicBezTo>
                    <a:pt x="8477" y="20939"/>
                    <a:pt x="35689" y="8477"/>
                    <a:pt x="74727" y="8477"/>
                  </a:cubicBezTo>
                  <a:close/>
                  <a:moveTo>
                    <a:pt x="74727" y="211932"/>
                  </a:moveTo>
                  <a:cubicBezTo>
                    <a:pt x="35689" y="211932"/>
                    <a:pt x="8477" y="199682"/>
                    <a:pt x="8477" y="188704"/>
                  </a:cubicBezTo>
                  <a:lnTo>
                    <a:pt x="8477" y="155643"/>
                  </a:lnTo>
                  <a:cubicBezTo>
                    <a:pt x="20727" y="165688"/>
                    <a:pt x="45057" y="172258"/>
                    <a:pt x="74727" y="172258"/>
                  </a:cubicBezTo>
                  <a:cubicBezTo>
                    <a:pt x="104398" y="172258"/>
                    <a:pt x="128685" y="165688"/>
                    <a:pt x="140935" y="155643"/>
                  </a:cubicBezTo>
                  <a:lnTo>
                    <a:pt x="140935" y="188704"/>
                  </a:lnTo>
                  <a:cubicBezTo>
                    <a:pt x="140935" y="199682"/>
                    <a:pt x="113765" y="211932"/>
                    <a:pt x="74727" y="211932"/>
                  </a:cubicBezTo>
                  <a:close/>
                  <a:moveTo>
                    <a:pt x="74727" y="163781"/>
                  </a:moveTo>
                  <a:cubicBezTo>
                    <a:pt x="35689" y="163781"/>
                    <a:pt x="8477" y="151531"/>
                    <a:pt x="8477" y="140553"/>
                  </a:cubicBezTo>
                  <a:lnTo>
                    <a:pt x="8477" y="101727"/>
                  </a:lnTo>
                  <a:cubicBezTo>
                    <a:pt x="20727" y="111731"/>
                    <a:pt x="45057" y="118300"/>
                    <a:pt x="74727" y="118300"/>
                  </a:cubicBezTo>
                  <a:cubicBezTo>
                    <a:pt x="104398" y="118300"/>
                    <a:pt x="128685" y="111731"/>
                    <a:pt x="140935" y="101727"/>
                  </a:cubicBezTo>
                  <a:lnTo>
                    <a:pt x="140935" y="140553"/>
                  </a:lnTo>
                  <a:cubicBezTo>
                    <a:pt x="140935" y="151531"/>
                    <a:pt x="113765" y="163781"/>
                    <a:pt x="74727" y="163781"/>
                  </a:cubicBezTo>
                  <a:close/>
                  <a:moveTo>
                    <a:pt x="74727" y="109823"/>
                  </a:moveTo>
                  <a:cubicBezTo>
                    <a:pt x="35689" y="109823"/>
                    <a:pt x="8477" y="97573"/>
                    <a:pt x="8477" y="86595"/>
                  </a:cubicBezTo>
                  <a:lnTo>
                    <a:pt x="8477" y="46625"/>
                  </a:lnTo>
                  <a:cubicBezTo>
                    <a:pt x="20727" y="56840"/>
                    <a:pt x="45057" y="63580"/>
                    <a:pt x="74727" y="63580"/>
                  </a:cubicBezTo>
                  <a:cubicBezTo>
                    <a:pt x="104398" y="63580"/>
                    <a:pt x="128685" y="56840"/>
                    <a:pt x="140935" y="46625"/>
                  </a:cubicBezTo>
                  <a:lnTo>
                    <a:pt x="140935" y="86426"/>
                  </a:lnTo>
                  <a:cubicBezTo>
                    <a:pt x="140935" y="97489"/>
                    <a:pt x="113765" y="109823"/>
                    <a:pt x="74727" y="109823"/>
                  </a:cubicBezTo>
                  <a:close/>
                </a:path>
              </a:pathLst>
            </a:custGeom>
            <a:solidFill>
              <a:srgbClr val="0E2735"/>
            </a:solidFill>
            <a:ln w="4191" cap="flat">
              <a:noFill/>
              <a:prstDash val="solid"/>
              <a:miter/>
            </a:ln>
          </p:spPr>
          <p:txBody>
            <a:bodyPr rtlCol="0" anchor="ctr"/>
            <a:lstStyle/>
            <a:p>
              <a:endParaRPr lang="en-US" sz="4608"/>
            </a:p>
          </p:txBody>
        </p:sp>
      </p:grpSp>
      <p:grpSp>
        <p:nvGrpSpPr>
          <p:cNvPr id="19" name="Group 18">
            <a:extLst>
              <a:ext uri="{FF2B5EF4-FFF2-40B4-BE49-F238E27FC236}">
                <a16:creationId xmlns:a16="http://schemas.microsoft.com/office/drawing/2014/main" id="{8EF530ED-5FEF-4930-819E-DC600FB9E053}"/>
              </a:ext>
            </a:extLst>
          </p:cNvPr>
          <p:cNvGrpSpPr/>
          <p:nvPr/>
        </p:nvGrpSpPr>
        <p:grpSpPr>
          <a:xfrm>
            <a:off x="7090065" y="3567029"/>
            <a:ext cx="1313238" cy="571336"/>
            <a:chOff x="3841797" y="2191460"/>
            <a:chExt cx="820774" cy="357085"/>
          </a:xfrm>
        </p:grpSpPr>
        <p:sp>
          <p:nvSpPr>
            <p:cNvPr id="256" name="TextBox 255">
              <a:extLst>
                <a:ext uri="{FF2B5EF4-FFF2-40B4-BE49-F238E27FC236}">
                  <a16:creationId xmlns:a16="http://schemas.microsoft.com/office/drawing/2014/main" id="{BDD714D7-2012-46B1-8EE9-B26C935716CA}"/>
                </a:ext>
              </a:extLst>
            </p:cNvPr>
            <p:cNvSpPr txBox="1"/>
            <p:nvPr/>
          </p:nvSpPr>
          <p:spPr>
            <a:xfrm>
              <a:off x="3841797" y="2398504"/>
              <a:ext cx="820774" cy="150041"/>
            </a:xfrm>
            <a:prstGeom prst="rect">
              <a:avLst/>
            </a:prstGeom>
            <a:noFill/>
          </p:spPr>
          <p:txBody>
            <a:bodyPr wrap="square" rtlCol="0">
              <a:spAutoFit/>
            </a:bodyPr>
            <a:lstStyle/>
            <a:p>
              <a:pPr algn="ctr"/>
              <a:r>
                <a:rPr lang="en-US" sz="960" b="1" dirty="0">
                  <a:solidFill>
                    <a:srgbClr val="0E2735"/>
                  </a:solidFill>
                  <a:latin typeface="Amazon Ember" panose="02000000000000000000" pitchFamily="2" charset="0"/>
                  <a:ea typeface="Amazon Ember" panose="02000000000000000000" pitchFamily="2" charset="0"/>
                </a:rPr>
                <a:t>Redshift Spectrum</a:t>
              </a:r>
            </a:p>
          </p:txBody>
        </p:sp>
        <p:grpSp>
          <p:nvGrpSpPr>
            <p:cNvPr id="257" name="Graphic 120">
              <a:extLst>
                <a:ext uri="{FF2B5EF4-FFF2-40B4-BE49-F238E27FC236}">
                  <a16:creationId xmlns:a16="http://schemas.microsoft.com/office/drawing/2014/main" id="{458D01C2-7EB6-436E-A3FF-C0FB5AFB50F7}"/>
                </a:ext>
              </a:extLst>
            </p:cNvPr>
            <p:cNvGrpSpPr/>
            <p:nvPr/>
          </p:nvGrpSpPr>
          <p:grpSpPr>
            <a:xfrm>
              <a:off x="4191792" y="2191460"/>
              <a:ext cx="120785" cy="177626"/>
              <a:chOff x="8354934" y="3737334"/>
              <a:chExt cx="153375" cy="225552"/>
            </a:xfrm>
            <a:solidFill>
              <a:srgbClr val="0E2735"/>
            </a:solidFill>
          </p:grpSpPr>
          <p:sp>
            <p:nvSpPr>
              <p:cNvPr id="258" name="Freeform: Shape 257">
                <a:extLst>
                  <a:ext uri="{FF2B5EF4-FFF2-40B4-BE49-F238E27FC236}">
                    <a16:creationId xmlns:a16="http://schemas.microsoft.com/office/drawing/2014/main" id="{722AA436-D063-4BC5-BFAE-2C3C20FED476}"/>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59" name="Freeform: Shape 258">
                <a:extLst>
                  <a:ext uri="{FF2B5EF4-FFF2-40B4-BE49-F238E27FC236}">
                    <a16:creationId xmlns:a16="http://schemas.microsoft.com/office/drawing/2014/main" id="{F350C9B8-2818-43EA-B530-713BA14DCFB5}"/>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260" name="Freeform: Shape 259">
                <a:extLst>
                  <a:ext uri="{FF2B5EF4-FFF2-40B4-BE49-F238E27FC236}">
                    <a16:creationId xmlns:a16="http://schemas.microsoft.com/office/drawing/2014/main" id="{3CDB1B59-5F69-471D-97DA-E5E3192FB285}"/>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a:p>
            </p:txBody>
          </p:sp>
          <p:sp>
            <p:nvSpPr>
              <p:cNvPr id="261" name="Freeform: Shape 260">
                <a:extLst>
                  <a:ext uri="{FF2B5EF4-FFF2-40B4-BE49-F238E27FC236}">
                    <a16:creationId xmlns:a16="http://schemas.microsoft.com/office/drawing/2014/main" id="{B50F62B2-19CD-46DF-B5F0-C6ED532ED939}"/>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262" name="Freeform: Shape 261">
                <a:extLst>
                  <a:ext uri="{FF2B5EF4-FFF2-40B4-BE49-F238E27FC236}">
                    <a16:creationId xmlns:a16="http://schemas.microsoft.com/office/drawing/2014/main" id="{7286E6DE-6A77-408F-8FDE-F0F1BCCC7698}"/>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263" name="Freeform: Shape 262">
                <a:extLst>
                  <a:ext uri="{FF2B5EF4-FFF2-40B4-BE49-F238E27FC236}">
                    <a16:creationId xmlns:a16="http://schemas.microsoft.com/office/drawing/2014/main" id="{55DD848A-F07D-4B45-9B79-97249A6C0702}"/>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264" name="Freeform: Shape 263">
                <a:extLst>
                  <a:ext uri="{FF2B5EF4-FFF2-40B4-BE49-F238E27FC236}">
                    <a16:creationId xmlns:a16="http://schemas.microsoft.com/office/drawing/2014/main" id="{C190F056-6991-4EF4-930A-1871B8EA695D}"/>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5" name="Freeform: Shape 264">
                <a:extLst>
                  <a:ext uri="{FF2B5EF4-FFF2-40B4-BE49-F238E27FC236}">
                    <a16:creationId xmlns:a16="http://schemas.microsoft.com/office/drawing/2014/main" id="{0A79BB61-2CDE-45C1-A939-FBB2D3FBC6CE}"/>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6" name="Freeform: Shape 265">
                <a:extLst>
                  <a:ext uri="{FF2B5EF4-FFF2-40B4-BE49-F238E27FC236}">
                    <a16:creationId xmlns:a16="http://schemas.microsoft.com/office/drawing/2014/main" id="{A88800DF-B5F7-4782-A7C0-6DE1F608DDD2}"/>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267" name="Freeform: Shape 266">
                <a:extLst>
                  <a:ext uri="{FF2B5EF4-FFF2-40B4-BE49-F238E27FC236}">
                    <a16:creationId xmlns:a16="http://schemas.microsoft.com/office/drawing/2014/main" id="{BF7AFDB0-9B3F-4530-816B-C730A543F091}"/>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spTree>
    <p:extLst>
      <p:ext uri="{BB962C8B-B14F-4D97-AF65-F5344CB8AC3E}">
        <p14:creationId xmlns:p14="http://schemas.microsoft.com/office/powerpoint/2010/main" val="416138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C232-80C8-EB45-A8DB-8754B93B0DFC}"/>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EE38E79-2CF5-B04A-9830-CAE3658E1365}"/>
              </a:ext>
            </a:extLst>
          </p:cNvPr>
          <p:cNvSpPr>
            <a:spLocks noGrp="1"/>
          </p:cNvSpPr>
          <p:nvPr>
            <p:ph sz="half" idx="1"/>
          </p:nvPr>
        </p:nvSpPr>
        <p:spPr/>
        <p:txBody>
          <a:bodyPr/>
          <a:lstStyle/>
          <a:p>
            <a:pPr>
              <a:spcBef>
                <a:spcPts val="2880"/>
              </a:spcBef>
            </a:pPr>
            <a:r>
              <a:rPr lang="en-US" sz="3200" dirty="0"/>
              <a:t>Dive deeper into </a:t>
            </a:r>
            <a:br>
              <a:rPr lang="en-US" sz="3200" dirty="0"/>
            </a:br>
            <a:r>
              <a:rPr lang="en-US" sz="3200" dirty="0"/>
              <a:t>specific AWS services</a:t>
            </a:r>
          </a:p>
          <a:p>
            <a:pPr>
              <a:spcBef>
                <a:spcPts val="2880"/>
              </a:spcBef>
            </a:pPr>
            <a:r>
              <a:rPr lang="en-US" sz="3200" dirty="0"/>
              <a:t>Set up a proof-of-concept</a:t>
            </a:r>
          </a:p>
          <a:p>
            <a:pPr>
              <a:spcBef>
                <a:spcPts val="2880"/>
              </a:spcBef>
            </a:pPr>
            <a:r>
              <a:rPr lang="en-US" sz="3200" dirty="0"/>
              <a:t>Talk about how professional </a:t>
            </a:r>
            <a:br>
              <a:rPr lang="en-US" sz="3200" dirty="0"/>
            </a:br>
            <a:r>
              <a:rPr lang="en-US" sz="3200" dirty="0"/>
              <a:t>services can help</a:t>
            </a:r>
          </a:p>
        </p:txBody>
      </p:sp>
      <p:sp>
        <p:nvSpPr>
          <p:cNvPr id="10" name="Content Placeholder 2">
            <a:extLst>
              <a:ext uri="{FF2B5EF4-FFF2-40B4-BE49-F238E27FC236}">
                <a16:creationId xmlns:a16="http://schemas.microsoft.com/office/drawing/2014/main" id="{13E59A44-97D6-46BD-B258-E578BE6486A1}"/>
              </a:ext>
            </a:extLst>
          </p:cNvPr>
          <p:cNvSpPr txBox="1">
            <a:spLocks/>
          </p:cNvSpPr>
          <p:nvPr/>
        </p:nvSpPr>
        <p:spPr>
          <a:xfrm>
            <a:off x="9611288" y="636248"/>
            <a:ext cx="4830704" cy="1654812"/>
          </a:xfrm>
          <a:prstGeom prst="rect">
            <a:avLst/>
          </a:prstGeom>
        </p:spPr>
        <p:txBody>
          <a:bodyPr vert="horz"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Sign up for an </a:t>
            </a:r>
            <a:br>
              <a:rPr lang="en-US" sz="2560" b="1" dirty="0">
                <a:solidFill>
                  <a:schemeClr val="accent1"/>
                </a:solidFill>
              </a:rPr>
            </a:br>
            <a:r>
              <a:rPr lang="en-US" sz="2560" b="1" dirty="0">
                <a:solidFill>
                  <a:schemeClr val="accent1"/>
                </a:solidFill>
              </a:rPr>
              <a:t>AWS account</a:t>
            </a:r>
          </a:p>
          <a:p>
            <a:pPr>
              <a:spcBef>
                <a:spcPts val="960"/>
              </a:spcBef>
            </a:pPr>
            <a:r>
              <a:rPr lang="en-US" sz="1920" dirty="0">
                <a:solidFill>
                  <a:schemeClr val="tx1"/>
                </a:solidFill>
              </a:rPr>
              <a:t>Instantly get access </a:t>
            </a:r>
            <a:br>
              <a:rPr lang="en-US" sz="1920" dirty="0">
                <a:solidFill>
                  <a:schemeClr val="tx1"/>
                </a:solidFill>
              </a:rPr>
            </a:br>
            <a:r>
              <a:rPr lang="en-US" sz="1920" dirty="0">
                <a:solidFill>
                  <a:schemeClr val="tx1"/>
                </a:solidFill>
              </a:rPr>
              <a:t>to the AWS Free Tier</a:t>
            </a:r>
          </a:p>
        </p:txBody>
      </p:sp>
      <p:sp>
        <p:nvSpPr>
          <p:cNvPr id="11" name="Content Placeholder 2">
            <a:extLst>
              <a:ext uri="{FF2B5EF4-FFF2-40B4-BE49-F238E27FC236}">
                <a16:creationId xmlns:a16="http://schemas.microsoft.com/office/drawing/2014/main" id="{E471A0A2-AB9D-4ADA-8633-B85351A8A0BD}"/>
              </a:ext>
            </a:extLst>
          </p:cNvPr>
          <p:cNvSpPr txBox="1">
            <a:spLocks/>
          </p:cNvSpPr>
          <p:nvPr/>
        </p:nvSpPr>
        <p:spPr>
          <a:xfrm>
            <a:off x="9611288" y="2844929"/>
            <a:ext cx="4830704" cy="1654812"/>
          </a:xfrm>
          <a:prstGeom prst="rect">
            <a:avLst/>
          </a:prstGeom>
        </p:spPr>
        <p:txBody>
          <a:bodyPr vert="horz"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Learn with </a:t>
            </a:r>
            <a:br>
              <a:rPr lang="en-US" sz="2560" b="1" dirty="0">
                <a:solidFill>
                  <a:schemeClr val="accent1"/>
                </a:solidFill>
              </a:rPr>
            </a:br>
            <a:r>
              <a:rPr lang="en-US" sz="2560" b="1" dirty="0">
                <a:solidFill>
                  <a:schemeClr val="accent1"/>
                </a:solidFill>
              </a:rPr>
              <a:t>10-minute tutorials</a:t>
            </a:r>
          </a:p>
          <a:p>
            <a:pPr>
              <a:spcBef>
                <a:spcPts val="960"/>
              </a:spcBef>
            </a:pPr>
            <a:r>
              <a:rPr lang="en-US" sz="1920" dirty="0">
                <a:solidFill>
                  <a:schemeClr val="tx1"/>
                </a:solidFill>
              </a:rPr>
              <a:t>Explore and learn with </a:t>
            </a:r>
            <a:br>
              <a:rPr lang="en-US" sz="1920" dirty="0">
                <a:solidFill>
                  <a:schemeClr val="tx1"/>
                </a:solidFill>
              </a:rPr>
            </a:br>
            <a:r>
              <a:rPr lang="en-US" sz="1920" dirty="0">
                <a:solidFill>
                  <a:schemeClr val="tx1"/>
                </a:solidFill>
              </a:rPr>
              <a:t>simple tutorials</a:t>
            </a:r>
          </a:p>
        </p:txBody>
      </p:sp>
      <p:sp>
        <p:nvSpPr>
          <p:cNvPr id="12" name="Content Placeholder 2">
            <a:extLst>
              <a:ext uri="{FF2B5EF4-FFF2-40B4-BE49-F238E27FC236}">
                <a16:creationId xmlns:a16="http://schemas.microsoft.com/office/drawing/2014/main" id="{763BB628-1E78-48A2-BFAF-6DB836F816F2}"/>
              </a:ext>
            </a:extLst>
          </p:cNvPr>
          <p:cNvSpPr txBox="1">
            <a:spLocks/>
          </p:cNvSpPr>
          <p:nvPr/>
        </p:nvSpPr>
        <p:spPr>
          <a:xfrm>
            <a:off x="9611287" y="5053612"/>
            <a:ext cx="5201992" cy="1950277"/>
          </a:xfrm>
          <a:prstGeom prst="rect">
            <a:avLst/>
          </a:prstGeom>
        </p:spPr>
        <p:txBody>
          <a:bodyPr vert="horz" wrap="square" lIns="146304" tIns="73152" rIns="146304" bIns="73152" rtlCol="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60"/>
              </a:spcBef>
            </a:pPr>
            <a:r>
              <a:rPr lang="en-US" sz="2560" b="1" dirty="0">
                <a:solidFill>
                  <a:schemeClr val="accent1"/>
                </a:solidFill>
              </a:rPr>
              <a:t>Start building </a:t>
            </a:r>
            <a:br>
              <a:rPr lang="en-US" sz="2560" b="1" dirty="0">
                <a:solidFill>
                  <a:schemeClr val="accent1"/>
                </a:solidFill>
              </a:rPr>
            </a:br>
            <a:r>
              <a:rPr lang="en-US" sz="2560" b="1" dirty="0">
                <a:solidFill>
                  <a:schemeClr val="accent1"/>
                </a:solidFill>
              </a:rPr>
              <a:t>with AWS</a:t>
            </a:r>
          </a:p>
          <a:p>
            <a:pPr>
              <a:spcBef>
                <a:spcPts val="960"/>
              </a:spcBef>
            </a:pPr>
            <a:r>
              <a:rPr lang="en-US" sz="1920" dirty="0">
                <a:solidFill>
                  <a:schemeClr val="tx1"/>
                </a:solidFill>
              </a:rPr>
              <a:t>Begin building with step-by-step </a:t>
            </a:r>
            <a:br>
              <a:rPr lang="en-US" sz="1920" dirty="0">
                <a:solidFill>
                  <a:schemeClr val="tx1"/>
                </a:solidFill>
              </a:rPr>
            </a:br>
            <a:r>
              <a:rPr lang="en-US" sz="1920" dirty="0">
                <a:solidFill>
                  <a:schemeClr val="tx1"/>
                </a:solidFill>
              </a:rPr>
              <a:t>guide to help you launch </a:t>
            </a:r>
            <a:br>
              <a:rPr lang="en-US" sz="1920" dirty="0">
                <a:solidFill>
                  <a:schemeClr val="tx1"/>
                </a:solidFill>
              </a:rPr>
            </a:br>
            <a:r>
              <a:rPr lang="en-US" sz="1920" dirty="0">
                <a:solidFill>
                  <a:schemeClr val="tx1"/>
                </a:solidFill>
              </a:rPr>
              <a:t>your AWS project</a:t>
            </a:r>
          </a:p>
        </p:txBody>
      </p:sp>
      <p:sp>
        <p:nvSpPr>
          <p:cNvPr id="4" name="Oval 3">
            <a:extLst>
              <a:ext uri="{FF2B5EF4-FFF2-40B4-BE49-F238E27FC236}">
                <a16:creationId xmlns:a16="http://schemas.microsoft.com/office/drawing/2014/main" id="{26FAD680-2FE2-448D-9A81-19723F061DDE}"/>
              </a:ext>
            </a:extLst>
          </p:cNvPr>
          <p:cNvSpPr/>
          <p:nvPr/>
        </p:nvSpPr>
        <p:spPr>
          <a:xfrm>
            <a:off x="7642897" y="747921"/>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3" name="Oval 12">
            <a:extLst>
              <a:ext uri="{FF2B5EF4-FFF2-40B4-BE49-F238E27FC236}">
                <a16:creationId xmlns:a16="http://schemas.microsoft.com/office/drawing/2014/main" id="{5C4162ED-A480-4176-929C-837D0993D30F}"/>
              </a:ext>
            </a:extLst>
          </p:cNvPr>
          <p:cNvSpPr/>
          <p:nvPr/>
        </p:nvSpPr>
        <p:spPr>
          <a:xfrm>
            <a:off x="7642897" y="3019239"/>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14" name="Oval 13">
            <a:extLst>
              <a:ext uri="{FF2B5EF4-FFF2-40B4-BE49-F238E27FC236}">
                <a16:creationId xmlns:a16="http://schemas.microsoft.com/office/drawing/2014/main" id="{30F4A0C8-A942-46D1-A7C1-C8746EE1CA3D}"/>
              </a:ext>
            </a:extLst>
          </p:cNvPr>
          <p:cNvSpPr/>
          <p:nvPr/>
        </p:nvSpPr>
        <p:spPr>
          <a:xfrm>
            <a:off x="7642897" y="5152839"/>
            <a:ext cx="1301061" cy="130106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76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3</a:t>
            </a:r>
          </a:p>
        </p:txBody>
      </p:sp>
    </p:spTree>
    <p:extLst>
      <p:ext uri="{BB962C8B-B14F-4D97-AF65-F5344CB8AC3E}">
        <p14:creationId xmlns:p14="http://schemas.microsoft.com/office/powerpoint/2010/main" val="212437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110658-8FCD-4517-B633-D0F75568EBB1}"/>
              </a:ext>
            </a:extLst>
          </p:cNvPr>
          <p:cNvSpPr>
            <a:spLocks noGrp="1"/>
          </p:cNvSpPr>
          <p:nvPr>
            <p:ph type="title"/>
          </p:nvPr>
        </p:nvSpPr>
        <p:spPr/>
        <p:txBody>
          <a:bodyPr/>
          <a:lstStyle/>
          <a:p>
            <a:r>
              <a:rPr lang="en-US" dirty="0"/>
              <a:t>Thank you!</a:t>
            </a:r>
          </a:p>
        </p:txBody>
      </p:sp>
      <p:sp>
        <p:nvSpPr>
          <p:cNvPr id="2" name="Text Placeholder 1">
            <a:extLst>
              <a:ext uri="{FF2B5EF4-FFF2-40B4-BE49-F238E27FC236}">
                <a16:creationId xmlns:a16="http://schemas.microsoft.com/office/drawing/2014/main" id="{155F7ACA-EC8D-472C-B150-3AF34C0165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8386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110658-8FCD-4517-B633-D0F75568EBB1}"/>
              </a:ext>
            </a:extLst>
          </p:cNvPr>
          <p:cNvSpPr>
            <a:spLocks noGrp="1"/>
          </p:cNvSpPr>
          <p:nvPr>
            <p:ph type="title"/>
          </p:nvPr>
        </p:nvSpPr>
        <p:spPr/>
        <p:txBody>
          <a:bodyPr/>
          <a:lstStyle/>
          <a:p>
            <a:r>
              <a:rPr lang="en-US" dirty="0"/>
              <a:t>Appendix</a:t>
            </a:r>
          </a:p>
        </p:txBody>
      </p:sp>
      <p:sp>
        <p:nvSpPr>
          <p:cNvPr id="2" name="Text Placeholder 1">
            <a:extLst>
              <a:ext uri="{FF2B5EF4-FFF2-40B4-BE49-F238E27FC236}">
                <a16:creationId xmlns:a16="http://schemas.microsoft.com/office/drawing/2014/main" id="{1DCA6F36-0932-48C6-9D4D-7F9B2D63999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1503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BE7A-980D-1A4B-A651-A9A3DBB7AC73}"/>
              </a:ext>
            </a:extLst>
          </p:cNvPr>
          <p:cNvSpPr>
            <a:spLocks noGrp="1"/>
          </p:cNvSpPr>
          <p:nvPr>
            <p:ph type="title"/>
          </p:nvPr>
        </p:nvSpPr>
        <p:spPr/>
        <p:txBody>
          <a:bodyPr/>
          <a:lstStyle/>
          <a:p>
            <a:r>
              <a:rPr lang="en-US" dirty="0"/>
              <a:t>Data-at-rest and data-in-transit</a:t>
            </a:r>
          </a:p>
        </p:txBody>
      </p:sp>
      <p:grpSp>
        <p:nvGrpSpPr>
          <p:cNvPr id="3" name="Group 2">
            <a:extLst>
              <a:ext uri="{FF2B5EF4-FFF2-40B4-BE49-F238E27FC236}">
                <a16:creationId xmlns:a16="http://schemas.microsoft.com/office/drawing/2014/main" id="{EE4E4B16-0749-D844-B1F5-DC34E8F47F3F}"/>
              </a:ext>
            </a:extLst>
          </p:cNvPr>
          <p:cNvGrpSpPr/>
          <p:nvPr/>
        </p:nvGrpSpPr>
        <p:grpSpPr>
          <a:xfrm>
            <a:off x="1599654" y="2644772"/>
            <a:ext cx="3226430" cy="3603010"/>
            <a:chOff x="769656" y="1652982"/>
            <a:chExt cx="2016519" cy="2251881"/>
          </a:xfrm>
          <a:solidFill>
            <a:schemeClr val="bg2"/>
          </a:solidFill>
        </p:grpSpPr>
        <p:grpSp>
          <p:nvGrpSpPr>
            <p:cNvPr id="4" name="Group 3">
              <a:extLst>
                <a:ext uri="{FF2B5EF4-FFF2-40B4-BE49-F238E27FC236}">
                  <a16:creationId xmlns:a16="http://schemas.microsoft.com/office/drawing/2014/main" id="{50729797-358C-134B-BBD3-5A5719F356CC}"/>
                </a:ext>
              </a:extLst>
            </p:cNvPr>
            <p:cNvGrpSpPr/>
            <p:nvPr/>
          </p:nvGrpSpPr>
          <p:grpSpPr>
            <a:xfrm>
              <a:off x="769656" y="1652982"/>
              <a:ext cx="1607873" cy="2137406"/>
              <a:chOff x="2552860" y="2943359"/>
              <a:chExt cx="265113" cy="352425"/>
            </a:xfrm>
            <a:grpFill/>
          </p:grpSpPr>
          <p:sp>
            <p:nvSpPr>
              <p:cNvPr id="10" name="Freeform 5">
                <a:extLst>
                  <a:ext uri="{FF2B5EF4-FFF2-40B4-BE49-F238E27FC236}">
                    <a16:creationId xmlns:a16="http://schemas.microsoft.com/office/drawing/2014/main" id="{CB747F62-352B-1B45-ABB7-FF1E60F859D9}"/>
                  </a:ext>
                </a:extLst>
              </p:cNvPr>
              <p:cNvSpPr>
                <a:spLocks/>
              </p:cNvSpPr>
              <p:nvPr/>
            </p:nvSpPr>
            <p:spPr bwMode="auto">
              <a:xfrm>
                <a:off x="2552860"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sp>
            <p:nvSpPr>
              <p:cNvPr id="11" name="Freeform 5">
                <a:extLst>
                  <a:ext uri="{FF2B5EF4-FFF2-40B4-BE49-F238E27FC236}">
                    <a16:creationId xmlns:a16="http://schemas.microsoft.com/office/drawing/2014/main" id="{ED86E0C7-DA1A-1D4D-B8A5-E5EBD0B4E091}"/>
                  </a:ext>
                </a:extLst>
              </p:cNvPr>
              <p:cNvSpPr>
                <a:spLocks/>
              </p:cNvSpPr>
              <p:nvPr/>
            </p:nvSpPr>
            <p:spPr bwMode="auto">
              <a:xfrm>
                <a:off x="2552861"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grpSp>
        <p:grpSp>
          <p:nvGrpSpPr>
            <p:cNvPr id="5" name="Group 4">
              <a:extLst>
                <a:ext uri="{FF2B5EF4-FFF2-40B4-BE49-F238E27FC236}">
                  <a16:creationId xmlns:a16="http://schemas.microsoft.com/office/drawing/2014/main" id="{408EF1B5-1A3D-1142-A3DB-23E3E65BD2A3}"/>
                </a:ext>
              </a:extLst>
            </p:cNvPr>
            <p:cNvGrpSpPr>
              <a:grpSpLocks noChangeAspect="1"/>
            </p:cNvGrpSpPr>
            <p:nvPr/>
          </p:nvGrpSpPr>
          <p:grpSpPr bwMode="auto">
            <a:xfrm rot="3600000">
              <a:off x="1737959" y="2856648"/>
              <a:ext cx="632595" cy="1463836"/>
              <a:chOff x="1255" y="1885"/>
              <a:chExt cx="414" cy="958"/>
            </a:xfrm>
            <a:grpFill/>
          </p:grpSpPr>
          <p:sp>
            <p:nvSpPr>
              <p:cNvPr id="7" name="Freeform 6">
                <a:extLst>
                  <a:ext uri="{FF2B5EF4-FFF2-40B4-BE49-F238E27FC236}">
                    <a16:creationId xmlns:a16="http://schemas.microsoft.com/office/drawing/2014/main" id="{1BAA768C-F4BB-F646-A3BD-C9BA59E5DB24}"/>
                  </a:ext>
                </a:extLst>
              </p:cNvPr>
              <p:cNvSpPr>
                <a:spLocks/>
              </p:cNvSpPr>
              <p:nvPr/>
            </p:nvSpPr>
            <p:spPr bwMode="auto">
              <a:xfrm>
                <a:off x="1255" y="1885"/>
                <a:ext cx="207" cy="958"/>
              </a:xfrm>
              <a:custGeom>
                <a:avLst/>
                <a:gdLst>
                  <a:gd name="T0" fmla="*/ 197 w 207"/>
                  <a:gd name="T1" fmla="*/ 958 h 958"/>
                  <a:gd name="T2" fmla="*/ 197 w 207"/>
                  <a:gd name="T3" fmla="*/ 179 h 958"/>
                  <a:gd name="T4" fmla="*/ 73 w 207"/>
                  <a:gd name="T5" fmla="*/ 179 h 958"/>
                  <a:gd name="T6" fmla="*/ 207 w 207"/>
                  <a:gd name="T7" fmla="*/ 80 h 958"/>
                  <a:gd name="T8" fmla="*/ 207 w 207"/>
                  <a:gd name="T9" fmla="*/ 0 h 958"/>
                  <a:gd name="T10" fmla="*/ 0 w 207"/>
                  <a:gd name="T11" fmla="*/ 120 h 958"/>
                  <a:gd name="T12" fmla="*/ 0 w 207"/>
                  <a:gd name="T13" fmla="*/ 349 h 958"/>
                  <a:gd name="T14" fmla="*/ 73 w 207"/>
                  <a:gd name="T15" fmla="*/ 399 h 958"/>
                  <a:gd name="T16" fmla="*/ 73 w 207"/>
                  <a:gd name="T17" fmla="*/ 459 h 958"/>
                  <a:gd name="T18" fmla="*/ 125 w 207"/>
                  <a:gd name="T19" fmla="*/ 459 h 958"/>
                  <a:gd name="T20" fmla="*/ 125 w 207"/>
                  <a:gd name="T21" fmla="*/ 89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958">
                    <a:moveTo>
                      <a:pt x="197" y="958"/>
                    </a:moveTo>
                    <a:lnTo>
                      <a:pt x="197" y="179"/>
                    </a:lnTo>
                    <a:lnTo>
                      <a:pt x="73" y="179"/>
                    </a:lnTo>
                    <a:lnTo>
                      <a:pt x="207" y="80"/>
                    </a:lnTo>
                    <a:lnTo>
                      <a:pt x="207" y="0"/>
                    </a:lnTo>
                    <a:lnTo>
                      <a:pt x="0" y="120"/>
                    </a:lnTo>
                    <a:lnTo>
                      <a:pt x="0" y="349"/>
                    </a:lnTo>
                    <a:lnTo>
                      <a:pt x="73" y="399"/>
                    </a:lnTo>
                    <a:lnTo>
                      <a:pt x="73" y="459"/>
                    </a:lnTo>
                    <a:lnTo>
                      <a:pt x="125" y="459"/>
                    </a:lnTo>
                    <a:lnTo>
                      <a:pt x="125" y="898"/>
                    </a:lnTo>
                  </a:path>
                </a:pathLst>
              </a:custGeom>
              <a:grpFill/>
              <a:ln w="28575">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sp>
            <p:nvSpPr>
              <p:cNvPr id="8" name="Freeform 7">
                <a:extLst>
                  <a:ext uri="{FF2B5EF4-FFF2-40B4-BE49-F238E27FC236}">
                    <a16:creationId xmlns:a16="http://schemas.microsoft.com/office/drawing/2014/main" id="{7F79F8B0-D03F-D74C-BECE-AB41E98AF0E7}"/>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grpFill/>
              <a:ln w="28575"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a:solidFill>
                    <a:srgbClr val="474746"/>
                  </a:solidFill>
                  <a:latin typeface="Arial"/>
                </a:endParaRPr>
              </a:p>
            </p:txBody>
          </p:sp>
          <p:sp>
            <p:nvSpPr>
              <p:cNvPr id="9" name="Freeform 8">
                <a:extLst>
                  <a:ext uri="{FF2B5EF4-FFF2-40B4-BE49-F238E27FC236}">
                    <a16:creationId xmlns:a16="http://schemas.microsoft.com/office/drawing/2014/main" id="{0BEF3ED0-5C08-BA44-8F48-82CAF036487E}"/>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grpFill/>
              <a:ln w="28575"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a:solidFill>
                    <a:srgbClr val="474746"/>
                  </a:solidFill>
                  <a:latin typeface="Arial"/>
                </a:endParaRPr>
              </a:p>
            </p:txBody>
          </p:sp>
        </p:grpSp>
        <p:sp>
          <p:nvSpPr>
            <p:cNvPr id="6" name="Freeform 10">
              <a:extLst>
                <a:ext uri="{FF2B5EF4-FFF2-40B4-BE49-F238E27FC236}">
                  <a16:creationId xmlns:a16="http://schemas.microsoft.com/office/drawing/2014/main" id="{144370A5-A2F6-874E-B063-065EB8741C0E}"/>
                </a:ext>
              </a:extLst>
            </p:cNvPr>
            <p:cNvSpPr>
              <a:spLocks/>
            </p:cNvSpPr>
            <p:nvPr/>
          </p:nvSpPr>
          <p:spPr bwMode="auto">
            <a:xfrm>
              <a:off x="1201128" y="2401694"/>
              <a:ext cx="744917" cy="499095"/>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grpFill/>
            <a:ln w="28575" cap="rnd">
              <a:solidFill>
                <a:schemeClr val="tx1"/>
              </a:solidFill>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a:solidFill>
                  <a:srgbClr val="474746"/>
                </a:solidFill>
                <a:latin typeface="Arial"/>
              </a:endParaRPr>
            </a:p>
          </p:txBody>
        </p:sp>
      </p:grpSp>
      <p:sp>
        <p:nvSpPr>
          <p:cNvPr id="12" name="Rectangle 11">
            <a:extLst>
              <a:ext uri="{FF2B5EF4-FFF2-40B4-BE49-F238E27FC236}">
                <a16:creationId xmlns:a16="http://schemas.microsoft.com/office/drawing/2014/main" id="{CBDA9545-D532-884B-A9A5-8E998FC01C6F}"/>
              </a:ext>
            </a:extLst>
          </p:cNvPr>
          <p:cNvSpPr/>
          <p:nvPr/>
        </p:nvSpPr>
        <p:spPr>
          <a:xfrm>
            <a:off x="6394338" y="2101749"/>
            <a:ext cx="7687424" cy="5039841"/>
          </a:xfrm>
          <a:prstGeom prst="rect">
            <a:avLst/>
          </a:prstGeom>
        </p:spPr>
        <p:txBody>
          <a:bodyPr wrap="square">
            <a:spAutoFit/>
          </a:bodyPr>
          <a:lstStyle/>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Only cloud that offers three forms of encryption:</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Server-side encryption </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Encryption with keys managed by the </a:t>
            </a:r>
            <a:br>
              <a:rPr lang="en-US" sz="2240" dirty="0">
                <a:latin typeface="Amazon Ember" charset="0"/>
                <a:ea typeface="Amazon Ember" charset="0"/>
                <a:cs typeface="Amazon Ember" charset="0"/>
              </a:rPr>
            </a:br>
            <a:r>
              <a:rPr lang="en-US" sz="2240" dirty="0">
                <a:latin typeface="Amazon Ember" charset="0"/>
                <a:ea typeface="Amazon Ember" charset="0"/>
                <a:cs typeface="Amazon Ember" charset="0"/>
              </a:rPr>
              <a:t>AWS Key Management Service</a:t>
            </a:r>
          </a:p>
          <a:p>
            <a:pPr marL="365760" lvl="1" indent="-365760">
              <a:spcAft>
                <a:spcPts val="960"/>
              </a:spcAft>
              <a:buFont typeface="Arial" panose="020B0604020202020204" pitchFamily="34" charset="0"/>
              <a:buChar char="•"/>
              <a:defRPr/>
            </a:pPr>
            <a:r>
              <a:rPr lang="en-US" sz="2240" dirty="0">
                <a:latin typeface="Amazon Ember" charset="0"/>
                <a:ea typeface="Amazon Ember" charset="0"/>
                <a:cs typeface="Amazon Ember" charset="0"/>
              </a:rPr>
              <a:t>Encryption with keys that customers manage</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Only cloud that encrypts data in transit when replicating across regions</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Data movement services can use the same Key Management Service</a:t>
            </a:r>
          </a:p>
          <a:p>
            <a:pPr>
              <a:spcBef>
                <a:spcPts val="1920"/>
              </a:spcBef>
              <a:spcAft>
                <a:spcPts val="960"/>
              </a:spcAft>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SSL endpoints</a:t>
            </a:r>
          </a:p>
        </p:txBody>
      </p:sp>
      <p:cxnSp>
        <p:nvCxnSpPr>
          <p:cNvPr id="13" name="Straight Connector 12">
            <a:extLst>
              <a:ext uri="{FF2B5EF4-FFF2-40B4-BE49-F238E27FC236}">
                <a16:creationId xmlns:a16="http://schemas.microsoft.com/office/drawing/2014/main" id="{2728A32F-02A1-8A44-A660-452C6E3C220E}"/>
              </a:ext>
            </a:extLst>
          </p:cNvPr>
          <p:cNvCxnSpPr>
            <a:cxnSpLocks/>
          </p:cNvCxnSpPr>
          <p:nvPr/>
        </p:nvCxnSpPr>
        <p:spPr>
          <a:xfrm>
            <a:off x="5852176" y="1773961"/>
            <a:ext cx="0" cy="5399946"/>
          </a:xfrm>
          <a:prstGeom prst="line">
            <a:avLst/>
          </a:prstGeom>
          <a:noFill/>
          <a:ln w="12700" cap="rnd" cmpd="sng" algn="ctr">
            <a:solidFill>
              <a:schemeClr val="accent1"/>
            </a:solidFill>
            <a:prstDash val="solid"/>
          </a:ln>
          <a:effectLst/>
        </p:spPr>
      </p:cxnSp>
      <p:sp>
        <p:nvSpPr>
          <p:cNvPr id="21" name="Rectangle 20">
            <a:extLst>
              <a:ext uri="{FF2B5EF4-FFF2-40B4-BE49-F238E27FC236}">
                <a16:creationId xmlns:a16="http://schemas.microsoft.com/office/drawing/2014/main" id="{D50A5CBD-6495-F346-9E53-7A87B6CD3224}"/>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2" name="Rectangle 21">
            <a:extLst>
              <a:ext uri="{FF2B5EF4-FFF2-40B4-BE49-F238E27FC236}">
                <a16:creationId xmlns:a16="http://schemas.microsoft.com/office/drawing/2014/main" id="{0B7E4832-B91A-BE4A-96A9-21B0EBFD29FB}"/>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8358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moving to data lake architectures</a:t>
            </a:r>
            <a:br>
              <a:rPr lang="en-US" dirty="0"/>
            </a:br>
            <a:r>
              <a:rPr lang="en-US" sz="2880" dirty="0"/>
              <a:t>Bringing together the best of both worlds</a:t>
            </a:r>
          </a:p>
        </p:txBody>
      </p:sp>
      <p:sp>
        <p:nvSpPr>
          <p:cNvPr id="3" name="Rectangle 2">
            <a:extLst>
              <a:ext uri="{FF2B5EF4-FFF2-40B4-BE49-F238E27FC236}">
                <a16:creationId xmlns:a16="http://schemas.microsoft.com/office/drawing/2014/main" id="{5B926D0C-5803-4DCF-AB57-3C526A3E274D}"/>
              </a:ext>
            </a:extLst>
          </p:cNvPr>
          <p:cNvSpPr/>
          <p:nvPr/>
        </p:nvSpPr>
        <p:spPr>
          <a:xfrm>
            <a:off x="6732339" y="2615401"/>
            <a:ext cx="8049301" cy="4011355"/>
          </a:xfrm>
          <a:prstGeom prst="rect">
            <a:avLst/>
          </a:prstGeom>
          <a:noFill/>
        </p:spPr>
        <p:txBody>
          <a:bodyPr wrap="square">
            <a:spAutoFit/>
          </a:bodyPr>
          <a:lstStyle/>
          <a:p>
            <a:pPr defTabSz="731520">
              <a:spcBef>
                <a:spcPts val="3840"/>
              </a:spcBef>
              <a:defRPr/>
            </a:pPr>
            <a:r>
              <a:rPr lang="en-US" sz="2560" dirty="0">
                <a:latin typeface="Amazon Ember" charset="0"/>
                <a:ea typeface="Amazon Ember" charset="0"/>
                <a:cs typeface="Amazon Ember" charset="0"/>
              </a:rPr>
              <a:t>Extends or evolves DW architectures</a:t>
            </a:r>
          </a:p>
          <a:p>
            <a:pPr defTabSz="731520">
              <a:spcBef>
                <a:spcPts val="3840"/>
              </a:spcBef>
              <a:defRPr/>
            </a:pPr>
            <a:r>
              <a:rPr lang="en-US" sz="2560" dirty="0">
                <a:latin typeface="Amazon Ember" charset="0"/>
                <a:ea typeface="Amazon Ember" charset="0"/>
                <a:cs typeface="Amazon Ember" charset="0"/>
              </a:rPr>
              <a:t>Store any data in any format</a:t>
            </a:r>
          </a:p>
          <a:p>
            <a:pPr defTabSz="731520">
              <a:spcBef>
                <a:spcPts val="3840"/>
              </a:spcBef>
              <a:defRPr/>
            </a:pPr>
            <a:r>
              <a:rPr lang="en-US" sz="2560" dirty="0">
                <a:latin typeface="Amazon Ember" charset="0"/>
                <a:ea typeface="Amazon Ember" charset="0"/>
                <a:cs typeface="Amazon Ember" charset="0"/>
              </a:rPr>
              <a:t>Durable, available, and exabyte scale</a:t>
            </a:r>
          </a:p>
          <a:p>
            <a:pPr defTabSz="731520">
              <a:spcBef>
                <a:spcPts val="3840"/>
              </a:spcBef>
              <a:defRPr/>
            </a:pPr>
            <a:r>
              <a:rPr lang="en-US" sz="2560" dirty="0">
                <a:latin typeface="Amazon Ember" charset="0"/>
                <a:ea typeface="Amazon Ember" charset="0"/>
                <a:cs typeface="Amazon Ember" charset="0"/>
              </a:rPr>
              <a:t>Secure, compliant, auditable</a:t>
            </a:r>
          </a:p>
          <a:p>
            <a:pPr defTabSz="731520">
              <a:spcBef>
                <a:spcPts val="3840"/>
              </a:spcBef>
              <a:defRPr/>
            </a:pPr>
            <a:r>
              <a:rPr lang="en-US" sz="2560" dirty="0">
                <a:latin typeface="Amazon Ember" charset="0"/>
                <a:ea typeface="Amazon Ember" charset="0"/>
                <a:cs typeface="Amazon Ember" charset="0"/>
              </a:rPr>
              <a:t>Run any type of analytics from DW to Predictive</a:t>
            </a:r>
          </a:p>
        </p:txBody>
      </p:sp>
      <p:cxnSp>
        <p:nvCxnSpPr>
          <p:cNvPr id="4" name="Straight Connector 3">
            <a:extLst>
              <a:ext uri="{FF2B5EF4-FFF2-40B4-BE49-F238E27FC236}">
                <a16:creationId xmlns:a16="http://schemas.microsoft.com/office/drawing/2014/main" id="{CD939B57-183A-426D-B81E-046D18564156}"/>
              </a:ext>
            </a:extLst>
          </p:cNvPr>
          <p:cNvCxnSpPr/>
          <p:nvPr/>
        </p:nvCxnSpPr>
        <p:spPr>
          <a:xfrm flipV="1">
            <a:off x="6883423" y="4198611"/>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DFC1AC3-85F5-4292-9095-5D5B877A5C4C}"/>
              </a:ext>
            </a:extLst>
          </p:cNvPr>
          <p:cNvCxnSpPr/>
          <p:nvPr/>
        </p:nvCxnSpPr>
        <p:spPr>
          <a:xfrm flipV="1">
            <a:off x="6883423" y="5076827"/>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BC83C26-F2EC-4CFD-A3F9-DADA8E1457CD}"/>
              </a:ext>
            </a:extLst>
          </p:cNvPr>
          <p:cNvCxnSpPr/>
          <p:nvPr/>
        </p:nvCxnSpPr>
        <p:spPr>
          <a:xfrm flipV="1">
            <a:off x="6883423" y="5955043"/>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8FD2E65-F1DC-42F1-A8E7-476B05700842}"/>
              </a:ext>
            </a:extLst>
          </p:cNvPr>
          <p:cNvCxnSpPr/>
          <p:nvPr/>
        </p:nvCxnSpPr>
        <p:spPr>
          <a:xfrm flipV="1">
            <a:off x="6883423" y="3320395"/>
            <a:ext cx="7168896" cy="0"/>
          </a:xfrm>
          <a:prstGeom prst="line">
            <a:avLst/>
          </a:prstGeom>
          <a:ln w="15875">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5BEB69F-D235-084E-8E36-BCDBACFC0FDE}"/>
              </a:ext>
            </a:extLst>
          </p:cNvPr>
          <p:cNvPicPr>
            <a:picLocks noChangeAspect="1"/>
          </p:cNvPicPr>
          <p:nvPr/>
        </p:nvPicPr>
        <p:blipFill rotWithShape="1">
          <a:blip r:embed="rId3">
            <a:lum contrast="-40000"/>
          </a:blip>
          <a:srcRect l="1951" t="-5734" r="6411" b="26646"/>
          <a:stretch/>
        </p:blipFill>
        <p:spPr>
          <a:xfrm>
            <a:off x="1620067" y="5135890"/>
            <a:ext cx="4007062" cy="2197504"/>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10" name="Freeform 20">
            <a:extLst>
              <a:ext uri="{FF2B5EF4-FFF2-40B4-BE49-F238E27FC236}">
                <a16:creationId xmlns:a16="http://schemas.microsoft.com/office/drawing/2014/main" id="{DA808FCA-D02D-BA46-AA92-D4B37082E47C}"/>
              </a:ext>
            </a:extLst>
          </p:cNvPr>
          <p:cNvSpPr>
            <a:spLocks/>
          </p:cNvSpPr>
          <p:nvPr/>
        </p:nvSpPr>
        <p:spPr bwMode="auto">
          <a:xfrm>
            <a:off x="1646334" y="5274159"/>
            <a:ext cx="3980795"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1" name="Oval 21">
            <a:extLst>
              <a:ext uri="{FF2B5EF4-FFF2-40B4-BE49-F238E27FC236}">
                <a16:creationId xmlns:a16="http://schemas.microsoft.com/office/drawing/2014/main" id="{680BE290-9542-BB4B-BCD5-016E4A42102C}"/>
              </a:ext>
            </a:extLst>
          </p:cNvPr>
          <p:cNvSpPr>
            <a:spLocks noChangeArrowheads="1"/>
          </p:cNvSpPr>
          <p:nvPr/>
        </p:nvSpPr>
        <p:spPr bwMode="auto">
          <a:xfrm>
            <a:off x="1636733" y="3708014"/>
            <a:ext cx="4021360" cy="3625381"/>
          </a:xfrm>
          <a:prstGeom prst="ellipse">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2" name="Freeform 20">
            <a:extLst>
              <a:ext uri="{FF2B5EF4-FFF2-40B4-BE49-F238E27FC236}">
                <a16:creationId xmlns:a16="http://schemas.microsoft.com/office/drawing/2014/main" id="{DA808FCA-D02D-BA46-AA92-D4B37082E47C}"/>
              </a:ext>
            </a:extLst>
          </p:cNvPr>
          <p:cNvSpPr>
            <a:spLocks/>
          </p:cNvSpPr>
          <p:nvPr/>
        </p:nvSpPr>
        <p:spPr bwMode="auto">
          <a:xfrm>
            <a:off x="1695101" y="4988871"/>
            <a:ext cx="3890370" cy="176770"/>
          </a:xfrm>
          <a:custGeom>
            <a:avLst/>
            <a:gdLst>
              <a:gd name="T0" fmla="*/ 0 w 537"/>
              <a:gd name="T1" fmla="*/ 6 h 31"/>
              <a:gd name="T2" fmla="*/ 33 w 537"/>
              <a:gd name="T3" fmla="*/ 16 h 31"/>
              <a:gd name="T4" fmla="*/ 190 w 537"/>
              <a:gd name="T5" fmla="*/ 16 h 31"/>
              <a:gd name="T6" fmla="*/ 190 w 537"/>
              <a:gd name="T7" fmla="*/ 16 h 31"/>
              <a:gd name="T8" fmla="*/ 347 w 537"/>
              <a:gd name="T9" fmla="*/ 16 h 31"/>
              <a:gd name="T10" fmla="*/ 347 w 537"/>
              <a:gd name="T11" fmla="*/ 16 h 31"/>
              <a:gd name="T12" fmla="*/ 504 w 537"/>
              <a:gd name="T13" fmla="*/ 16 h 31"/>
              <a:gd name="T14" fmla="*/ 537 w 537"/>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7" h="31">
                <a:moveTo>
                  <a:pt x="0" y="6"/>
                </a:moveTo>
                <a:cubicBezTo>
                  <a:pt x="33" y="16"/>
                  <a:pt x="33" y="16"/>
                  <a:pt x="33" y="16"/>
                </a:cubicBezTo>
                <a:cubicBezTo>
                  <a:pt x="84" y="31"/>
                  <a:pt x="139" y="31"/>
                  <a:pt x="190" y="16"/>
                </a:cubicBezTo>
                <a:cubicBezTo>
                  <a:pt x="190" y="16"/>
                  <a:pt x="190" y="16"/>
                  <a:pt x="190" y="16"/>
                </a:cubicBezTo>
                <a:cubicBezTo>
                  <a:pt x="241" y="0"/>
                  <a:pt x="296" y="0"/>
                  <a:pt x="347" y="16"/>
                </a:cubicBezTo>
                <a:cubicBezTo>
                  <a:pt x="347" y="16"/>
                  <a:pt x="347" y="16"/>
                  <a:pt x="347" y="16"/>
                </a:cubicBezTo>
                <a:cubicBezTo>
                  <a:pt x="399" y="31"/>
                  <a:pt x="453" y="31"/>
                  <a:pt x="504" y="16"/>
                </a:cubicBezTo>
                <a:cubicBezTo>
                  <a:pt x="537" y="6"/>
                  <a:pt x="537" y="6"/>
                  <a:pt x="537" y="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389">
              <a:solidFill>
                <a:srgbClr val="474746"/>
              </a:solidFill>
            </a:endParaRPr>
          </a:p>
        </p:txBody>
      </p:sp>
      <p:sp>
        <p:nvSpPr>
          <p:cNvPr id="13" name="Rounded Rectangle 12"/>
          <p:cNvSpPr/>
          <p:nvPr/>
        </p:nvSpPr>
        <p:spPr bwMode="auto">
          <a:xfrm>
            <a:off x="1199014" y="3086032"/>
            <a:ext cx="5326741" cy="1916237"/>
          </a:xfrm>
          <a:prstGeom prst="round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6FB301-6CAE-B84C-A37C-4628C285C282}"/>
              </a:ext>
            </a:extLst>
          </p:cNvPr>
          <p:cNvSpPr/>
          <p:nvPr/>
        </p:nvSpPr>
        <p:spPr bwMode="auto">
          <a:xfrm>
            <a:off x="1046864"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FFB989F5-DFC5-0247-8EBA-4CC7C91F8A3D}"/>
              </a:ext>
            </a:extLst>
          </p:cNvPr>
          <p:cNvSpPr/>
          <p:nvPr/>
        </p:nvSpPr>
        <p:spPr bwMode="auto">
          <a:xfrm>
            <a:off x="2981419"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90D1914-9B96-1043-8A3F-014018D823EF}"/>
              </a:ext>
            </a:extLst>
          </p:cNvPr>
          <p:cNvSpPr/>
          <p:nvPr/>
        </p:nvSpPr>
        <p:spPr bwMode="auto">
          <a:xfrm>
            <a:off x="4873965" y="2306687"/>
            <a:ext cx="1177731" cy="1177731"/>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03659" y="3557208"/>
            <a:ext cx="1469146"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Data </a:t>
            </a:r>
          </a:p>
          <a:p>
            <a:pPr defTabSz="731520">
              <a:defRPr/>
            </a:pPr>
            <a:r>
              <a:rPr lang="en-US" sz="1440" b="1" dirty="0">
                <a:latin typeface="Amazon Ember" panose="02000000000000000000" pitchFamily="2" charset="0"/>
                <a:ea typeface="Amazon Ember" panose="02000000000000000000" pitchFamily="2" charset="0"/>
              </a:rPr>
              <a:t>W</a:t>
            </a:r>
            <a:r>
              <a:rPr lang="en-US" sz="1440" b="1" dirty="0" err="1">
                <a:latin typeface="Amazon Ember" panose="02000000000000000000" pitchFamily="2" charset="0"/>
                <a:ea typeface="Amazon Ember" panose="02000000000000000000" pitchFamily="2" charset="0"/>
              </a:rPr>
              <a:t>arehousing</a:t>
            </a:r>
            <a:endParaRPr lang="en-US" sz="1440" b="1" dirty="0">
              <a:latin typeface="Amazon Ember" panose="02000000000000000000" pitchFamily="2" charset="0"/>
              <a:ea typeface="Amazon Ember" panose="02000000000000000000" pitchFamily="2" charset="0"/>
            </a:endParaRPr>
          </a:p>
        </p:txBody>
      </p:sp>
      <p:sp>
        <p:nvSpPr>
          <p:cNvPr id="18" name="TextBox 17"/>
          <p:cNvSpPr txBox="1"/>
          <p:nvPr/>
        </p:nvSpPr>
        <p:spPr>
          <a:xfrm>
            <a:off x="3028256" y="3557209"/>
            <a:ext cx="1335392" cy="313932"/>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Analytics</a:t>
            </a:r>
          </a:p>
        </p:txBody>
      </p:sp>
      <p:sp>
        <p:nvSpPr>
          <p:cNvPr id="19" name="TextBox 18"/>
          <p:cNvSpPr txBox="1"/>
          <p:nvPr/>
        </p:nvSpPr>
        <p:spPr>
          <a:xfrm>
            <a:off x="4940379" y="3557209"/>
            <a:ext cx="1220054" cy="535531"/>
          </a:xfrm>
          <a:prstGeom prst="rect">
            <a:avLst/>
          </a:prstGeom>
          <a:noFill/>
        </p:spPr>
        <p:txBody>
          <a:bodyPr wrap="square" rtlCol="0">
            <a:spAutoFit/>
          </a:bodyPr>
          <a:lstStyle/>
          <a:p>
            <a:pPr defTabSz="731520">
              <a:defRPr/>
            </a:pPr>
            <a:r>
              <a:rPr lang="en-US" sz="1440" b="1" dirty="0">
                <a:latin typeface="Amazon Ember" panose="02000000000000000000" pitchFamily="2" charset="0"/>
                <a:ea typeface="Amazon Ember" panose="02000000000000000000" pitchFamily="2" charset="0"/>
              </a:rPr>
              <a:t>Machine Learning</a:t>
            </a:r>
          </a:p>
        </p:txBody>
      </p:sp>
      <p:pic>
        <p:nvPicPr>
          <p:cNvPr id="20" name="Picture 1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363287" y="2615401"/>
            <a:ext cx="560302" cy="560302"/>
          </a:xfrm>
          <a:prstGeom prst="rect">
            <a:avLst/>
          </a:prstGeom>
        </p:spPr>
      </p:pic>
      <p:pic>
        <p:nvPicPr>
          <p:cNvPr id="21" name="Picture 2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30042" y="2618494"/>
            <a:ext cx="557208" cy="557208"/>
          </a:xfrm>
          <a:prstGeom prst="rect">
            <a:avLst/>
          </a:prstGeom>
        </p:spPr>
      </p:pic>
      <p:pic>
        <p:nvPicPr>
          <p:cNvPr id="22" name="Picture 2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5205499" y="2702899"/>
            <a:ext cx="487475" cy="495274"/>
          </a:xfrm>
          <a:prstGeom prst="rect">
            <a:avLst/>
          </a:prstGeom>
        </p:spPr>
      </p:pic>
      <p:sp>
        <p:nvSpPr>
          <p:cNvPr id="23" name="Amazon Redshift">
            <a:extLst>
              <a:ext uri="{FF2B5EF4-FFF2-40B4-BE49-F238E27FC236}">
                <a16:creationId xmlns:a16="http://schemas.microsoft.com/office/drawing/2014/main" id="{1807DD7D-CD88-4661-A968-A39367A7D6A0}"/>
              </a:ext>
            </a:extLst>
          </p:cNvPr>
          <p:cNvSpPr txBox="1"/>
          <p:nvPr/>
        </p:nvSpPr>
        <p:spPr>
          <a:xfrm>
            <a:off x="2400498" y="5798083"/>
            <a:ext cx="2544006" cy="325323"/>
          </a:xfrm>
          <a:prstGeom prst="rect">
            <a:avLst/>
          </a:prstGeom>
          <a:ln w="3175">
            <a:miter lim="400000"/>
          </a:ln>
          <a:extLst>
            <a:ext uri="{C572A759-6A51-4108-AA02-DFA0A04FC94B}">
              <ma14:wrappingTextBoxFlag xmlns:ma14="http://schemas.microsoft.com/office/mac/drawingml/2011/main" xmlns="" val="1"/>
            </a:ext>
          </a:extLst>
        </p:spPr>
        <p:txBody>
          <a:bodyPr wrap="square" lIns="7482" tIns="7482" rIns="7482" bIns="7482">
            <a:spAutoFit/>
          </a:bodyPr>
          <a:lstStyle>
            <a:lvl1pPr defTabSz="831624">
              <a:lnSpc>
                <a:spcPct val="80000"/>
              </a:lnSpc>
              <a:defRPr sz="4400" b="1"/>
            </a:lvl1pPr>
          </a:lstStyle>
          <a:p>
            <a:pPr algn="ctr">
              <a:lnSpc>
                <a:spcPct val="90000"/>
              </a:lnSpc>
            </a:pPr>
            <a:r>
              <a:rPr lang="en-US" sz="2240" b="0" dirty="0">
                <a:latin typeface="Amazon Ember" panose="020B0603020204020204" pitchFamily="34" charset="0"/>
                <a:ea typeface="Amazon Ember" panose="020B0603020204020204" pitchFamily="34" charset="0"/>
                <a:cs typeface="Amazon Ember" panose="020B0603020204020204" pitchFamily="34" charset="0"/>
              </a:rPr>
              <a:t>Data lake</a:t>
            </a:r>
          </a:p>
        </p:txBody>
      </p:sp>
      <p:sp>
        <p:nvSpPr>
          <p:cNvPr id="24" name="Left Brace 23"/>
          <p:cNvSpPr/>
          <p:nvPr/>
        </p:nvSpPr>
        <p:spPr>
          <a:xfrm rot="16200000">
            <a:off x="3057938" y="1658490"/>
            <a:ext cx="1046930" cy="5638803"/>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a:p>
        </p:txBody>
      </p:sp>
    </p:spTree>
    <p:extLst>
      <p:ext uri="{BB962C8B-B14F-4D97-AF65-F5344CB8AC3E}">
        <p14:creationId xmlns:p14="http://schemas.microsoft.com/office/powerpoint/2010/main" val="198189955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C4B2-7366-2F41-A452-9D9565D446D5}"/>
              </a:ext>
            </a:extLst>
          </p:cNvPr>
          <p:cNvSpPr>
            <a:spLocks noGrp="1"/>
          </p:cNvSpPr>
          <p:nvPr>
            <p:ph type="title"/>
          </p:nvPr>
        </p:nvSpPr>
        <p:spPr/>
        <p:txBody>
          <a:bodyPr/>
          <a:lstStyle/>
          <a:p>
            <a:r>
              <a:rPr lang="en-US" dirty="0"/>
              <a:t>Machine learning-powered security</a:t>
            </a:r>
          </a:p>
        </p:txBody>
      </p:sp>
      <p:sp>
        <p:nvSpPr>
          <p:cNvPr id="3" name="Rectangle 2">
            <a:extLst>
              <a:ext uri="{FF2B5EF4-FFF2-40B4-BE49-F238E27FC236}">
                <a16:creationId xmlns:a16="http://schemas.microsoft.com/office/drawing/2014/main" id="{C489AD95-E4A3-4943-8191-6757400EFDD4}"/>
              </a:ext>
            </a:extLst>
          </p:cNvPr>
          <p:cNvSpPr/>
          <p:nvPr/>
        </p:nvSpPr>
        <p:spPr>
          <a:xfrm>
            <a:off x="6453733" y="2499522"/>
            <a:ext cx="7454406" cy="3571747"/>
          </a:xfrm>
          <a:prstGeom prst="rect">
            <a:avLst/>
          </a:prstGeom>
        </p:spPr>
        <p:txBody>
          <a:bodyPr wrap="square">
            <a:spAutoFit/>
          </a:bodyPr>
          <a:lstStyle/>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Machine learning to discover, classify, and protect data</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Continuously monitors data access for anomalies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Generates alerts when it detects unauthorized access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Recognizes PII or intellectual property</a:t>
            </a:r>
          </a:p>
        </p:txBody>
      </p:sp>
      <p:grpSp>
        <p:nvGrpSpPr>
          <p:cNvPr id="4" name="Group 3">
            <a:extLst>
              <a:ext uri="{FF2B5EF4-FFF2-40B4-BE49-F238E27FC236}">
                <a16:creationId xmlns:a16="http://schemas.microsoft.com/office/drawing/2014/main" id="{B084632A-B373-0A40-A4D2-8790C621DC34}"/>
              </a:ext>
            </a:extLst>
          </p:cNvPr>
          <p:cNvGrpSpPr/>
          <p:nvPr/>
        </p:nvGrpSpPr>
        <p:grpSpPr>
          <a:xfrm>
            <a:off x="877895" y="2183642"/>
            <a:ext cx="4372726" cy="4372727"/>
            <a:chOff x="548684" y="1364776"/>
            <a:chExt cx="2732954" cy="2732954"/>
          </a:xfrm>
        </p:grpSpPr>
        <p:sp>
          <p:nvSpPr>
            <p:cNvPr id="5" name="Freeform: Shape 1">
              <a:extLst>
                <a:ext uri="{FF2B5EF4-FFF2-40B4-BE49-F238E27FC236}">
                  <a16:creationId xmlns:a16="http://schemas.microsoft.com/office/drawing/2014/main" id="{F8DACB69-8D03-0E45-95C7-5D11B202CB68}"/>
                </a:ext>
              </a:extLst>
            </p:cNvPr>
            <p:cNvSpPr/>
            <p:nvPr/>
          </p:nvSpPr>
          <p:spPr>
            <a:xfrm>
              <a:off x="890123" y="2892586"/>
              <a:ext cx="992981"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sp>
          <p:nvSpPr>
            <p:cNvPr id="6" name="Freeform: Shape 2">
              <a:extLst>
                <a:ext uri="{FF2B5EF4-FFF2-40B4-BE49-F238E27FC236}">
                  <a16:creationId xmlns:a16="http://schemas.microsoft.com/office/drawing/2014/main" id="{4D30D8C0-BBC5-934D-B94F-8F3F6D797B09}"/>
                </a:ext>
              </a:extLst>
            </p:cNvPr>
            <p:cNvSpPr/>
            <p:nvPr/>
          </p:nvSpPr>
          <p:spPr>
            <a:xfrm>
              <a:off x="1191748" y="2987013"/>
              <a:ext cx="619125" cy="111125"/>
            </a:xfrm>
            <a:custGeom>
              <a:avLst/>
              <a:gdLst>
                <a:gd name="connsiteX0" fmla="*/ 619125 w 619125"/>
                <a:gd name="connsiteY0" fmla="*/ 111125 h 111125"/>
                <a:gd name="connsiteX1" fmla="*/ 403225 w 619125"/>
                <a:gd name="connsiteY1" fmla="*/ 111125 h 111125"/>
                <a:gd name="connsiteX2" fmla="*/ 403225 w 619125"/>
                <a:gd name="connsiteY2" fmla="*/ 0 h 111125"/>
                <a:gd name="connsiteX3" fmla="*/ 0 w 619125"/>
                <a:gd name="connsiteY3" fmla="*/ 0 h 111125"/>
              </a:gdLst>
              <a:ahLst/>
              <a:cxnLst>
                <a:cxn ang="0">
                  <a:pos x="connsiteX0" y="connsiteY0"/>
                </a:cxn>
                <a:cxn ang="0">
                  <a:pos x="connsiteX1" y="connsiteY1"/>
                </a:cxn>
                <a:cxn ang="0">
                  <a:pos x="connsiteX2" y="connsiteY2"/>
                </a:cxn>
                <a:cxn ang="0">
                  <a:pos x="connsiteX3" y="connsiteY3"/>
                </a:cxn>
              </a:cxnLst>
              <a:rect l="l" t="t" r="r" b="b"/>
              <a:pathLst>
                <a:path w="619125" h="111125">
                  <a:moveTo>
                    <a:pt x="619125" y="111125"/>
                  </a:moveTo>
                  <a:lnTo>
                    <a:pt x="403225" y="111125"/>
                  </a:lnTo>
                  <a:lnTo>
                    <a:pt x="403225"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7" name="Freeform: Shape 4">
              <a:extLst>
                <a:ext uri="{FF2B5EF4-FFF2-40B4-BE49-F238E27FC236}">
                  <a16:creationId xmlns:a16="http://schemas.microsoft.com/office/drawing/2014/main" id="{AE7154CD-CA09-204E-A87F-BAE9D940789A}"/>
                </a:ext>
              </a:extLst>
            </p:cNvPr>
            <p:cNvSpPr/>
            <p:nvPr/>
          </p:nvSpPr>
          <p:spPr>
            <a:xfrm>
              <a:off x="1004423" y="3145763"/>
              <a:ext cx="803275" cy="139700"/>
            </a:xfrm>
            <a:custGeom>
              <a:avLst/>
              <a:gdLst>
                <a:gd name="connsiteX0" fmla="*/ 803275 w 803275"/>
                <a:gd name="connsiteY0" fmla="*/ 69850 h 139700"/>
                <a:gd name="connsiteX1" fmla="*/ 511175 w 803275"/>
                <a:gd name="connsiteY1" fmla="*/ 69850 h 139700"/>
                <a:gd name="connsiteX2" fmla="*/ 511175 w 803275"/>
                <a:gd name="connsiteY2" fmla="*/ 139700 h 139700"/>
                <a:gd name="connsiteX3" fmla="*/ 292100 w 803275"/>
                <a:gd name="connsiteY3" fmla="*/ 139700 h 139700"/>
                <a:gd name="connsiteX4" fmla="*/ 292100 w 803275"/>
                <a:gd name="connsiteY4" fmla="*/ 0 h 139700"/>
                <a:gd name="connsiteX5" fmla="*/ 0 w 803275"/>
                <a:gd name="connsiteY5" fmla="*/ 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275" h="139700">
                  <a:moveTo>
                    <a:pt x="803275" y="69850"/>
                  </a:moveTo>
                  <a:lnTo>
                    <a:pt x="511175" y="69850"/>
                  </a:lnTo>
                  <a:lnTo>
                    <a:pt x="511175" y="139700"/>
                  </a:lnTo>
                  <a:lnTo>
                    <a:pt x="292100" y="139700"/>
                  </a:lnTo>
                  <a:lnTo>
                    <a:pt x="292100"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8" name="Freeform: Shape 25">
              <a:extLst>
                <a:ext uri="{FF2B5EF4-FFF2-40B4-BE49-F238E27FC236}">
                  <a16:creationId xmlns:a16="http://schemas.microsoft.com/office/drawing/2014/main" id="{F123A118-B5CC-D64E-8079-A37881E8719A}"/>
                </a:ext>
              </a:extLst>
            </p:cNvPr>
            <p:cNvSpPr/>
            <p:nvPr/>
          </p:nvSpPr>
          <p:spPr>
            <a:xfrm flipV="1">
              <a:off x="1142801" y="3311341"/>
              <a:ext cx="740303"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grpSp>
          <p:nvGrpSpPr>
            <p:cNvPr id="9" name="Group 8">
              <a:extLst>
                <a:ext uri="{FF2B5EF4-FFF2-40B4-BE49-F238E27FC236}">
                  <a16:creationId xmlns:a16="http://schemas.microsoft.com/office/drawing/2014/main" id="{89B0120F-43B9-4743-9888-A9740C0D44E0}"/>
                </a:ext>
              </a:extLst>
            </p:cNvPr>
            <p:cNvGrpSpPr/>
            <p:nvPr/>
          </p:nvGrpSpPr>
          <p:grpSpPr>
            <a:xfrm flipH="1">
              <a:off x="1996925" y="2892586"/>
              <a:ext cx="992981" cy="504451"/>
              <a:chOff x="1085850" y="2864673"/>
              <a:chExt cx="992981" cy="504451"/>
            </a:xfrm>
          </p:grpSpPr>
          <p:sp>
            <p:nvSpPr>
              <p:cNvPr id="13" name="Freeform: Shape 26">
                <a:extLst>
                  <a:ext uri="{FF2B5EF4-FFF2-40B4-BE49-F238E27FC236}">
                    <a16:creationId xmlns:a16="http://schemas.microsoft.com/office/drawing/2014/main" id="{8E55F575-C780-2548-8623-956BF52DE779}"/>
                  </a:ext>
                </a:extLst>
              </p:cNvPr>
              <p:cNvSpPr/>
              <p:nvPr/>
            </p:nvSpPr>
            <p:spPr>
              <a:xfrm>
                <a:off x="1085850" y="2864673"/>
                <a:ext cx="992981"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sp>
            <p:nvSpPr>
              <p:cNvPr id="14" name="Freeform: Shape 30">
                <a:extLst>
                  <a:ext uri="{FF2B5EF4-FFF2-40B4-BE49-F238E27FC236}">
                    <a16:creationId xmlns:a16="http://schemas.microsoft.com/office/drawing/2014/main" id="{430E2E25-0B95-F749-84FD-84D018CC1BAE}"/>
                  </a:ext>
                </a:extLst>
              </p:cNvPr>
              <p:cNvSpPr/>
              <p:nvPr/>
            </p:nvSpPr>
            <p:spPr>
              <a:xfrm>
                <a:off x="1387476" y="2959100"/>
                <a:ext cx="396911" cy="111125"/>
              </a:xfrm>
              <a:custGeom>
                <a:avLst/>
                <a:gdLst>
                  <a:gd name="connsiteX0" fmla="*/ 619125 w 619125"/>
                  <a:gd name="connsiteY0" fmla="*/ 111125 h 111125"/>
                  <a:gd name="connsiteX1" fmla="*/ 403225 w 619125"/>
                  <a:gd name="connsiteY1" fmla="*/ 111125 h 111125"/>
                  <a:gd name="connsiteX2" fmla="*/ 403225 w 619125"/>
                  <a:gd name="connsiteY2" fmla="*/ 0 h 111125"/>
                  <a:gd name="connsiteX3" fmla="*/ 0 w 619125"/>
                  <a:gd name="connsiteY3" fmla="*/ 0 h 111125"/>
                </a:gdLst>
                <a:ahLst/>
                <a:cxnLst>
                  <a:cxn ang="0">
                    <a:pos x="connsiteX0" y="connsiteY0"/>
                  </a:cxn>
                  <a:cxn ang="0">
                    <a:pos x="connsiteX1" y="connsiteY1"/>
                  </a:cxn>
                  <a:cxn ang="0">
                    <a:pos x="connsiteX2" y="connsiteY2"/>
                  </a:cxn>
                  <a:cxn ang="0">
                    <a:pos x="connsiteX3" y="connsiteY3"/>
                  </a:cxn>
                </a:cxnLst>
                <a:rect l="l" t="t" r="r" b="b"/>
                <a:pathLst>
                  <a:path w="619125" h="111125">
                    <a:moveTo>
                      <a:pt x="619125" y="111125"/>
                    </a:moveTo>
                    <a:lnTo>
                      <a:pt x="403225" y="111125"/>
                    </a:lnTo>
                    <a:lnTo>
                      <a:pt x="403225"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15" name="Freeform: Shape 31">
                <a:extLst>
                  <a:ext uri="{FF2B5EF4-FFF2-40B4-BE49-F238E27FC236}">
                    <a16:creationId xmlns:a16="http://schemas.microsoft.com/office/drawing/2014/main" id="{445E819A-F39E-C746-97FE-146C3923A8AC}"/>
                  </a:ext>
                </a:extLst>
              </p:cNvPr>
              <p:cNvSpPr/>
              <p:nvPr/>
            </p:nvSpPr>
            <p:spPr>
              <a:xfrm>
                <a:off x="1200151" y="3117850"/>
                <a:ext cx="705958" cy="139700"/>
              </a:xfrm>
              <a:custGeom>
                <a:avLst/>
                <a:gdLst>
                  <a:gd name="connsiteX0" fmla="*/ 803275 w 803275"/>
                  <a:gd name="connsiteY0" fmla="*/ 69850 h 139700"/>
                  <a:gd name="connsiteX1" fmla="*/ 511175 w 803275"/>
                  <a:gd name="connsiteY1" fmla="*/ 69850 h 139700"/>
                  <a:gd name="connsiteX2" fmla="*/ 511175 w 803275"/>
                  <a:gd name="connsiteY2" fmla="*/ 139700 h 139700"/>
                  <a:gd name="connsiteX3" fmla="*/ 292100 w 803275"/>
                  <a:gd name="connsiteY3" fmla="*/ 139700 h 139700"/>
                  <a:gd name="connsiteX4" fmla="*/ 292100 w 803275"/>
                  <a:gd name="connsiteY4" fmla="*/ 0 h 139700"/>
                  <a:gd name="connsiteX5" fmla="*/ 0 w 803275"/>
                  <a:gd name="connsiteY5" fmla="*/ 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275" h="139700">
                    <a:moveTo>
                      <a:pt x="803275" y="69850"/>
                    </a:moveTo>
                    <a:lnTo>
                      <a:pt x="511175" y="69850"/>
                    </a:lnTo>
                    <a:lnTo>
                      <a:pt x="511175" y="139700"/>
                    </a:lnTo>
                    <a:lnTo>
                      <a:pt x="292100" y="139700"/>
                    </a:lnTo>
                    <a:lnTo>
                      <a:pt x="292100"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a:solidFill>
                    <a:schemeClr val="accent1"/>
                  </a:solidFill>
                </a:endParaRPr>
              </a:p>
            </p:txBody>
          </p:sp>
          <p:sp>
            <p:nvSpPr>
              <p:cNvPr id="16" name="Freeform: Shape 32">
                <a:extLst>
                  <a:ext uri="{FF2B5EF4-FFF2-40B4-BE49-F238E27FC236}">
                    <a16:creationId xmlns:a16="http://schemas.microsoft.com/office/drawing/2014/main" id="{79418A29-026D-B84C-8747-EF21979DF0BB}"/>
                  </a:ext>
                </a:extLst>
              </p:cNvPr>
              <p:cNvSpPr/>
              <p:nvPr/>
            </p:nvSpPr>
            <p:spPr>
              <a:xfrm flipV="1">
                <a:off x="1338528" y="3283428"/>
                <a:ext cx="740303" cy="85696"/>
              </a:xfrm>
              <a:custGeom>
                <a:avLst/>
                <a:gdLst>
                  <a:gd name="connsiteX0" fmla="*/ 992981 w 992981"/>
                  <a:gd name="connsiteY0" fmla="*/ 140494 h 140494"/>
                  <a:gd name="connsiteX1" fmla="*/ 992981 w 992981"/>
                  <a:gd name="connsiteY1" fmla="*/ 0 h 140494"/>
                  <a:gd name="connsiteX2" fmla="*/ 0 w 992981"/>
                  <a:gd name="connsiteY2" fmla="*/ 0 h 140494"/>
                </a:gdLst>
                <a:ahLst/>
                <a:cxnLst>
                  <a:cxn ang="0">
                    <a:pos x="connsiteX0" y="connsiteY0"/>
                  </a:cxn>
                  <a:cxn ang="0">
                    <a:pos x="connsiteX1" y="connsiteY1"/>
                  </a:cxn>
                  <a:cxn ang="0">
                    <a:pos x="connsiteX2" y="connsiteY2"/>
                  </a:cxn>
                </a:cxnLst>
                <a:rect l="l" t="t" r="r" b="b"/>
                <a:pathLst>
                  <a:path w="992981" h="140494">
                    <a:moveTo>
                      <a:pt x="992981" y="140494"/>
                    </a:moveTo>
                    <a:lnTo>
                      <a:pt x="992981" y="0"/>
                    </a:lnTo>
                    <a:lnTo>
                      <a:pt x="0" y="0"/>
                    </a:lnTo>
                  </a:path>
                </a:pathLst>
              </a:custGeom>
              <a:noFill/>
              <a:ln w="15875">
                <a:solidFill>
                  <a:schemeClr val="accent2"/>
                </a:solidFill>
                <a:tailEnd type="ova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solidFill>
                    <a:schemeClr val="accent1"/>
                  </a:solidFill>
                </a:endParaRPr>
              </a:p>
            </p:txBody>
          </p:sp>
        </p:grpSp>
        <p:pic>
          <p:nvPicPr>
            <p:cNvPr id="10" name="Graphic 4">
              <a:extLst>
                <a:ext uri="{FF2B5EF4-FFF2-40B4-BE49-F238E27FC236}">
                  <a16:creationId xmlns:a16="http://schemas.microsoft.com/office/drawing/2014/main" id="{AB69A936-BF69-7F45-99C3-528D2C8BAE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060" y="2972013"/>
              <a:ext cx="489310" cy="353394"/>
            </a:xfrm>
            <a:prstGeom prst="rect">
              <a:avLst/>
            </a:prstGeom>
          </p:spPr>
        </p:pic>
        <p:sp>
          <p:nvSpPr>
            <p:cNvPr id="11" name="TextBox 10">
              <a:extLst>
                <a:ext uri="{FF2B5EF4-FFF2-40B4-BE49-F238E27FC236}">
                  <a16:creationId xmlns:a16="http://schemas.microsoft.com/office/drawing/2014/main" id="{92379B09-96CA-514A-BE67-517509F6662D}"/>
                </a:ext>
              </a:extLst>
            </p:cNvPr>
            <p:cNvSpPr txBox="1"/>
            <p:nvPr/>
          </p:nvSpPr>
          <p:spPr>
            <a:xfrm>
              <a:off x="1324540" y="3618522"/>
              <a:ext cx="1198086" cy="211596"/>
            </a:xfrm>
            <a:prstGeom prst="rect">
              <a:avLst/>
            </a:prstGeom>
            <a:noFill/>
          </p:spPr>
          <p:txBody>
            <a:bodyPr wrap="square" rtlCol="0">
              <a:spAutoFit/>
            </a:bodyPr>
            <a:lstStyle/>
            <a:p>
              <a:pPr algn="ctr">
                <a:defRPr/>
              </a:pPr>
              <a:r>
                <a:rPr lang="en-US" sz="1600" dirty="0">
                  <a:solidFill>
                    <a:schemeClr val="accent1"/>
                  </a:solidFill>
                  <a:latin typeface="Amazon Ember" panose="02000000000000000000" pitchFamily="2" charset="0"/>
                  <a:ea typeface="Amazon Ember" panose="02000000000000000000" pitchFamily="2" charset="0"/>
                </a:rPr>
                <a:t>Amazon Macie</a:t>
              </a:r>
            </a:p>
          </p:txBody>
        </p:sp>
        <p:pic>
          <p:nvPicPr>
            <p:cNvPr id="12" name="Graphic 19">
              <a:extLst>
                <a:ext uri="{FF2B5EF4-FFF2-40B4-BE49-F238E27FC236}">
                  <a16:creationId xmlns:a16="http://schemas.microsoft.com/office/drawing/2014/main" id="{11F5BA94-DBF2-F047-86D5-1CDA786A58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684" y="1364776"/>
              <a:ext cx="2732954" cy="2732954"/>
            </a:xfrm>
            <a:prstGeom prst="rect">
              <a:avLst/>
            </a:prstGeom>
          </p:spPr>
        </p:pic>
      </p:grpSp>
      <p:sp>
        <p:nvSpPr>
          <p:cNvPr id="25" name="Rectangle 24">
            <a:extLst>
              <a:ext uri="{FF2B5EF4-FFF2-40B4-BE49-F238E27FC236}">
                <a16:creationId xmlns:a16="http://schemas.microsoft.com/office/drawing/2014/main" id="{6D6CAA6A-CE0F-B04A-B61C-C4FA825C8A0E}"/>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26" name="Rectangle 25">
            <a:extLst>
              <a:ext uri="{FF2B5EF4-FFF2-40B4-BE49-F238E27FC236}">
                <a16:creationId xmlns:a16="http://schemas.microsoft.com/office/drawing/2014/main" id="{446D0B6E-489B-7A41-B362-182BDA7F21D8}"/>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20" name="Straight Connector 19">
            <a:extLst>
              <a:ext uri="{FF2B5EF4-FFF2-40B4-BE49-F238E27FC236}">
                <a16:creationId xmlns:a16="http://schemas.microsoft.com/office/drawing/2014/main" id="{8DADDF16-8B2F-48A8-A395-E48F2BABCFC1}"/>
              </a:ext>
            </a:extLst>
          </p:cNvPr>
          <p:cNvCxnSpPr>
            <a:cxnSpLocks/>
          </p:cNvCxnSpPr>
          <p:nvPr/>
        </p:nvCxnSpPr>
        <p:spPr>
          <a:xfrm>
            <a:off x="5852176" y="1773961"/>
            <a:ext cx="0" cy="5399946"/>
          </a:xfrm>
          <a:prstGeom prst="line">
            <a:avLst/>
          </a:prstGeom>
          <a:noFill/>
          <a:ln w="12700" cap="rnd" cmpd="sng" algn="ctr">
            <a:solidFill>
              <a:schemeClr val="accent1"/>
            </a:solidFill>
            <a:prstDash val="solid"/>
          </a:ln>
          <a:effectLst/>
        </p:spPr>
      </p:cxnSp>
    </p:spTree>
    <p:extLst>
      <p:ext uri="{BB962C8B-B14F-4D97-AF65-F5344CB8AC3E}">
        <p14:creationId xmlns:p14="http://schemas.microsoft.com/office/powerpoint/2010/main" val="64237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27B7-773E-DE43-9F2A-899AFBB3B246}"/>
              </a:ext>
            </a:extLst>
          </p:cNvPr>
          <p:cNvSpPr>
            <a:spLocks noGrp="1"/>
          </p:cNvSpPr>
          <p:nvPr>
            <p:ph type="title"/>
          </p:nvPr>
        </p:nvSpPr>
        <p:spPr/>
        <p:txBody>
          <a:bodyPr/>
          <a:lstStyle/>
          <a:p>
            <a:r>
              <a:rPr lang="en-US" dirty="0"/>
              <a:t>Log and audit all AWS activities</a:t>
            </a:r>
          </a:p>
        </p:txBody>
      </p:sp>
      <p:sp>
        <p:nvSpPr>
          <p:cNvPr id="3" name="Rectangle 2">
            <a:extLst>
              <a:ext uri="{FF2B5EF4-FFF2-40B4-BE49-F238E27FC236}">
                <a16:creationId xmlns:a16="http://schemas.microsoft.com/office/drawing/2014/main" id="{00637BED-694A-F247-A018-7C3BCF26CA1B}"/>
              </a:ext>
            </a:extLst>
          </p:cNvPr>
          <p:cNvSpPr/>
          <p:nvPr/>
        </p:nvSpPr>
        <p:spPr>
          <a:xfrm>
            <a:off x="9336616" y="2107434"/>
            <a:ext cx="4717821" cy="4381712"/>
          </a:xfrm>
          <a:prstGeom prst="rect">
            <a:avLst/>
          </a:prstGeom>
        </p:spPr>
        <p:txBody>
          <a:bodyPr wrap="square">
            <a:spAutoFit/>
          </a:bodyPr>
          <a:lstStyle/>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Log and continuously monitor every account activity and API calls </a:t>
            </a:r>
            <a:br>
              <a:rPr lang="en-US" sz="2560" dirty="0">
                <a:latin typeface="Amazon Ember" panose="020B0603020204020204" pitchFamily="34" charset="0"/>
                <a:ea typeface="Amazon Ember" panose="020B0603020204020204" pitchFamily="34" charset="0"/>
                <a:cs typeface="Amazon Ember" panose="020B0603020204020204" pitchFamily="34" charset="0"/>
              </a:rPr>
            </a:br>
            <a:r>
              <a:rPr lang="en-US" sz="2560" dirty="0">
                <a:latin typeface="Amazon Ember" panose="020B0603020204020204" pitchFamily="34" charset="0"/>
                <a:ea typeface="Amazon Ember" panose="020B0603020204020204" pitchFamily="34" charset="0"/>
                <a:cs typeface="Amazon Ember" panose="020B0603020204020204" pitchFamily="34" charset="0"/>
              </a:rPr>
              <a:t>with CloudTrail</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Increase visibility into your user and resource activities</a:t>
            </a:r>
          </a:p>
          <a:p>
            <a:pPr>
              <a:spcBef>
                <a:spcPts val="1920"/>
              </a:spcBef>
              <a:spcAft>
                <a:spcPts val="960"/>
              </a:spcAft>
              <a:defRPr/>
            </a:pPr>
            <a:r>
              <a:rPr lang="en-US" sz="2560" dirty="0">
                <a:latin typeface="Amazon Ember" panose="020B0603020204020204" pitchFamily="34" charset="0"/>
                <a:ea typeface="Amazon Ember" panose="020B0603020204020204" pitchFamily="34" charset="0"/>
                <a:cs typeface="Amazon Ember" panose="020B0603020204020204" pitchFamily="34" charset="0"/>
              </a:rPr>
              <a:t>Enables governance, compliance, and operational and risk auditing</a:t>
            </a:r>
          </a:p>
        </p:txBody>
      </p:sp>
      <p:cxnSp>
        <p:nvCxnSpPr>
          <p:cNvPr id="4" name="Straight Connector 3">
            <a:extLst>
              <a:ext uri="{FF2B5EF4-FFF2-40B4-BE49-F238E27FC236}">
                <a16:creationId xmlns:a16="http://schemas.microsoft.com/office/drawing/2014/main" id="{138AF05F-DF5D-F04F-B88F-1F054F23618C}"/>
              </a:ext>
            </a:extLst>
          </p:cNvPr>
          <p:cNvCxnSpPr>
            <a:cxnSpLocks/>
          </p:cNvCxnSpPr>
          <p:nvPr/>
        </p:nvCxnSpPr>
        <p:spPr>
          <a:xfrm>
            <a:off x="9070829" y="1773962"/>
            <a:ext cx="0" cy="5559491"/>
          </a:xfrm>
          <a:prstGeom prst="line">
            <a:avLst/>
          </a:prstGeom>
          <a:noFill/>
          <a:ln w="12700" cap="rnd" cmpd="sng" algn="ctr">
            <a:solidFill>
              <a:schemeClr val="accent1"/>
            </a:solidFill>
            <a:prstDash val="solid"/>
          </a:ln>
          <a:effectLst/>
        </p:spPr>
      </p:cxnSp>
      <p:grpSp>
        <p:nvGrpSpPr>
          <p:cNvPr id="5" name="Group 4">
            <a:extLst>
              <a:ext uri="{FF2B5EF4-FFF2-40B4-BE49-F238E27FC236}">
                <a16:creationId xmlns:a16="http://schemas.microsoft.com/office/drawing/2014/main" id="{BC1D5A18-540B-2345-AD31-9423BED7985F}"/>
              </a:ext>
            </a:extLst>
          </p:cNvPr>
          <p:cNvGrpSpPr/>
          <p:nvPr/>
        </p:nvGrpSpPr>
        <p:grpSpPr>
          <a:xfrm>
            <a:off x="575963" y="3427935"/>
            <a:ext cx="8055978" cy="2399541"/>
            <a:chOff x="359977" y="2142459"/>
            <a:chExt cx="5034986" cy="1499713"/>
          </a:xfrm>
        </p:grpSpPr>
        <p:grpSp>
          <p:nvGrpSpPr>
            <p:cNvPr id="6" name="Group 5">
              <a:extLst>
                <a:ext uri="{FF2B5EF4-FFF2-40B4-BE49-F238E27FC236}">
                  <a16:creationId xmlns:a16="http://schemas.microsoft.com/office/drawing/2014/main" id="{BC37155B-54D8-C249-92EA-6574F33116E0}"/>
                </a:ext>
              </a:extLst>
            </p:cNvPr>
            <p:cNvGrpSpPr>
              <a:grpSpLocks noChangeAspect="1"/>
            </p:cNvGrpSpPr>
            <p:nvPr/>
          </p:nvGrpSpPr>
          <p:grpSpPr bwMode="auto">
            <a:xfrm>
              <a:off x="572176" y="2142459"/>
              <a:ext cx="665067" cy="496242"/>
              <a:chOff x="1615" y="1105"/>
              <a:chExt cx="260" cy="194"/>
            </a:xfrm>
          </p:grpSpPr>
          <p:sp>
            <p:nvSpPr>
              <p:cNvPr id="44" name="Freeform 5">
                <a:extLst>
                  <a:ext uri="{FF2B5EF4-FFF2-40B4-BE49-F238E27FC236}">
                    <a16:creationId xmlns:a16="http://schemas.microsoft.com/office/drawing/2014/main" id="{7227B3FB-FD08-984A-8CCB-0BE8A25549BE}"/>
                  </a:ext>
                </a:extLst>
              </p:cNvPr>
              <p:cNvSpPr>
                <a:spLocks/>
              </p:cNvSpPr>
              <p:nvPr/>
            </p:nvSpPr>
            <p:spPr bwMode="auto">
              <a:xfrm>
                <a:off x="1615" y="1181"/>
                <a:ext cx="136" cy="102"/>
              </a:xfrm>
              <a:custGeom>
                <a:avLst/>
                <a:gdLst>
                  <a:gd name="T0" fmla="*/ 79 w 79"/>
                  <a:gd name="T1" fmla="*/ 23 h 59"/>
                  <a:gd name="T2" fmla="*/ 67 w 79"/>
                  <a:gd name="T3" fmla="*/ 13 h 59"/>
                  <a:gd name="T4" fmla="*/ 59 w 79"/>
                  <a:gd name="T5" fmla="*/ 16 h 59"/>
                  <a:gd name="T6" fmla="*/ 38 w 79"/>
                  <a:gd name="T7" fmla="*/ 0 h 59"/>
                  <a:gd name="T8" fmla="*/ 15 w 79"/>
                  <a:gd name="T9" fmla="*/ 23 h 59"/>
                  <a:gd name="T10" fmla="*/ 15 w 79"/>
                  <a:gd name="T11" fmla="*/ 24 h 59"/>
                  <a:gd name="T12" fmla="*/ 0 w 79"/>
                  <a:gd name="T13" fmla="*/ 41 h 59"/>
                  <a:gd name="T14" fmla="*/ 18 w 79"/>
                  <a:gd name="T15" fmla="*/ 59 h 59"/>
                  <a:gd name="T16" fmla="*/ 66 w 79"/>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9">
                    <a:moveTo>
                      <a:pt x="79" y="23"/>
                    </a:moveTo>
                    <a:cubicBezTo>
                      <a:pt x="78" y="17"/>
                      <a:pt x="73" y="13"/>
                      <a:pt x="67" y="13"/>
                    </a:cubicBezTo>
                    <a:cubicBezTo>
                      <a:pt x="64" y="13"/>
                      <a:pt x="61" y="14"/>
                      <a:pt x="59" y="16"/>
                    </a:cubicBezTo>
                    <a:cubicBezTo>
                      <a:pt x="56" y="7"/>
                      <a:pt x="47" y="0"/>
                      <a:pt x="38" y="0"/>
                    </a:cubicBezTo>
                    <a:cubicBezTo>
                      <a:pt x="25" y="0"/>
                      <a:pt x="15" y="10"/>
                      <a:pt x="15" y="23"/>
                    </a:cubicBezTo>
                    <a:cubicBezTo>
                      <a:pt x="15" y="23"/>
                      <a:pt x="15" y="23"/>
                      <a:pt x="15" y="24"/>
                    </a:cubicBezTo>
                    <a:cubicBezTo>
                      <a:pt x="7" y="25"/>
                      <a:pt x="0" y="32"/>
                      <a:pt x="0" y="41"/>
                    </a:cubicBezTo>
                    <a:cubicBezTo>
                      <a:pt x="0" y="51"/>
                      <a:pt x="8" y="59"/>
                      <a:pt x="18" y="59"/>
                    </a:cubicBezTo>
                    <a:cubicBezTo>
                      <a:pt x="25" y="59"/>
                      <a:pt x="50" y="59"/>
                      <a:pt x="66" y="5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5" name="Oval 6">
                <a:extLst>
                  <a:ext uri="{FF2B5EF4-FFF2-40B4-BE49-F238E27FC236}">
                    <a16:creationId xmlns:a16="http://schemas.microsoft.com/office/drawing/2014/main" id="{B5A811C0-148D-434D-B8FA-7E77A329174D}"/>
                  </a:ext>
                </a:extLst>
              </p:cNvPr>
              <p:cNvSpPr>
                <a:spLocks noChangeArrowheads="1"/>
              </p:cNvSpPr>
              <p:nvPr/>
            </p:nvSpPr>
            <p:spPr bwMode="auto">
              <a:xfrm>
                <a:off x="1744" y="1216"/>
                <a:ext cx="43" cy="41"/>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6" name="Freeform 7">
                <a:extLst>
                  <a:ext uri="{FF2B5EF4-FFF2-40B4-BE49-F238E27FC236}">
                    <a16:creationId xmlns:a16="http://schemas.microsoft.com/office/drawing/2014/main" id="{31233CE5-E2D8-BB41-A32D-D70CAC508C82}"/>
                  </a:ext>
                </a:extLst>
              </p:cNvPr>
              <p:cNvSpPr>
                <a:spLocks/>
              </p:cNvSpPr>
              <p:nvPr/>
            </p:nvSpPr>
            <p:spPr bwMode="auto">
              <a:xfrm>
                <a:off x="1725" y="1257"/>
                <a:ext cx="81" cy="42"/>
              </a:xfrm>
              <a:custGeom>
                <a:avLst/>
                <a:gdLst>
                  <a:gd name="T0" fmla="*/ 39 w 47"/>
                  <a:gd name="T1" fmla="*/ 24 h 24"/>
                  <a:gd name="T2" fmla="*/ 45 w 47"/>
                  <a:gd name="T3" fmla="*/ 15 h 24"/>
                  <a:gd name="T4" fmla="*/ 24 w 47"/>
                  <a:gd name="T5" fmla="*/ 0 h 24"/>
                  <a:gd name="T6" fmla="*/ 2 w 47"/>
                  <a:gd name="T7" fmla="*/ 15 h 24"/>
                  <a:gd name="T8" fmla="*/ 8 w 47"/>
                  <a:gd name="T9" fmla="*/ 24 h 24"/>
                  <a:gd name="T10" fmla="*/ 39 w 47"/>
                  <a:gd name="T11" fmla="*/ 24 h 24"/>
                </a:gdLst>
                <a:ahLst/>
                <a:cxnLst>
                  <a:cxn ang="0">
                    <a:pos x="T0" y="T1"/>
                  </a:cxn>
                  <a:cxn ang="0">
                    <a:pos x="T2" y="T3"/>
                  </a:cxn>
                  <a:cxn ang="0">
                    <a:pos x="T4" y="T5"/>
                  </a:cxn>
                  <a:cxn ang="0">
                    <a:pos x="T6" y="T7"/>
                  </a:cxn>
                  <a:cxn ang="0">
                    <a:pos x="T8" y="T9"/>
                  </a:cxn>
                  <a:cxn ang="0">
                    <a:pos x="T10" y="T11"/>
                  </a:cxn>
                </a:cxnLst>
                <a:rect l="0" t="0" r="r" b="b"/>
                <a:pathLst>
                  <a:path w="47" h="24">
                    <a:moveTo>
                      <a:pt x="39" y="24"/>
                    </a:moveTo>
                    <a:cubicBezTo>
                      <a:pt x="44" y="24"/>
                      <a:pt x="47" y="19"/>
                      <a:pt x="45" y="15"/>
                    </a:cubicBezTo>
                    <a:cubicBezTo>
                      <a:pt x="42" y="6"/>
                      <a:pt x="33" y="0"/>
                      <a:pt x="24" y="0"/>
                    </a:cubicBezTo>
                    <a:cubicBezTo>
                      <a:pt x="14" y="0"/>
                      <a:pt x="5" y="6"/>
                      <a:pt x="2" y="15"/>
                    </a:cubicBezTo>
                    <a:cubicBezTo>
                      <a:pt x="0" y="19"/>
                      <a:pt x="3" y="24"/>
                      <a:pt x="8" y="24"/>
                    </a:cubicBezTo>
                    <a:lnTo>
                      <a:pt x="39" y="2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dirty="0"/>
              </a:p>
            </p:txBody>
          </p:sp>
          <p:sp>
            <p:nvSpPr>
              <p:cNvPr id="47" name="Freeform 8">
                <a:extLst>
                  <a:ext uri="{FF2B5EF4-FFF2-40B4-BE49-F238E27FC236}">
                    <a16:creationId xmlns:a16="http://schemas.microsoft.com/office/drawing/2014/main" id="{7348B526-C5FE-7041-AB49-6A919D4C9316}"/>
                  </a:ext>
                </a:extLst>
              </p:cNvPr>
              <p:cNvSpPr>
                <a:spLocks/>
              </p:cNvSpPr>
              <p:nvPr/>
            </p:nvSpPr>
            <p:spPr bwMode="auto">
              <a:xfrm>
                <a:off x="1798" y="1105"/>
                <a:ext cx="77" cy="111"/>
              </a:xfrm>
              <a:custGeom>
                <a:avLst/>
                <a:gdLst>
                  <a:gd name="T0" fmla="*/ 77 w 77"/>
                  <a:gd name="T1" fmla="*/ 90 h 111"/>
                  <a:gd name="T2" fmla="*/ 17 w 77"/>
                  <a:gd name="T3" fmla="*/ 90 h 111"/>
                  <a:gd name="T4" fmla="*/ 0 w 77"/>
                  <a:gd name="T5" fmla="*/ 111 h 111"/>
                  <a:gd name="T6" fmla="*/ 0 w 77"/>
                  <a:gd name="T7" fmla="*/ 0 h 111"/>
                  <a:gd name="T8" fmla="*/ 77 w 77"/>
                  <a:gd name="T9" fmla="*/ 0 h 111"/>
                  <a:gd name="T10" fmla="*/ 77 w 77"/>
                  <a:gd name="T11" fmla="*/ 90 h 111"/>
                </a:gdLst>
                <a:ahLst/>
                <a:cxnLst>
                  <a:cxn ang="0">
                    <a:pos x="T0" y="T1"/>
                  </a:cxn>
                  <a:cxn ang="0">
                    <a:pos x="T2" y="T3"/>
                  </a:cxn>
                  <a:cxn ang="0">
                    <a:pos x="T4" y="T5"/>
                  </a:cxn>
                  <a:cxn ang="0">
                    <a:pos x="T6" y="T7"/>
                  </a:cxn>
                  <a:cxn ang="0">
                    <a:pos x="T8" y="T9"/>
                  </a:cxn>
                  <a:cxn ang="0">
                    <a:pos x="T10" y="T11"/>
                  </a:cxn>
                </a:cxnLst>
                <a:rect l="0" t="0" r="r" b="b"/>
                <a:pathLst>
                  <a:path w="77" h="111">
                    <a:moveTo>
                      <a:pt x="77" y="90"/>
                    </a:moveTo>
                    <a:lnTo>
                      <a:pt x="17" y="90"/>
                    </a:lnTo>
                    <a:lnTo>
                      <a:pt x="0" y="111"/>
                    </a:lnTo>
                    <a:lnTo>
                      <a:pt x="0" y="0"/>
                    </a:lnTo>
                    <a:lnTo>
                      <a:pt x="77" y="0"/>
                    </a:lnTo>
                    <a:lnTo>
                      <a:pt x="77" y="9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8" name="Freeform 9">
                <a:extLst>
                  <a:ext uri="{FF2B5EF4-FFF2-40B4-BE49-F238E27FC236}">
                    <a16:creationId xmlns:a16="http://schemas.microsoft.com/office/drawing/2014/main" id="{8F45250E-88B1-C74E-9B56-BAF5BED9B7B9}"/>
                  </a:ext>
                </a:extLst>
              </p:cNvPr>
              <p:cNvSpPr>
                <a:spLocks/>
              </p:cNvSpPr>
              <p:nvPr/>
            </p:nvSpPr>
            <p:spPr bwMode="auto">
              <a:xfrm>
                <a:off x="1811" y="1131"/>
                <a:ext cx="49" cy="43"/>
              </a:xfrm>
              <a:custGeom>
                <a:avLst/>
                <a:gdLst>
                  <a:gd name="T0" fmla="*/ 28 w 28"/>
                  <a:gd name="T1" fmla="*/ 0 h 25"/>
                  <a:gd name="T2" fmla="*/ 24 w 28"/>
                  <a:gd name="T3" fmla="*/ 22 h 25"/>
                  <a:gd name="T4" fmla="*/ 21 w 28"/>
                  <a:gd name="T5" fmla="*/ 25 h 25"/>
                  <a:gd name="T6" fmla="*/ 7 w 28"/>
                  <a:gd name="T7" fmla="*/ 25 h 25"/>
                  <a:gd name="T8" fmla="*/ 4 w 28"/>
                  <a:gd name="T9" fmla="*/ 22 h 25"/>
                  <a:gd name="T10" fmla="*/ 0 w 28"/>
                  <a:gd name="T11" fmla="*/ 0 h 25"/>
                </a:gdLst>
                <a:ahLst/>
                <a:cxnLst>
                  <a:cxn ang="0">
                    <a:pos x="T0" y="T1"/>
                  </a:cxn>
                  <a:cxn ang="0">
                    <a:pos x="T2" y="T3"/>
                  </a:cxn>
                  <a:cxn ang="0">
                    <a:pos x="T4" y="T5"/>
                  </a:cxn>
                  <a:cxn ang="0">
                    <a:pos x="T6" y="T7"/>
                  </a:cxn>
                  <a:cxn ang="0">
                    <a:pos x="T8" y="T9"/>
                  </a:cxn>
                  <a:cxn ang="0">
                    <a:pos x="T10" y="T11"/>
                  </a:cxn>
                </a:cxnLst>
                <a:rect l="0" t="0" r="r" b="b"/>
                <a:pathLst>
                  <a:path w="28" h="25">
                    <a:moveTo>
                      <a:pt x="28" y="0"/>
                    </a:moveTo>
                    <a:cubicBezTo>
                      <a:pt x="24" y="22"/>
                      <a:pt x="24" y="22"/>
                      <a:pt x="24" y="22"/>
                    </a:cubicBezTo>
                    <a:cubicBezTo>
                      <a:pt x="24" y="24"/>
                      <a:pt x="23" y="25"/>
                      <a:pt x="21" y="25"/>
                    </a:cubicBezTo>
                    <a:cubicBezTo>
                      <a:pt x="7" y="25"/>
                      <a:pt x="7" y="25"/>
                      <a:pt x="7" y="25"/>
                    </a:cubicBezTo>
                    <a:cubicBezTo>
                      <a:pt x="5" y="25"/>
                      <a:pt x="4" y="24"/>
                      <a:pt x="4" y="22"/>
                    </a:cubicBezTo>
                    <a:cubicBezTo>
                      <a:pt x="0" y="0"/>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9" name="Oval 10">
                <a:extLst>
                  <a:ext uri="{FF2B5EF4-FFF2-40B4-BE49-F238E27FC236}">
                    <a16:creationId xmlns:a16="http://schemas.microsoft.com/office/drawing/2014/main" id="{C912258B-4C04-334E-8CE0-41E322E7FD69}"/>
                  </a:ext>
                </a:extLst>
              </p:cNvPr>
              <p:cNvSpPr>
                <a:spLocks noChangeArrowheads="1"/>
              </p:cNvSpPr>
              <p:nvPr/>
            </p:nvSpPr>
            <p:spPr bwMode="auto">
              <a:xfrm>
                <a:off x="1811" y="1124"/>
                <a:ext cx="49" cy="14"/>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7" name="Group 13">
              <a:extLst>
                <a:ext uri="{FF2B5EF4-FFF2-40B4-BE49-F238E27FC236}">
                  <a16:creationId xmlns:a16="http://schemas.microsoft.com/office/drawing/2014/main" id="{E17AE649-495C-4D46-B246-8573D9FBB4BF}"/>
                </a:ext>
              </a:extLst>
            </p:cNvPr>
            <p:cNvGrpSpPr>
              <a:grpSpLocks noChangeAspect="1"/>
            </p:cNvGrpSpPr>
            <p:nvPr/>
          </p:nvGrpSpPr>
          <p:grpSpPr bwMode="auto">
            <a:xfrm>
              <a:off x="1948126" y="2227684"/>
              <a:ext cx="558804" cy="389132"/>
              <a:chOff x="2727" y="1515"/>
              <a:chExt cx="303" cy="211"/>
            </a:xfrm>
          </p:grpSpPr>
          <p:sp>
            <p:nvSpPr>
              <p:cNvPr id="31" name="Freeform 14">
                <a:extLst>
                  <a:ext uri="{FF2B5EF4-FFF2-40B4-BE49-F238E27FC236}">
                    <a16:creationId xmlns:a16="http://schemas.microsoft.com/office/drawing/2014/main" id="{42BD8ADA-4989-A846-8275-8589F7402C18}"/>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2" name="Line 15">
                <a:extLst>
                  <a:ext uri="{FF2B5EF4-FFF2-40B4-BE49-F238E27FC236}">
                    <a16:creationId xmlns:a16="http://schemas.microsoft.com/office/drawing/2014/main" id="{97183C7B-72C9-174C-BECF-B633C3240503}"/>
                  </a:ext>
                </a:extLst>
              </p:cNvPr>
              <p:cNvSpPr>
                <a:spLocks noChangeShapeType="1"/>
              </p:cNvSpPr>
              <p:nvPr/>
            </p:nvSpPr>
            <p:spPr bwMode="auto">
              <a:xfrm>
                <a:off x="2959" y="1627"/>
                <a:ext cx="71"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3" name="Line 16">
                <a:extLst>
                  <a:ext uri="{FF2B5EF4-FFF2-40B4-BE49-F238E27FC236}">
                    <a16:creationId xmlns:a16="http://schemas.microsoft.com/office/drawing/2014/main" id="{5D8F7AC9-8A1D-DC4E-9D55-9750FD44B0DB}"/>
                  </a:ext>
                </a:extLst>
              </p:cNvPr>
              <p:cNvSpPr>
                <a:spLocks noChangeShapeType="1"/>
              </p:cNvSpPr>
              <p:nvPr/>
            </p:nvSpPr>
            <p:spPr bwMode="auto">
              <a:xfrm>
                <a:off x="2959" y="1710"/>
                <a:ext cx="71"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4" name="Freeform 17">
                <a:extLst>
                  <a:ext uri="{FF2B5EF4-FFF2-40B4-BE49-F238E27FC236}">
                    <a16:creationId xmlns:a16="http://schemas.microsoft.com/office/drawing/2014/main" id="{593FDD43-A94A-FF4B-A6B8-AE7F3B987A86}"/>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5" name="Line 18">
                <a:extLst>
                  <a:ext uri="{FF2B5EF4-FFF2-40B4-BE49-F238E27FC236}">
                    <a16:creationId xmlns:a16="http://schemas.microsoft.com/office/drawing/2014/main" id="{80878844-3FE0-624C-9DDD-62F8AEE5A109}"/>
                  </a:ext>
                </a:extLst>
              </p:cNvPr>
              <p:cNvSpPr>
                <a:spLocks noChangeShapeType="1"/>
              </p:cNvSpPr>
              <p:nvPr/>
            </p:nvSpPr>
            <p:spPr bwMode="auto">
              <a:xfrm>
                <a:off x="2780" y="1618"/>
                <a:ext cx="0" cy="9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6" name="Freeform 19">
                <a:extLst>
                  <a:ext uri="{FF2B5EF4-FFF2-40B4-BE49-F238E27FC236}">
                    <a16:creationId xmlns:a16="http://schemas.microsoft.com/office/drawing/2014/main" id="{E084D757-E789-6745-A656-032505167134}"/>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7" name="Line 20">
                <a:extLst>
                  <a:ext uri="{FF2B5EF4-FFF2-40B4-BE49-F238E27FC236}">
                    <a16:creationId xmlns:a16="http://schemas.microsoft.com/office/drawing/2014/main" id="{A25BB550-D1E4-0D4D-A9FF-0D974B5526EE}"/>
                  </a:ext>
                </a:extLst>
              </p:cNvPr>
              <p:cNvSpPr>
                <a:spLocks noChangeShapeType="1"/>
              </p:cNvSpPr>
              <p:nvPr/>
            </p:nvSpPr>
            <p:spPr bwMode="auto">
              <a:xfrm>
                <a:off x="2796" y="1603"/>
                <a:ext cx="0" cy="1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8" name="Freeform 21">
                <a:extLst>
                  <a:ext uri="{FF2B5EF4-FFF2-40B4-BE49-F238E27FC236}">
                    <a16:creationId xmlns:a16="http://schemas.microsoft.com/office/drawing/2014/main" id="{89DD9765-AD8E-2F47-B69A-79254EECA1B6}"/>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9" name="Freeform 22">
                <a:extLst>
                  <a:ext uri="{FF2B5EF4-FFF2-40B4-BE49-F238E27FC236}">
                    <a16:creationId xmlns:a16="http://schemas.microsoft.com/office/drawing/2014/main" id="{14A3A829-3480-E341-8469-01CF2E850D45}"/>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0" name="Oval 23">
                <a:extLst>
                  <a:ext uri="{FF2B5EF4-FFF2-40B4-BE49-F238E27FC236}">
                    <a16:creationId xmlns:a16="http://schemas.microsoft.com/office/drawing/2014/main" id="{A8253BE9-786C-E84E-A8C6-42E3A1D4F58D}"/>
                  </a:ext>
                </a:extLst>
              </p:cNvPr>
              <p:cNvSpPr>
                <a:spLocks noChangeArrowheads="1"/>
              </p:cNvSpPr>
              <p:nvPr/>
            </p:nvSpPr>
            <p:spPr bwMode="auto">
              <a:xfrm>
                <a:off x="2771" y="1558"/>
                <a:ext cx="16" cy="1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1" name="Rectangle 24">
                <a:extLst>
                  <a:ext uri="{FF2B5EF4-FFF2-40B4-BE49-F238E27FC236}">
                    <a16:creationId xmlns:a16="http://schemas.microsoft.com/office/drawing/2014/main" id="{C975208F-FC0D-EB47-B3B7-CD2ECA6E0F04}"/>
                  </a:ext>
                </a:extLst>
              </p:cNvPr>
              <p:cNvSpPr>
                <a:spLocks noChangeArrowheads="1"/>
              </p:cNvSpPr>
              <p:nvPr/>
            </p:nvSpPr>
            <p:spPr bwMode="auto">
              <a:xfrm>
                <a:off x="2820"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2" name="Rectangle 25">
                <a:extLst>
                  <a:ext uri="{FF2B5EF4-FFF2-40B4-BE49-F238E27FC236}">
                    <a16:creationId xmlns:a16="http://schemas.microsoft.com/office/drawing/2014/main" id="{75251FF4-E875-AF41-815D-7A46E4FB26C4}"/>
                  </a:ext>
                </a:extLst>
              </p:cNvPr>
              <p:cNvSpPr>
                <a:spLocks noChangeArrowheads="1"/>
              </p:cNvSpPr>
              <p:nvPr/>
            </p:nvSpPr>
            <p:spPr bwMode="auto">
              <a:xfrm>
                <a:off x="2866"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43" name="Rectangle 26">
                <a:extLst>
                  <a:ext uri="{FF2B5EF4-FFF2-40B4-BE49-F238E27FC236}">
                    <a16:creationId xmlns:a16="http://schemas.microsoft.com/office/drawing/2014/main" id="{587909D4-C7CA-A947-AB8C-A302679B0FFE}"/>
                  </a:ext>
                </a:extLst>
              </p:cNvPr>
              <p:cNvSpPr>
                <a:spLocks noChangeArrowheads="1"/>
              </p:cNvSpPr>
              <p:nvPr/>
            </p:nvSpPr>
            <p:spPr bwMode="auto">
              <a:xfrm>
                <a:off x="2913" y="1632"/>
                <a:ext cx="31" cy="3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8" name="Group 29">
              <a:extLst>
                <a:ext uri="{FF2B5EF4-FFF2-40B4-BE49-F238E27FC236}">
                  <a16:creationId xmlns:a16="http://schemas.microsoft.com/office/drawing/2014/main" id="{17B77DA1-6720-354F-9B26-BBA279FA8BF3}"/>
                </a:ext>
              </a:extLst>
            </p:cNvPr>
            <p:cNvGrpSpPr>
              <a:grpSpLocks noChangeAspect="1"/>
            </p:cNvGrpSpPr>
            <p:nvPr/>
          </p:nvGrpSpPr>
          <p:grpSpPr bwMode="auto">
            <a:xfrm>
              <a:off x="3200170" y="2228287"/>
              <a:ext cx="667169" cy="445619"/>
              <a:chOff x="2748" y="1532"/>
              <a:chExt cx="265" cy="177"/>
            </a:xfrm>
          </p:grpSpPr>
          <p:sp>
            <p:nvSpPr>
              <p:cNvPr id="24" name="Freeform 30">
                <a:extLst>
                  <a:ext uri="{FF2B5EF4-FFF2-40B4-BE49-F238E27FC236}">
                    <a16:creationId xmlns:a16="http://schemas.microsoft.com/office/drawing/2014/main" id="{786B3843-30A0-4348-B756-B7066E8CBCDC}"/>
                  </a:ext>
                </a:extLst>
              </p:cNvPr>
              <p:cNvSpPr>
                <a:spLocks/>
              </p:cNvSpPr>
              <p:nvPr/>
            </p:nvSpPr>
            <p:spPr bwMode="auto">
              <a:xfrm>
                <a:off x="2748" y="1574"/>
                <a:ext cx="137" cy="102"/>
              </a:xfrm>
              <a:custGeom>
                <a:avLst/>
                <a:gdLst>
                  <a:gd name="T0" fmla="*/ 79 w 79"/>
                  <a:gd name="T1" fmla="*/ 23 h 59"/>
                  <a:gd name="T2" fmla="*/ 67 w 79"/>
                  <a:gd name="T3" fmla="*/ 13 h 59"/>
                  <a:gd name="T4" fmla="*/ 59 w 79"/>
                  <a:gd name="T5" fmla="*/ 16 h 59"/>
                  <a:gd name="T6" fmla="*/ 38 w 79"/>
                  <a:gd name="T7" fmla="*/ 0 h 59"/>
                  <a:gd name="T8" fmla="*/ 15 w 79"/>
                  <a:gd name="T9" fmla="*/ 23 h 59"/>
                  <a:gd name="T10" fmla="*/ 15 w 79"/>
                  <a:gd name="T11" fmla="*/ 24 h 59"/>
                  <a:gd name="T12" fmla="*/ 0 w 79"/>
                  <a:gd name="T13" fmla="*/ 41 h 59"/>
                  <a:gd name="T14" fmla="*/ 18 w 79"/>
                  <a:gd name="T15" fmla="*/ 59 h 59"/>
                  <a:gd name="T16" fmla="*/ 66 w 79"/>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9">
                    <a:moveTo>
                      <a:pt x="79" y="23"/>
                    </a:moveTo>
                    <a:cubicBezTo>
                      <a:pt x="78" y="17"/>
                      <a:pt x="73" y="13"/>
                      <a:pt x="67" y="13"/>
                    </a:cubicBezTo>
                    <a:cubicBezTo>
                      <a:pt x="64" y="13"/>
                      <a:pt x="61" y="14"/>
                      <a:pt x="59" y="16"/>
                    </a:cubicBezTo>
                    <a:cubicBezTo>
                      <a:pt x="56" y="7"/>
                      <a:pt x="47" y="0"/>
                      <a:pt x="38" y="0"/>
                    </a:cubicBezTo>
                    <a:cubicBezTo>
                      <a:pt x="25" y="0"/>
                      <a:pt x="15" y="10"/>
                      <a:pt x="15" y="23"/>
                    </a:cubicBezTo>
                    <a:cubicBezTo>
                      <a:pt x="15" y="23"/>
                      <a:pt x="15" y="23"/>
                      <a:pt x="15" y="24"/>
                    </a:cubicBezTo>
                    <a:cubicBezTo>
                      <a:pt x="7" y="25"/>
                      <a:pt x="0" y="32"/>
                      <a:pt x="0" y="41"/>
                    </a:cubicBezTo>
                    <a:cubicBezTo>
                      <a:pt x="0" y="51"/>
                      <a:pt x="8" y="59"/>
                      <a:pt x="18" y="59"/>
                    </a:cubicBezTo>
                    <a:cubicBezTo>
                      <a:pt x="25" y="59"/>
                      <a:pt x="50" y="59"/>
                      <a:pt x="66" y="5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5" name="Oval 31">
                <a:extLst>
                  <a:ext uri="{FF2B5EF4-FFF2-40B4-BE49-F238E27FC236}">
                    <a16:creationId xmlns:a16="http://schemas.microsoft.com/office/drawing/2014/main" id="{4A4E805F-F3C3-234F-A83E-1FC7EDD065CA}"/>
                  </a:ext>
                </a:extLst>
              </p:cNvPr>
              <p:cNvSpPr>
                <a:spLocks noChangeArrowheads="1"/>
              </p:cNvSpPr>
              <p:nvPr/>
            </p:nvSpPr>
            <p:spPr bwMode="auto">
              <a:xfrm>
                <a:off x="2849" y="1614"/>
                <a:ext cx="71" cy="71"/>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6" name="Line 32">
                <a:extLst>
                  <a:ext uri="{FF2B5EF4-FFF2-40B4-BE49-F238E27FC236}">
                    <a16:creationId xmlns:a16="http://schemas.microsoft.com/office/drawing/2014/main" id="{4B092A1F-C3A9-DF4A-840D-E4FAFADC2A53}"/>
                  </a:ext>
                </a:extLst>
              </p:cNvPr>
              <p:cNvSpPr>
                <a:spLocks noChangeShapeType="1"/>
              </p:cNvSpPr>
              <p:nvPr/>
            </p:nvSpPr>
            <p:spPr bwMode="auto">
              <a:xfrm>
                <a:off x="2909" y="1675"/>
                <a:ext cx="35" cy="34"/>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7" name="Freeform 33">
                <a:extLst>
                  <a:ext uri="{FF2B5EF4-FFF2-40B4-BE49-F238E27FC236}">
                    <a16:creationId xmlns:a16="http://schemas.microsoft.com/office/drawing/2014/main" id="{9DDA05AE-11C8-AB4E-B69D-B7C1729B5A71}"/>
                  </a:ext>
                </a:extLst>
              </p:cNvPr>
              <p:cNvSpPr>
                <a:spLocks/>
              </p:cNvSpPr>
              <p:nvPr/>
            </p:nvSpPr>
            <p:spPr bwMode="auto">
              <a:xfrm>
                <a:off x="2935" y="1532"/>
                <a:ext cx="78" cy="111"/>
              </a:xfrm>
              <a:custGeom>
                <a:avLst/>
                <a:gdLst>
                  <a:gd name="T0" fmla="*/ 78 w 78"/>
                  <a:gd name="T1" fmla="*/ 91 h 111"/>
                  <a:gd name="T2" fmla="*/ 18 w 78"/>
                  <a:gd name="T3" fmla="*/ 91 h 111"/>
                  <a:gd name="T4" fmla="*/ 0 w 78"/>
                  <a:gd name="T5" fmla="*/ 111 h 111"/>
                  <a:gd name="T6" fmla="*/ 0 w 78"/>
                  <a:gd name="T7" fmla="*/ 0 h 111"/>
                  <a:gd name="T8" fmla="*/ 78 w 78"/>
                  <a:gd name="T9" fmla="*/ 0 h 111"/>
                  <a:gd name="T10" fmla="*/ 78 w 78"/>
                  <a:gd name="T11" fmla="*/ 91 h 111"/>
                </a:gdLst>
                <a:ahLst/>
                <a:cxnLst>
                  <a:cxn ang="0">
                    <a:pos x="T0" y="T1"/>
                  </a:cxn>
                  <a:cxn ang="0">
                    <a:pos x="T2" y="T3"/>
                  </a:cxn>
                  <a:cxn ang="0">
                    <a:pos x="T4" y="T5"/>
                  </a:cxn>
                  <a:cxn ang="0">
                    <a:pos x="T6" y="T7"/>
                  </a:cxn>
                  <a:cxn ang="0">
                    <a:pos x="T8" y="T9"/>
                  </a:cxn>
                  <a:cxn ang="0">
                    <a:pos x="T10" y="T11"/>
                  </a:cxn>
                </a:cxnLst>
                <a:rect l="0" t="0" r="r" b="b"/>
                <a:pathLst>
                  <a:path w="78" h="111">
                    <a:moveTo>
                      <a:pt x="78" y="91"/>
                    </a:moveTo>
                    <a:lnTo>
                      <a:pt x="18" y="91"/>
                    </a:lnTo>
                    <a:lnTo>
                      <a:pt x="0" y="111"/>
                    </a:lnTo>
                    <a:lnTo>
                      <a:pt x="0" y="0"/>
                    </a:lnTo>
                    <a:lnTo>
                      <a:pt x="78" y="0"/>
                    </a:lnTo>
                    <a:lnTo>
                      <a:pt x="78" y="91"/>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8" name="Line 34">
                <a:extLst>
                  <a:ext uri="{FF2B5EF4-FFF2-40B4-BE49-F238E27FC236}">
                    <a16:creationId xmlns:a16="http://schemas.microsoft.com/office/drawing/2014/main" id="{6FA434C5-01AE-FC43-9A3A-4C9D47906598}"/>
                  </a:ext>
                </a:extLst>
              </p:cNvPr>
              <p:cNvSpPr>
                <a:spLocks noChangeShapeType="1"/>
              </p:cNvSpPr>
              <p:nvPr/>
            </p:nvSpPr>
            <p:spPr bwMode="auto">
              <a:xfrm>
                <a:off x="2946" y="1551"/>
                <a:ext cx="2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9" name="Line 35">
                <a:extLst>
                  <a:ext uri="{FF2B5EF4-FFF2-40B4-BE49-F238E27FC236}">
                    <a16:creationId xmlns:a16="http://schemas.microsoft.com/office/drawing/2014/main" id="{AD084EAF-3F28-9548-B424-15A3E8E2D7F7}"/>
                  </a:ext>
                </a:extLst>
              </p:cNvPr>
              <p:cNvSpPr>
                <a:spLocks noChangeShapeType="1"/>
              </p:cNvSpPr>
              <p:nvPr/>
            </p:nvSpPr>
            <p:spPr bwMode="auto">
              <a:xfrm>
                <a:off x="2946" y="1574"/>
                <a:ext cx="5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30" name="Line 36">
                <a:extLst>
                  <a:ext uri="{FF2B5EF4-FFF2-40B4-BE49-F238E27FC236}">
                    <a16:creationId xmlns:a16="http://schemas.microsoft.com/office/drawing/2014/main" id="{E2482A68-7E8C-BC4A-AA67-9242FAC2A578}"/>
                  </a:ext>
                </a:extLst>
              </p:cNvPr>
              <p:cNvSpPr>
                <a:spLocks noChangeShapeType="1"/>
              </p:cNvSpPr>
              <p:nvPr/>
            </p:nvSpPr>
            <p:spPr bwMode="auto">
              <a:xfrm>
                <a:off x="2946" y="1597"/>
                <a:ext cx="5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grpSp>
          <p:nvGrpSpPr>
            <p:cNvPr id="9" name="Group 39">
              <a:extLst>
                <a:ext uri="{FF2B5EF4-FFF2-40B4-BE49-F238E27FC236}">
                  <a16:creationId xmlns:a16="http://schemas.microsoft.com/office/drawing/2014/main" id="{B9A100BE-7492-9D42-98C8-4CC54FA91BAA}"/>
                </a:ext>
              </a:extLst>
            </p:cNvPr>
            <p:cNvGrpSpPr>
              <a:grpSpLocks noChangeAspect="1"/>
            </p:cNvGrpSpPr>
            <p:nvPr/>
          </p:nvGrpSpPr>
          <p:grpSpPr bwMode="auto">
            <a:xfrm>
              <a:off x="4737579" y="2263500"/>
              <a:ext cx="217488" cy="328613"/>
              <a:chOff x="2812" y="1517"/>
              <a:chExt cx="137" cy="207"/>
            </a:xfrm>
          </p:grpSpPr>
          <p:sp>
            <p:nvSpPr>
              <p:cNvPr id="17" name="Freeform 40">
                <a:extLst>
                  <a:ext uri="{FF2B5EF4-FFF2-40B4-BE49-F238E27FC236}">
                    <a16:creationId xmlns:a16="http://schemas.microsoft.com/office/drawing/2014/main" id="{680652A3-1755-B744-9A7B-8AA8E3C32824}"/>
                  </a:ext>
                </a:extLst>
              </p:cNvPr>
              <p:cNvSpPr>
                <a:spLocks/>
              </p:cNvSpPr>
              <p:nvPr/>
            </p:nvSpPr>
            <p:spPr bwMode="auto">
              <a:xfrm>
                <a:off x="2812" y="1604"/>
                <a:ext cx="137" cy="120"/>
              </a:xfrm>
              <a:custGeom>
                <a:avLst/>
                <a:gdLst>
                  <a:gd name="T0" fmla="*/ 78 w 78"/>
                  <a:gd name="T1" fmla="*/ 0 h 70"/>
                  <a:gd name="T2" fmla="*/ 68 w 78"/>
                  <a:gd name="T3" fmla="*/ 62 h 70"/>
                  <a:gd name="T4" fmla="*/ 59 w 78"/>
                  <a:gd name="T5" fmla="*/ 70 h 70"/>
                  <a:gd name="T6" fmla="*/ 19 w 78"/>
                  <a:gd name="T7" fmla="*/ 70 h 70"/>
                  <a:gd name="T8" fmla="*/ 10 w 78"/>
                  <a:gd name="T9" fmla="*/ 62 h 70"/>
                  <a:gd name="T10" fmla="*/ 0 w 78"/>
                  <a:gd name="T11" fmla="*/ 0 h 70"/>
                </a:gdLst>
                <a:ahLst/>
                <a:cxnLst>
                  <a:cxn ang="0">
                    <a:pos x="T0" y="T1"/>
                  </a:cxn>
                  <a:cxn ang="0">
                    <a:pos x="T2" y="T3"/>
                  </a:cxn>
                  <a:cxn ang="0">
                    <a:pos x="T4" y="T5"/>
                  </a:cxn>
                  <a:cxn ang="0">
                    <a:pos x="T6" y="T7"/>
                  </a:cxn>
                  <a:cxn ang="0">
                    <a:pos x="T8" y="T9"/>
                  </a:cxn>
                  <a:cxn ang="0">
                    <a:pos x="T10" y="T11"/>
                  </a:cxn>
                </a:cxnLst>
                <a:rect l="0" t="0" r="r" b="b"/>
                <a:pathLst>
                  <a:path w="78" h="70">
                    <a:moveTo>
                      <a:pt x="78" y="0"/>
                    </a:moveTo>
                    <a:cubicBezTo>
                      <a:pt x="68" y="62"/>
                      <a:pt x="68" y="62"/>
                      <a:pt x="68" y="62"/>
                    </a:cubicBezTo>
                    <a:cubicBezTo>
                      <a:pt x="67" y="67"/>
                      <a:pt x="63" y="70"/>
                      <a:pt x="59" y="70"/>
                    </a:cubicBezTo>
                    <a:cubicBezTo>
                      <a:pt x="19" y="70"/>
                      <a:pt x="19" y="70"/>
                      <a:pt x="19" y="70"/>
                    </a:cubicBezTo>
                    <a:cubicBezTo>
                      <a:pt x="15" y="70"/>
                      <a:pt x="10" y="67"/>
                      <a:pt x="10" y="62"/>
                    </a:cubicBezTo>
                    <a:cubicBezTo>
                      <a:pt x="0" y="0"/>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18" name="Freeform 41">
                <a:extLst>
                  <a:ext uri="{FF2B5EF4-FFF2-40B4-BE49-F238E27FC236}">
                    <a16:creationId xmlns:a16="http://schemas.microsoft.com/office/drawing/2014/main" id="{8EF99588-2BF1-AD46-B0A0-BD2F677B77E1}"/>
                  </a:ext>
                </a:extLst>
              </p:cNvPr>
              <p:cNvSpPr>
                <a:spLocks/>
              </p:cNvSpPr>
              <p:nvPr/>
            </p:nvSpPr>
            <p:spPr bwMode="auto">
              <a:xfrm>
                <a:off x="2812" y="1588"/>
                <a:ext cx="137" cy="36"/>
              </a:xfrm>
              <a:custGeom>
                <a:avLst/>
                <a:gdLst>
                  <a:gd name="T0" fmla="*/ 66 w 78"/>
                  <a:gd name="T1" fmla="*/ 0 h 21"/>
                  <a:gd name="T2" fmla="*/ 78 w 78"/>
                  <a:gd name="T3" fmla="*/ 9 h 21"/>
                  <a:gd name="T4" fmla="*/ 39 w 78"/>
                  <a:gd name="T5" fmla="*/ 21 h 21"/>
                  <a:gd name="T6" fmla="*/ 0 w 78"/>
                  <a:gd name="T7" fmla="*/ 9 h 21"/>
                  <a:gd name="T8" fmla="*/ 11 w 78"/>
                  <a:gd name="T9" fmla="*/ 0 h 21"/>
                </a:gdLst>
                <a:ahLst/>
                <a:cxnLst>
                  <a:cxn ang="0">
                    <a:pos x="T0" y="T1"/>
                  </a:cxn>
                  <a:cxn ang="0">
                    <a:pos x="T2" y="T3"/>
                  </a:cxn>
                  <a:cxn ang="0">
                    <a:pos x="T4" y="T5"/>
                  </a:cxn>
                  <a:cxn ang="0">
                    <a:pos x="T6" y="T7"/>
                  </a:cxn>
                  <a:cxn ang="0">
                    <a:pos x="T8" y="T9"/>
                  </a:cxn>
                </a:cxnLst>
                <a:rect l="0" t="0" r="r" b="b"/>
                <a:pathLst>
                  <a:path w="78" h="21">
                    <a:moveTo>
                      <a:pt x="66" y="0"/>
                    </a:moveTo>
                    <a:cubicBezTo>
                      <a:pt x="73" y="2"/>
                      <a:pt x="78" y="5"/>
                      <a:pt x="78" y="9"/>
                    </a:cubicBezTo>
                    <a:cubicBezTo>
                      <a:pt x="78" y="15"/>
                      <a:pt x="61" y="21"/>
                      <a:pt x="39" y="21"/>
                    </a:cubicBezTo>
                    <a:cubicBezTo>
                      <a:pt x="17" y="21"/>
                      <a:pt x="0" y="15"/>
                      <a:pt x="0" y="9"/>
                    </a:cubicBezTo>
                    <a:cubicBezTo>
                      <a:pt x="0" y="6"/>
                      <a:pt x="4" y="3"/>
                      <a:pt x="11"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19" name="Freeform 42">
                <a:extLst>
                  <a:ext uri="{FF2B5EF4-FFF2-40B4-BE49-F238E27FC236}">
                    <a16:creationId xmlns:a16="http://schemas.microsoft.com/office/drawing/2014/main" id="{53C39064-4465-2F46-8E18-4901F5D0562F}"/>
                  </a:ext>
                </a:extLst>
              </p:cNvPr>
              <p:cNvSpPr>
                <a:spLocks/>
              </p:cNvSpPr>
              <p:nvPr/>
            </p:nvSpPr>
            <p:spPr bwMode="auto">
              <a:xfrm>
                <a:off x="2833" y="1517"/>
                <a:ext cx="95" cy="100"/>
              </a:xfrm>
              <a:custGeom>
                <a:avLst/>
                <a:gdLst>
                  <a:gd name="T0" fmla="*/ 0 w 95"/>
                  <a:gd name="T1" fmla="*/ 100 h 100"/>
                  <a:gd name="T2" fmla="*/ 0 w 95"/>
                  <a:gd name="T3" fmla="*/ 0 h 100"/>
                  <a:gd name="T4" fmla="*/ 95 w 95"/>
                  <a:gd name="T5" fmla="*/ 0 h 100"/>
                  <a:gd name="T6" fmla="*/ 95 w 95"/>
                  <a:gd name="T7" fmla="*/ 100 h 100"/>
                </a:gdLst>
                <a:ahLst/>
                <a:cxnLst>
                  <a:cxn ang="0">
                    <a:pos x="T0" y="T1"/>
                  </a:cxn>
                  <a:cxn ang="0">
                    <a:pos x="T2" y="T3"/>
                  </a:cxn>
                  <a:cxn ang="0">
                    <a:pos x="T4" y="T5"/>
                  </a:cxn>
                  <a:cxn ang="0">
                    <a:pos x="T6" y="T7"/>
                  </a:cxn>
                </a:cxnLst>
                <a:rect l="0" t="0" r="r" b="b"/>
                <a:pathLst>
                  <a:path w="95" h="100">
                    <a:moveTo>
                      <a:pt x="0" y="100"/>
                    </a:moveTo>
                    <a:lnTo>
                      <a:pt x="0" y="0"/>
                    </a:lnTo>
                    <a:lnTo>
                      <a:pt x="95" y="0"/>
                    </a:lnTo>
                    <a:lnTo>
                      <a:pt x="95" y="10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0" name="Line 43">
                <a:extLst>
                  <a:ext uri="{FF2B5EF4-FFF2-40B4-BE49-F238E27FC236}">
                    <a16:creationId xmlns:a16="http://schemas.microsoft.com/office/drawing/2014/main" id="{EFF5DDBD-0B99-7B44-A4AE-C2DC148EAD88}"/>
                  </a:ext>
                </a:extLst>
              </p:cNvPr>
              <p:cNvSpPr>
                <a:spLocks noChangeShapeType="1"/>
              </p:cNvSpPr>
              <p:nvPr/>
            </p:nvSpPr>
            <p:spPr bwMode="auto">
              <a:xfrm>
                <a:off x="2853" y="1540"/>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1" name="Line 44">
                <a:extLst>
                  <a:ext uri="{FF2B5EF4-FFF2-40B4-BE49-F238E27FC236}">
                    <a16:creationId xmlns:a16="http://schemas.microsoft.com/office/drawing/2014/main" id="{85D3A79B-9624-C140-B302-C53E2E62A0AA}"/>
                  </a:ext>
                </a:extLst>
              </p:cNvPr>
              <p:cNvSpPr>
                <a:spLocks noChangeShapeType="1"/>
              </p:cNvSpPr>
              <p:nvPr/>
            </p:nvSpPr>
            <p:spPr bwMode="auto">
              <a:xfrm>
                <a:off x="2853" y="1562"/>
                <a:ext cx="5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2" name="Line 45">
                <a:extLst>
                  <a:ext uri="{FF2B5EF4-FFF2-40B4-BE49-F238E27FC236}">
                    <a16:creationId xmlns:a16="http://schemas.microsoft.com/office/drawing/2014/main" id="{8D326FB1-A38A-5647-B3BF-ED6748CEF0C5}"/>
                  </a:ext>
                </a:extLst>
              </p:cNvPr>
              <p:cNvSpPr>
                <a:spLocks noChangeShapeType="1"/>
              </p:cNvSpPr>
              <p:nvPr/>
            </p:nvSpPr>
            <p:spPr bwMode="auto">
              <a:xfrm>
                <a:off x="2853" y="1585"/>
                <a:ext cx="5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sp>
            <p:nvSpPr>
              <p:cNvPr id="23" name="Line 46">
                <a:extLst>
                  <a:ext uri="{FF2B5EF4-FFF2-40B4-BE49-F238E27FC236}">
                    <a16:creationId xmlns:a16="http://schemas.microsoft.com/office/drawing/2014/main" id="{A0E57F77-DE55-8841-B100-26350130308A}"/>
                  </a:ext>
                </a:extLst>
              </p:cNvPr>
              <p:cNvSpPr>
                <a:spLocks noChangeShapeType="1"/>
              </p:cNvSpPr>
              <p:nvPr/>
            </p:nvSpPr>
            <p:spPr bwMode="auto">
              <a:xfrm>
                <a:off x="2853" y="1607"/>
                <a:ext cx="2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baseline="-25000"/>
              </a:p>
            </p:txBody>
          </p:sp>
        </p:grpSp>
        <p:sp>
          <p:nvSpPr>
            <p:cNvPr id="10" name="Amazon Redshift">
              <a:extLst>
                <a:ext uri="{FF2B5EF4-FFF2-40B4-BE49-F238E27FC236}">
                  <a16:creationId xmlns:a16="http://schemas.microsoft.com/office/drawing/2014/main" id="{430B1D31-484E-4E48-A2DF-A5817FA3F708}"/>
                </a:ext>
              </a:extLst>
            </p:cNvPr>
            <p:cNvSpPr txBox="1"/>
            <p:nvPr/>
          </p:nvSpPr>
          <p:spPr>
            <a:xfrm>
              <a:off x="359977" y="2756245"/>
              <a:ext cx="1097280" cy="139743"/>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a:latin typeface="Amazon Ember" panose="020B0603020204020204" pitchFamily="34" charset="0"/>
                  <a:ea typeface="Amazon Ember" panose="020B0603020204020204" pitchFamily="34" charset="0"/>
                  <a:cs typeface="Amazon Ember" panose="020B0603020204020204" pitchFamily="34" charset="0"/>
                </a:rPr>
                <a:t>Store data in S3</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Amazon Redshift">
              <a:extLst>
                <a:ext uri="{FF2B5EF4-FFF2-40B4-BE49-F238E27FC236}">
                  <a16:creationId xmlns:a16="http://schemas.microsoft.com/office/drawing/2014/main" id="{FBC0D363-C3F4-B747-A998-DCBFA89986F1}"/>
                </a:ext>
              </a:extLst>
            </p:cNvPr>
            <p:cNvSpPr txBox="1"/>
            <p:nvPr/>
          </p:nvSpPr>
          <p:spPr>
            <a:xfrm>
              <a:off x="1672546" y="2754628"/>
              <a:ext cx="1097280" cy="389011"/>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Account event occurs generating API activity</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Amazon Redshift">
              <a:extLst>
                <a:ext uri="{FF2B5EF4-FFF2-40B4-BE49-F238E27FC236}">
                  <a16:creationId xmlns:a16="http://schemas.microsoft.com/office/drawing/2014/main" id="{C388D30B-1269-994D-AAEC-8C4CBF2344CB}"/>
                </a:ext>
              </a:extLst>
            </p:cNvPr>
            <p:cNvSpPr txBox="1"/>
            <p:nvPr/>
          </p:nvSpPr>
          <p:spPr>
            <a:xfrm>
              <a:off x="2985115" y="2754628"/>
              <a:ext cx="1097280" cy="389011"/>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CloudTrail captures and records the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API activity</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Amazon Redshift">
              <a:extLst>
                <a:ext uri="{FF2B5EF4-FFF2-40B4-BE49-F238E27FC236}">
                  <a16:creationId xmlns:a16="http://schemas.microsoft.com/office/drawing/2014/main" id="{949F3F79-4050-BF4A-B87C-9A92BD96A15D}"/>
                </a:ext>
              </a:extLst>
            </p:cNvPr>
            <p:cNvSpPr txBox="1"/>
            <p:nvPr/>
          </p:nvSpPr>
          <p:spPr>
            <a:xfrm>
              <a:off x="4297683" y="2754628"/>
              <a:ext cx="1097280" cy="887544"/>
            </a:xfrm>
            <a:prstGeom prst="rect">
              <a:avLst/>
            </a:prstGeom>
            <a:ln w="3175">
              <a:miter lim="400000"/>
            </a:ln>
            <a:extLst>
              <a:ext uri="{C572A759-6A51-4108-AA02-DFA0A04FC94B}">
                <ma14:wrappingTextBoxFlag xmlns="" xmlns:ma14="http://schemas.microsoft.com/office/mac/drawingml/2011/main" val="1"/>
              </a:ext>
            </a:extLst>
          </p:spPr>
          <p:txBody>
            <a:bodyPr wrap="square" lIns="11971" tIns="11971" rIns="11971" bIns="11971">
              <a:spAutoFit/>
            </a:bodyPr>
            <a:lstStyle>
              <a:lvl1pPr defTabSz="831624">
                <a:lnSpc>
                  <a:spcPct val="80000"/>
                </a:lnSpc>
                <a:defRPr sz="4400" b="1"/>
              </a:lvl1pPr>
            </a:lstStyle>
            <a:p>
              <a:pPr algn="ctr">
                <a:lnSpc>
                  <a:spcPct val="90000"/>
                </a:lnSpc>
              </a:pPr>
              <a:r>
                <a:rPr lang="en-US" sz="1440" b="0" dirty="0">
                  <a:latin typeface="Amazon Ember" panose="020B0603020204020204" pitchFamily="34" charset="0"/>
                  <a:ea typeface="Amazon Ember" panose="020B0603020204020204" pitchFamily="34" charset="0"/>
                  <a:cs typeface="Amazon Ember" panose="020B0603020204020204" pitchFamily="34" charset="0"/>
                </a:rPr>
                <a:t>A log of API calls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is delivered to </a:t>
              </a:r>
              <a:br>
                <a:rPr lang="en-US" sz="1440" b="0" dirty="0">
                  <a:latin typeface="Amazon Ember" panose="020B0603020204020204" pitchFamily="34" charset="0"/>
                  <a:ea typeface="Amazon Ember" panose="020B0603020204020204" pitchFamily="34" charset="0"/>
                  <a:cs typeface="Amazon Ember" panose="020B0603020204020204" pitchFamily="34" charset="0"/>
                </a:rPr>
              </a:br>
              <a:r>
                <a:rPr lang="en-US" sz="1440" b="0" dirty="0">
                  <a:latin typeface="Amazon Ember" panose="020B0603020204020204" pitchFamily="34" charset="0"/>
                  <a:ea typeface="Amazon Ember" panose="020B0603020204020204" pitchFamily="34" charset="0"/>
                  <a:cs typeface="Amazon Ember" panose="020B0603020204020204" pitchFamily="34" charset="0"/>
                </a:rPr>
                <a:t>S3 bucket and optionally delivered to CloudWatch Logs and CloudWatch Events</a:t>
              </a:r>
              <a:endParaRPr lang="en-US" sz="960" b="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3">
              <a:extLst>
                <a:ext uri="{FF2B5EF4-FFF2-40B4-BE49-F238E27FC236}">
                  <a16:creationId xmlns:a16="http://schemas.microsoft.com/office/drawing/2014/main" id="{63B4AE08-3B58-4641-8014-0AE3975339AB}"/>
                </a:ext>
              </a:extLst>
            </p:cNvPr>
            <p:cNvCxnSpPr>
              <a:cxnSpLocks/>
            </p:cNvCxnSpPr>
            <p:nvPr/>
          </p:nvCxnSpPr>
          <p:spPr>
            <a:xfrm flipH="1">
              <a:off x="1371635" y="2480311"/>
              <a:ext cx="373325" cy="0"/>
            </a:xfrm>
            <a:prstGeom prst="straightConnector1">
              <a:avLst/>
            </a:prstGeom>
            <a:noFill/>
            <a:ln w="19050" cap="rnd" cmpd="sng" algn="ctr">
              <a:solidFill>
                <a:srgbClr val="FF9600"/>
              </a:solidFill>
              <a:prstDash val="solid"/>
              <a:headEnd type="arrow" w="med" len="sm"/>
            </a:ln>
            <a:effectLst/>
          </p:spPr>
        </p:cxnSp>
        <p:cxnSp>
          <p:nvCxnSpPr>
            <p:cNvPr id="15" name="Straight Arrow Connector 14">
              <a:extLst>
                <a:ext uri="{FF2B5EF4-FFF2-40B4-BE49-F238E27FC236}">
                  <a16:creationId xmlns:a16="http://schemas.microsoft.com/office/drawing/2014/main" id="{7ECF9494-DBF4-BD46-8DA5-4794FF9495C3}"/>
                </a:ext>
              </a:extLst>
            </p:cNvPr>
            <p:cNvCxnSpPr>
              <a:cxnSpLocks/>
            </p:cNvCxnSpPr>
            <p:nvPr/>
          </p:nvCxnSpPr>
          <p:spPr>
            <a:xfrm flipH="1">
              <a:off x="2651781" y="2480311"/>
              <a:ext cx="373325" cy="0"/>
            </a:xfrm>
            <a:prstGeom prst="straightConnector1">
              <a:avLst/>
            </a:prstGeom>
            <a:noFill/>
            <a:ln w="19050" cap="rnd" cmpd="sng" algn="ctr">
              <a:solidFill>
                <a:srgbClr val="FF9600"/>
              </a:solidFill>
              <a:prstDash val="solid"/>
              <a:headEnd type="arrow" w="med" len="sm"/>
            </a:ln>
            <a:effectLst/>
          </p:spPr>
        </p:cxnSp>
        <p:cxnSp>
          <p:nvCxnSpPr>
            <p:cNvPr id="16" name="Straight Arrow Connector 15">
              <a:extLst>
                <a:ext uri="{FF2B5EF4-FFF2-40B4-BE49-F238E27FC236}">
                  <a16:creationId xmlns:a16="http://schemas.microsoft.com/office/drawing/2014/main" id="{0E7E9E91-2870-F94F-85C8-F759C1975BCE}"/>
                </a:ext>
              </a:extLst>
            </p:cNvPr>
            <p:cNvCxnSpPr>
              <a:cxnSpLocks/>
            </p:cNvCxnSpPr>
            <p:nvPr/>
          </p:nvCxnSpPr>
          <p:spPr>
            <a:xfrm flipH="1">
              <a:off x="4082395" y="2480311"/>
              <a:ext cx="373325" cy="0"/>
            </a:xfrm>
            <a:prstGeom prst="straightConnector1">
              <a:avLst/>
            </a:prstGeom>
            <a:noFill/>
            <a:ln w="19050" cap="rnd" cmpd="sng" algn="ctr">
              <a:solidFill>
                <a:srgbClr val="FF9600"/>
              </a:solidFill>
              <a:prstDash val="solid"/>
              <a:headEnd type="arrow" w="med" len="sm"/>
            </a:ln>
            <a:effectLst/>
          </p:spPr>
        </p:cxnSp>
      </p:grpSp>
      <p:sp>
        <p:nvSpPr>
          <p:cNvPr id="53" name="Rectangle 52">
            <a:extLst>
              <a:ext uri="{FF2B5EF4-FFF2-40B4-BE49-F238E27FC236}">
                <a16:creationId xmlns:a16="http://schemas.microsoft.com/office/drawing/2014/main" id="{496DD6B1-C4D1-FF4F-AF02-AF07E9BCFFFF}"/>
              </a:ext>
            </a:extLst>
          </p:cNvPr>
          <p:cNvSpPr/>
          <p:nvPr/>
        </p:nvSpPr>
        <p:spPr>
          <a:xfrm>
            <a:off x="11447568" y="206679"/>
            <a:ext cx="3182832" cy="849526"/>
          </a:xfrm>
          <a:prstGeom prst="rect">
            <a:avLst/>
          </a:prstGeom>
          <a:solidFill>
            <a:schemeClr val="tx1"/>
          </a:solidFill>
          <a:ln w="12700">
            <a:noFill/>
          </a:ln>
          <a:effectLst>
            <a:outerShdw blurRad="50800" dist="38100" dir="2700000" algn="tl" rotWithShape="0">
              <a:prstClr val="black">
                <a:alpha val="10000"/>
              </a:prstClr>
            </a:outerShdw>
          </a:effectLst>
        </p:spPr>
        <p:txBody>
          <a:bodyPr wrap="square" lIns="219456" tIns="0" rIns="219456" bIns="0" anchor="ctr" anchorCtr="0">
            <a:noAutofit/>
          </a:bodyPr>
          <a:lstStyle/>
          <a:p>
            <a:r>
              <a:rPr lang="en-US" sz="1920" dirty="0">
                <a:solidFill>
                  <a:srgbClr val="232F3E"/>
                </a:solidFill>
                <a:latin typeface="Amazon Ember" panose="02000000000000000000" pitchFamily="2" charset="0"/>
                <a:ea typeface="Amazon Ember" panose="02000000000000000000" pitchFamily="2" charset="0"/>
              </a:rPr>
              <a:t>Data lake infrastructure </a:t>
            </a:r>
            <a:br>
              <a:rPr lang="en-US" sz="1920" dirty="0">
                <a:solidFill>
                  <a:srgbClr val="232F3E"/>
                </a:solidFill>
                <a:latin typeface="Amazon Ember" panose="02000000000000000000" pitchFamily="2" charset="0"/>
                <a:ea typeface="Amazon Ember" panose="02000000000000000000" pitchFamily="2" charset="0"/>
              </a:rPr>
            </a:br>
            <a:r>
              <a:rPr lang="en-US" sz="1920" dirty="0">
                <a:solidFill>
                  <a:srgbClr val="232F3E"/>
                </a:solidFill>
                <a:latin typeface="Amazon Ember" panose="02000000000000000000" pitchFamily="2" charset="0"/>
                <a:ea typeface="Amazon Ember" panose="02000000000000000000" pitchFamily="2" charset="0"/>
              </a:rPr>
              <a:t>&amp; management</a:t>
            </a:r>
          </a:p>
        </p:txBody>
      </p:sp>
      <p:sp>
        <p:nvSpPr>
          <p:cNvPr id="54" name="Rectangle 53">
            <a:extLst>
              <a:ext uri="{FF2B5EF4-FFF2-40B4-BE49-F238E27FC236}">
                <a16:creationId xmlns:a16="http://schemas.microsoft.com/office/drawing/2014/main" id="{A163AFF0-F7C6-5B47-B5C7-16E0C4A41DBF}"/>
              </a:ext>
            </a:extLst>
          </p:cNvPr>
          <p:cNvSpPr/>
          <p:nvPr/>
        </p:nvSpPr>
        <p:spPr>
          <a:xfrm>
            <a:off x="11374419" y="208315"/>
            <a:ext cx="73150" cy="8495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317648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AB6526-22D2-4F27-B47E-9A73DB51D0C1}"/>
              </a:ext>
            </a:extLst>
          </p:cNvPr>
          <p:cNvSpPr/>
          <p:nvPr/>
        </p:nvSpPr>
        <p:spPr>
          <a:xfrm>
            <a:off x="480806"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Challenge</a:t>
            </a:r>
          </a:p>
          <a:p>
            <a:r>
              <a:rPr lang="en-US" sz="1920" dirty="0">
                <a:latin typeface="Amazon Ember Regular"/>
                <a:ea typeface="Amazon Ember" panose="020B0603020204020204" pitchFamily="34" charset="0"/>
                <a:cs typeface="Amazon Ember" panose="020B0603020204020204" pitchFamily="34" charset="0"/>
              </a:rPr>
              <a:t>Their data warehouse had limited integration, was very expensive, and required a lot of platform specific domain knowledge. They needed to reduce administration and costs, blend structured and semi-structured data for analytics, and evolve into a data lake strategy.</a:t>
            </a:r>
            <a:endParaRPr lang="en-US" sz="1920" dirty="0">
              <a:solidFill>
                <a:srgbClr val="FFFFFF"/>
              </a:solidFill>
              <a:latin typeface="Amazon Ember Regular"/>
              <a:ea typeface="Amazon Ember" panose="020B0603020204020204" pitchFamily="34" charset="0"/>
              <a:cs typeface="Amazon Ember" panose="020B0603020204020204" pitchFamily="34" charset="0"/>
            </a:endParaRPr>
          </a:p>
          <a:p>
            <a:pPr algn="ctr"/>
            <a:endParaRPr lang="en-US" sz="4608" dirty="0"/>
          </a:p>
        </p:txBody>
      </p:sp>
      <p:sp>
        <p:nvSpPr>
          <p:cNvPr id="17" name="Rectangle 16">
            <a:extLst>
              <a:ext uri="{FF2B5EF4-FFF2-40B4-BE49-F238E27FC236}">
                <a16:creationId xmlns:a16="http://schemas.microsoft.com/office/drawing/2014/main" id="{97F5B88D-5477-4DB8-9ED6-75BC4AE3FACC}"/>
              </a:ext>
            </a:extLst>
          </p:cNvPr>
          <p:cNvSpPr/>
          <p:nvPr/>
        </p:nvSpPr>
        <p:spPr>
          <a:xfrm>
            <a:off x="5016727"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Solution</a:t>
            </a:r>
          </a:p>
          <a:p>
            <a:r>
              <a:rPr lang="en-US" sz="1920" dirty="0">
                <a:latin typeface="Amazon Ember Regular"/>
              </a:rPr>
              <a:t>Equinox migrated from a legacy data warehouse to Amazon Redshift to combine data from disparate sources like clickstream data, cycling log data, club management software, and more. They land data directly in an Amazon S3 data lake and perform analytics using Amazon Redshift, Redshift Spectrum, and Amazon EMR.</a:t>
            </a:r>
            <a:endParaRPr lang="en-US" sz="1920" dirty="0">
              <a:solidFill>
                <a:srgbClr val="FFFFFF"/>
              </a:solidFill>
              <a:latin typeface="Amazon Ember Regular"/>
              <a:ea typeface="Amazon Ember Display" panose="020F0603020204020204" pitchFamily="34" charset="0"/>
              <a:cs typeface="Amazon Ember Display" panose="020F0603020204020204" pitchFamily="34" charset="0"/>
            </a:endParaRPr>
          </a:p>
          <a:p>
            <a:pPr algn="ctr"/>
            <a:endParaRPr lang="en-US" sz="4608" dirty="0"/>
          </a:p>
        </p:txBody>
      </p:sp>
      <p:sp>
        <p:nvSpPr>
          <p:cNvPr id="18" name="Rectangle 17">
            <a:extLst>
              <a:ext uri="{FF2B5EF4-FFF2-40B4-BE49-F238E27FC236}">
                <a16:creationId xmlns:a16="http://schemas.microsoft.com/office/drawing/2014/main" id="{F4A3DA5D-C5E0-4515-90A5-656BDCDCC319}"/>
              </a:ext>
            </a:extLst>
          </p:cNvPr>
          <p:cNvSpPr/>
          <p:nvPr/>
        </p:nvSpPr>
        <p:spPr>
          <a:xfrm>
            <a:off x="9552654" y="2622779"/>
            <a:ext cx="4480827" cy="4433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46304" rIns="219456" rtlCol="0" anchor="t" anchorCtr="0"/>
          <a:lstStyle/>
          <a:p>
            <a:pPr>
              <a:spcAft>
                <a:spcPts val="480"/>
              </a:spcAft>
            </a:pPr>
            <a:r>
              <a:rPr lang="en-US" sz="4608" dirty="0">
                <a:solidFill>
                  <a:schemeClr val="accent1"/>
                </a:solidFill>
                <a:latin typeface="Amazon Ember Regular"/>
                <a:ea typeface="Amazon Ember Heavy" panose="020B0803020204020204" pitchFamily="34" charset="0"/>
                <a:cs typeface="Amazon Ember Heavy" panose="020B0803020204020204" pitchFamily="34" charset="0"/>
              </a:rPr>
              <a:t>Benefits</a:t>
            </a:r>
          </a:p>
          <a:p>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Their monthly Amazon Redshift </a:t>
            </a:r>
            <a:br>
              <a:rPr lang="en-US" sz="1920" dirty="0">
                <a:solidFill>
                  <a:srgbClr val="FFFFFF"/>
                </a:solidFill>
                <a:latin typeface="Amazon Ember Regular"/>
                <a:ea typeface="Amazon Ember Display" panose="020F0603020204020204" pitchFamily="34" charset="0"/>
                <a:cs typeface="Amazon Ember Display" panose="020F0603020204020204" pitchFamily="34" charset="0"/>
              </a:rPr>
            </a:br>
            <a:r>
              <a:rPr lang="en-US" sz="1920" dirty="0">
                <a:solidFill>
                  <a:srgbClr val="FFFFFF"/>
                </a:solidFill>
                <a:latin typeface="Amazon Ember Regular"/>
                <a:ea typeface="Amazon Ember Display" panose="020F0603020204020204" pitchFamily="34" charset="0"/>
                <a:cs typeface="Amazon Ember Display" panose="020F0603020204020204" pitchFamily="34" charset="0"/>
              </a:rPr>
              <a:t>bill is now 20% of prior yearly maintenance of their legacy data warehouse. AWS data lake and analytics reduced report delivery time from months to days.</a:t>
            </a:r>
          </a:p>
          <a:p>
            <a:pPr algn="ctr"/>
            <a:endParaRPr lang="en-US" sz="4608" dirty="0"/>
          </a:p>
        </p:txBody>
      </p:sp>
      <p:sp>
        <p:nvSpPr>
          <p:cNvPr id="2" name="Title 1">
            <a:extLst>
              <a:ext uri="{FF2B5EF4-FFF2-40B4-BE49-F238E27FC236}">
                <a16:creationId xmlns:a16="http://schemas.microsoft.com/office/drawing/2014/main" id="{1A14F55A-898A-43B5-8105-18FF3A2071E9}"/>
              </a:ext>
            </a:extLst>
          </p:cNvPr>
          <p:cNvSpPr>
            <a:spLocks noGrp="1"/>
          </p:cNvSpPr>
          <p:nvPr>
            <p:ph type="title"/>
          </p:nvPr>
        </p:nvSpPr>
        <p:spPr/>
        <p:txBody>
          <a:bodyPr/>
          <a:lstStyle/>
          <a:p>
            <a:r>
              <a:rPr lang="en-US" dirty="0"/>
              <a:t>Equinox sees faster reports, </a:t>
            </a:r>
            <a:br>
              <a:rPr lang="en-US" dirty="0"/>
            </a:br>
            <a:r>
              <a:rPr lang="en-US" dirty="0"/>
              <a:t>80% cost-savings</a:t>
            </a:r>
            <a:endParaRPr lang="en-US" sz="2240" dirty="0"/>
          </a:p>
        </p:txBody>
      </p:sp>
      <p:sp>
        <p:nvSpPr>
          <p:cNvPr id="20" name="Rectangle 19">
            <a:extLst>
              <a:ext uri="{FF2B5EF4-FFF2-40B4-BE49-F238E27FC236}">
                <a16:creationId xmlns:a16="http://schemas.microsoft.com/office/drawing/2014/main" id="{E0023866-761D-4B97-8CAC-AFE01D059DC9}"/>
              </a:ext>
            </a:extLst>
          </p:cNvPr>
          <p:cNvSpPr>
            <a:spLocks noChangeAspect="1"/>
          </p:cNvSpPr>
          <p:nvPr/>
        </p:nvSpPr>
        <p:spPr>
          <a:xfrm>
            <a:off x="12075160" y="45721"/>
            <a:ext cx="2048256" cy="841176"/>
          </a:xfrm>
          <a:prstGeom prst="rect">
            <a:avLst/>
          </a:prstGeom>
          <a: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Tree>
    <p:extLst>
      <p:ext uri="{BB962C8B-B14F-4D97-AF65-F5344CB8AC3E}">
        <p14:creationId xmlns:p14="http://schemas.microsoft.com/office/powerpoint/2010/main" val="356332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EAC0333-7ECF-49C1-9BBA-14AEAA44AE87}"/>
              </a:ext>
            </a:extLst>
          </p:cNvPr>
          <p:cNvGrpSpPr/>
          <p:nvPr/>
        </p:nvGrpSpPr>
        <p:grpSpPr>
          <a:xfrm>
            <a:off x="9705213" y="2283465"/>
            <a:ext cx="4389120" cy="4932069"/>
            <a:chOff x="6116818" y="1427163"/>
            <a:chExt cx="2684282" cy="3082543"/>
          </a:xfrm>
        </p:grpSpPr>
        <p:sp>
          <p:nvSpPr>
            <p:cNvPr id="55" name="Rectangle 54">
              <a:extLst>
                <a:ext uri="{FF2B5EF4-FFF2-40B4-BE49-F238E27FC236}">
                  <a16:creationId xmlns:a16="http://schemas.microsoft.com/office/drawing/2014/main" id="{8FB31103-82E9-4B83-AA95-05677E076B62}"/>
                </a:ext>
              </a:extLst>
            </p:cNvPr>
            <p:cNvSpPr/>
            <p:nvPr/>
          </p:nvSpPr>
          <p:spPr>
            <a:xfrm>
              <a:off x="6116818" y="1427163"/>
              <a:ext cx="2684282" cy="3082543"/>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92608" tIns="292608" rIns="292608" bIns="234086" rtlCol="0" anchor="t" anchorCtr="0"/>
            <a:lstStyle/>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Migrated from Teradata </a:t>
              </a:r>
              <a:br>
                <a:rPr lang="en-US" sz="1760" dirty="0">
                  <a:solidFill>
                    <a:schemeClr val="tx1"/>
                  </a:solidFill>
                  <a:latin typeface="Amazon Ember Regular"/>
                </a:rPr>
              </a:br>
              <a:r>
                <a:rPr lang="en-US" sz="1760" dirty="0">
                  <a:solidFill>
                    <a:schemeClr val="tx1"/>
                  </a:solidFill>
                  <a:latin typeface="Amazon Ember Regular"/>
                </a:rPr>
                <a:t>data warehouse</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Built a DW with Redshift </a:t>
              </a:r>
              <a:br>
                <a:rPr lang="en-US" sz="1760" dirty="0">
                  <a:solidFill>
                    <a:schemeClr val="tx1"/>
                  </a:solidFill>
                  <a:latin typeface="Amazon Ember Regular"/>
                </a:rPr>
              </a:br>
              <a:r>
                <a:rPr lang="en-US" sz="1760" dirty="0">
                  <a:solidFill>
                    <a:schemeClr val="tx1"/>
                  </a:solidFill>
                  <a:latin typeface="Amazon Ember Regular"/>
                </a:rPr>
                <a:t>and data lake with S3</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Analytics on data lake with Amazon Athena, Amazon Redshift Spectrum, and Amazon EMR</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Increased user productivity </a:t>
              </a:r>
              <a:br>
                <a:rPr lang="en-US" sz="1760" dirty="0">
                  <a:solidFill>
                    <a:schemeClr val="tx1"/>
                  </a:solidFill>
                  <a:latin typeface="Amazon Ember Regular"/>
                </a:rPr>
              </a:br>
              <a:r>
                <a:rPr lang="en-US" sz="1760" dirty="0">
                  <a:solidFill>
                    <a:schemeClr val="tx1"/>
                  </a:solidFill>
                  <a:latin typeface="Amazon Ember Regular"/>
                </a:rPr>
                <a:t>to move faster</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Amazon Redshift costs ~20% </a:t>
              </a:r>
              <a:br>
                <a:rPr lang="en-US" sz="1760" dirty="0">
                  <a:solidFill>
                    <a:schemeClr val="tx1"/>
                  </a:solidFill>
                  <a:latin typeface="Amazon Ember Regular"/>
                </a:rPr>
              </a:br>
              <a:r>
                <a:rPr lang="en-US" sz="1760" dirty="0">
                  <a:solidFill>
                    <a:schemeClr val="tx1"/>
                  </a:solidFill>
                  <a:latin typeface="Amazon Ember Regular"/>
                </a:rPr>
                <a:t>of its original Teradata maintenance and support</a:t>
              </a:r>
            </a:p>
            <a:p>
              <a:pPr marL="274314" indent="-274314" defTabSz="1097280">
                <a:spcBef>
                  <a:spcPts val="960"/>
                </a:spcBef>
                <a:buFont typeface="Arial" panose="020B0604020202020204" pitchFamily="34" charset="0"/>
                <a:buChar char="•"/>
                <a:defRPr/>
              </a:pPr>
              <a:r>
                <a:rPr lang="en-US" sz="1760" dirty="0">
                  <a:solidFill>
                    <a:schemeClr val="tx1"/>
                  </a:solidFill>
                  <a:latin typeface="Amazon Ember Regular"/>
                </a:rPr>
                <a:t>Report time reduced </a:t>
              </a:r>
              <a:br>
                <a:rPr lang="en-US" sz="1760" dirty="0">
                  <a:solidFill>
                    <a:schemeClr val="tx1"/>
                  </a:solidFill>
                  <a:latin typeface="Amazon Ember Regular"/>
                </a:rPr>
              </a:br>
              <a:r>
                <a:rPr lang="en-US" sz="1760" dirty="0">
                  <a:solidFill>
                    <a:schemeClr val="tx1"/>
                  </a:solidFill>
                  <a:latin typeface="Amazon Ember Regular"/>
                </a:rPr>
                <a:t>from months to days</a:t>
              </a:r>
            </a:p>
          </p:txBody>
        </p:sp>
        <p:cxnSp>
          <p:nvCxnSpPr>
            <p:cNvPr id="56" name="Straight Connector 55">
              <a:extLst>
                <a:ext uri="{FF2B5EF4-FFF2-40B4-BE49-F238E27FC236}">
                  <a16:creationId xmlns:a16="http://schemas.microsoft.com/office/drawing/2014/main" id="{D0BCCBCB-3591-4332-86DB-7815D57E00F6}"/>
                </a:ext>
              </a:extLst>
            </p:cNvPr>
            <p:cNvCxnSpPr>
              <a:cxnSpLocks/>
            </p:cNvCxnSpPr>
            <p:nvPr/>
          </p:nvCxnSpPr>
          <p:spPr>
            <a:xfrm>
              <a:off x="6116818" y="1427163"/>
              <a:ext cx="2684282" cy="0"/>
            </a:xfrm>
            <a:prstGeom prst="line">
              <a:avLst/>
            </a:prstGeom>
            <a:ln w="1905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sp>
        <p:nvSpPr>
          <p:cNvPr id="53" name="Rectangle 52">
            <a:extLst>
              <a:ext uri="{FF2B5EF4-FFF2-40B4-BE49-F238E27FC236}">
                <a16:creationId xmlns:a16="http://schemas.microsoft.com/office/drawing/2014/main" id="{66E76830-82EF-40BC-977D-719A0DAB3248}"/>
              </a:ext>
            </a:extLst>
          </p:cNvPr>
          <p:cNvSpPr>
            <a:spLocks noChangeAspect="1"/>
          </p:cNvSpPr>
          <p:nvPr/>
        </p:nvSpPr>
        <p:spPr>
          <a:xfrm>
            <a:off x="558800" y="284903"/>
            <a:ext cx="2852928" cy="1171638"/>
          </a:xfrm>
          <a:prstGeom prst="rect">
            <a:avLst/>
          </a:prstGeom>
          <a: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cxnSp>
        <p:nvCxnSpPr>
          <p:cNvPr id="59" name="Straight Connector 58">
            <a:extLst>
              <a:ext uri="{FF2B5EF4-FFF2-40B4-BE49-F238E27FC236}">
                <a16:creationId xmlns:a16="http://schemas.microsoft.com/office/drawing/2014/main" id="{A8AB8D1A-61C1-4F08-B79B-9C193A11188B}"/>
              </a:ext>
            </a:extLst>
          </p:cNvPr>
          <p:cNvCxnSpPr>
            <a:cxnSpLocks/>
          </p:cNvCxnSpPr>
          <p:nvPr/>
        </p:nvCxnSpPr>
        <p:spPr>
          <a:xfrm>
            <a:off x="4015626" y="410344"/>
            <a:ext cx="0" cy="788157"/>
          </a:xfrm>
          <a:prstGeom prst="line">
            <a:avLst/>
          </a:prstGeom>
          <a:ln w="19050">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60" name="Title 1">
            <a:extLst>
              <a:ext uri="{FF2B5EF4-FFF2-40B4-BE49-F238E27FC236}">
                <a16:creationId xmlns:a16="http://schemas.microsoft.com/office/drawing/2014/main" id="{07AC2CC0-E15B-46BA-B7B8-766673CE8E99}"/>
              </a:ext>
            </a:extLst>
          </p:cNvPr>
          <p:cNvSpPr txBox="1">
            <a:spLocks/>
          </p:cNvSpPr>
          <p:nvPr/>
        </p:nvSpPr>
        <p:spPr>
          <a:xfrm>
            <a:off x="4409442" y="367542"/>
            <a:ext cx="9672320" cy="873760"/>
          </a:xfrm>
          <a:prstGeom prst="rect">
            <a:avLst/>
          </a:prstGeom>
        </p:spPr>
        <p:txBody>
          <a:bodyPr vert="horz" lIns="146304" tIns="73152" rIns="146304" bIns="73152" rtlCol="0" anchor="ctr" anchorCtr="0">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lvl="0"/>
            <a:r>
              <a:rPr lang="en-US" sz="3840" dirty="0">
                <a:solidFill>
                  <a:schemeClr val="tx1"/>
                </a:solidFill>
              </a:rPr>
              <a:t>Equinox Fitness migrated from </a:t>
            </a:r>
            <a:br>
              <a:rPr lang="en-US" sz="3840" dirty="0">
                <a:solidFill>
                  <a:schemeClr val="tx1"/>
                </a:solidFill>
              </a:rPr>
            </a:br>
            <a:r>
              <a:rPr lang="en-US" sz="3840" dirty="0">
                <a:solidFill>
                  <a:schemeClr val="tx1"/>
                </a:solidFill>
              </a:rPr>
              <a:t>Teradata to Redshift</a:t>
            </a:r>
          </a:p>
        </p:txBody>
      </p:sp>
      <p:grpSp>
        <p:nvGrpSpPr>
          <p:cNvPr id="2" name="Group 1">
            <a:extLst>
              <a:ext uri="{FF2B5EF4-FFF2-40B4-BE49-F238E27FC236}">
                <a16:creationId xmlns:a16="http://schemas.microsoft.com/office/drawing/2014/main" id="{49388748-1301-4B94-99AC-F1A8FAFCDEA8}"/>
              </a:ext>
            </a:extLst>
          </p:cNvPr>
          <p:cNvGrpSpPr/>
          <p:nvPr/>
        </p:nvGrpSpPr>
        <p:grpSpPr>
          <a:xfrm>
            <a:off x="548640" y="2382633"/>
            <a:ext cx="8274573" cy="4832901"/>
            <a:chOff x="342900" y="1489145"/>
            <a:chExt cx="5171608" cy="3020563"/>
          </a:xfrm>
        </p:grpSpPr>
        <p:grpSp>
          <p:nvGrpSpPr>
            <p:cNvPr id="45" name="Group 44">
              <a:extLst>
                <a:ext uri="{FF2B5EF4-FFF2-40B4-BE49-F238E27FC236}">
                  <a16:creationId xmlns:a16="http://schemas.microsoft.com/office/drawing/2014/main" id="{EFCFDDA3-E4FB-47B3-944A-ADAF407DF33A}"/>
                </a:ext>
              </a:extLst>
            </p:cNvPr>
            <p:cNvGrpSpPr/>
            <p:nvPr/>
          </p:nvGrpSpPr>
          <p:grpSpPr>
            <a:xfrm>
              <a:off x="342900" y="1489145"/>
              <a:ext cx="5171608" cy="3020563"/>
              <a:chOff x="342900" y="1489143"/>
              <a:chExt cx="5171608" cy="3020563"/>
            </a:xfrm>
          </p:grpSpPr>
          <p:cxnSp>
            <p:nvCxnSpPr>
              <p:cNvPr id="81" name="Straight Arrow Connector 80">
                <a:extLst>
                  <a:ext uri="{FF2B5EF4-FFF2-40B4-BE49-F238E27FC236}">
                    <a16:creationId xmlns:a16="http://schemas.microsoft.com/office/drawing/2014/main" id="{7A6600C5-6314-4F22-AD2B-34399B24762B}"/>
                  </a:ext>
                </a:extLst>
              </p:cNvPr>
              <p:cNvCxnSpPr>
                <a:cxnSpLocks/>
                <a:stCxn id="76" idx="3"/>
              </p:cNvCxnSpPr>
              <p:nvPr/>
            </p:nvCxnSpPr>
            <p:spPr>
              <a:xfrm>
                <a:off x="1257300" y="3600955"/>
                <a:ext cx="1962150" cy="0"/>
              </a:xfrm>
              <a:prstGeom prst="straightConnector1">
                <a:avLst/>
              </a:prstGeom>
              <a:noFill/>
              <a:ln w="19050" cap="rnd" cmpd="sng" algn="ctr">
                <a:solidFill>
                  <a:srgbClr val="FF9600"/>
                </a:solidFill>
                <a:prstDash val="solid"/>
                <a:headEnd type="none" w="med" len="sm"/>
                <a:tailEnd type="arrow" w="med" len="sm"/>
              </a:ln>
              <a:effectLst/>
            </p:spPr>
          </p:cxnSp>
          <p:cxnSp>
            <p:nvCxnSpPr>
              <p:cNvPr id="40" name="Connector: Elbow 39">
                <a:extLst>
                  <a:ext uri="{FF2B5EF4-FFF2-40B4-BE49-F238E27FC236}">
                    <a16:creationId xmlns:a16="http://schemas.microsoft.com/office/drawing/2014/main" id="{49C93498-50DF-4178-B7FC-684E83007268}"/>
                  </a:ext>
                </a:extLst>
              </p:cNvPr>
              <p:cNvCxnSpPr>
                <a:cxnSpLocks/>
              </p:cNvCxnSpPr>
              <p:nvPr/>
            </p:nvCxnSpPr>
            <p:spPr>
              <a:xfrm flipV="1">
                <a:off x="4137433" y="2920805"/>
                <a:ext cx="422035" cy="557544"/>
              </a:xfrm>
              <a:prstGeom prst="bentConnector3">
                <a:avLst/>
              </a:prstGeom>
              <a:noFill/>
              <a:ln w="19050" cap="rnd" cmpd="sng" algn="ctr">
                <a:solidFill>
                  <a:srgbClr val="FF9600"/>
                </a:solidFill>
                <a:prstDash val="solid"/>
                <a:headEnd type="none" w="med" len="sm"/>
                <a:tailEnd type="arrow" w="med" len="sm"/>
              </a:ln>
              <a:effectLst/>
            </p:spPr>
          </p:cxnSp>
          <p:cxnSp>
            <p:nvCxnSpPr>
              <p:cNvPr id="42" name="Connector: Elbow 41">
                <a:extLst>
                  <a:ext uri="{FF2B5EF4-FFF2-40B4-BE49-F238E27FC236}">
                    <a16:creationId xmlns:a16="http://schemas.microsoft.com/office/drawing/2014/main" id="{4B735ACF-1701-49F9-B9DA-C9CF9A2C6496}"/>
                  </a:ext>
                </a:extLst>
              </p:cNvPr>
              <p:cNvCxnSpPr>
                <a:cxnSpLocks/>
              </p:cNvCxnSpPr>
              <p:nvPr/>
            </p:nvCxnSpPr>
            <p:spPr>
              <a:xfrm>
                <a:off x="4137433" y="3723563"/>
                <a:ext cx="422035" cy="557543"/>
              </a:xfrm>
              <a:prstGeom prst="bentConnector3">
                <a:avLst/>
              </a:prstGeom>
              <a:noFill/>
              <a:ln w="19050" cap="rnd" cmpd="sng" algn="ctr">
                <a:solidFill>
                  <a:srgbClr val="FF9600"/>
                </a:solidFill>
                <a:prstDash val="solid"/>
                <a:headEnd type="none" w="med" len="sm"/>
                <a:tailEnd type="arrow" w="med" len="sm"/>
              </a:ln>
              <a:effectLst/>
            </p:spPr>
          </p:cxnSp>
          <p:cxnSp>
            <p:nvCxnSpPr>
              <p:cNvPr id="44" name="Straight Arrow Connector 43">
                <a:extLst>
                  <a:ext uri="{FF2B5EF4-FFF2-40B4-BE49-F238E27FC236}">
                    <a16:creationId xmlns:a16="http://schemas.microsoft.com/office/drawing/2014/main" id="{62DAEE6F-3693-40CA-8563-266C25A4EEDE}"/>
                  </a:ext>
                </a:extLst>
              </p:cNvPr>
              <p:cNvCxnSpPr>
                <a:cxnSpLocks/>
              </p:cNvCxnSpPr>
              <p:nvPr/>
            </p:nvCxnSpPr>
            <p:spPr>
              <a:xfrm>
                <a:off x="4137433" y="3600955"/>
                <a:ext cx="422035" cy="1"/>
              </a:xfrm>
              <a:prstGeom prst="straightConnector1">
                <a:avLst/>
              </a:prstGeom>
              <a:noFill/>
              <a:ln w="19050" cap="rnd" cmpd="sng" algn="ctr">
                <a:solidFill>
                  <a:srgbClr val="FF9600"/>
                </a:solidFill>
                <a:prstDash val="solid"/>
                <a:headEnd type="none" w="med" len="sm"/>
                <a:tailEnd type="arrow" w="med" len="sm"/>
              </a:ln>
              <a:effectLst/>
            </p:spPr>
          </p:cxnSp>
          <p:cxnSp>
            <p:nvCxnSpPr>
              <p:cNvPr id="29" name="Straight Arrow Connector 28">
                <a:extLst>
                  <a:ext uri="{FF2B5EF4-FFF2-40B4-BE49-F238E27FC236}">
                    <a16:creationId xmlns:a16="http://schemas.microsoft.com/office/drawing/2014/main" id="{B74683DB-73D4-44B0-AE21-4DD88A9F8E8D}"/>
                  </a:ext>
                </a:extLst>
              </p:cNvPr>
              <p:cNvCxnSpPr>
                <a:cxnSpLocks/>
              </p:cNvCxnSpPr>
              <p:nvPr/>
            </p:nvCxnSpPr>
            <p:spPr>
              <a:xfrm>
                <a:off x="2816238" y="1979198"/>
                <a:ext cx="422035" cy="0"/>
              </a:xfrm>
              <a:prstGeom prst="straightConnector1">
                <a:avLst/>
              </a:prstGeom>
              <a:noFill/>
              <a:ln w="19050" cap="rnd" cmpd="sng" algn="ctr">
                <a:solidFill>
                  <a:srgbClr val="FF9600"/>
                </a:solidFill>
                <a:prstDash val="solid"/>
                <a:headEnd type="none" w="med" len="sm"/>
                <a:tailEnd type="arrow" w="med" len="sm"/>
              </a:ln>
              <a:effectLst/>
            </p:spPr>
          </p:cxnSp>
          <p:cxnSp>
            <p:nvCxnSpPr>
              <p:cNvPr id="20" name="Straight Arrow Connector 19">
                <a:extLst>
                  <a:ext uri="{FF2B5EF4-FFF2-40B4-BE49-F238E27FC236}">
                    <a16:creationId xmlns:a16="http://schemas.microsoft.com/office/drawing/2014/main" id="{6F903BF0-24FE-43D2-ACBA-45CC66B9ACA0}"/>
                  </a:ext>
                </a:extLst>
              </p:cNvPr>
              <p:cNvCxnSpPr>
                <a:cxnSpLocks/>
                <a:stCxn id="87" idx="3"/>
              </p:cNvCxnSpPr>
              <p:nvPr/>
            </p:nvCxnSpPr>
            <p:spPr>
              <a:xfrm>
                <a:off x="1257300" y="2315000"/>
                <a:ext cx="406400" cy="0"/>
              </a:xfrm>
              <a:prstGeom prst="straightConnector1">
                <a:avLst/>
              </a:prstGeom>
              <a:noFill/>
              <a:ln w="19050" cap="rnd" cmpd="sng" algn="ctr">
                <a:solidFill>
                  <a:srgbClr val="FF9600"/>
                </a:solidFill>
                <a:prstDash val="solid"/>
                <a:headEnd type="none" w="med" len="sm"/>
                <a:tailEnd type="arrow" w="med" len="sm"/>
              </a:ln>
              <a:effectLst/>
            </p:spPr>
          </p:cxnSp>
          <p:sp>
            <p:nvSpPr>
              <p:cNvPr id="76" name="TextBox 75"/>
              <p:cNvSpPr txBox="1"/>
              <p:nvPr/>
            </p:nvSpPr>
            <p:spPr>
              <a:xfrm>
                <a:off x="342900" y="3418075"/>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Clickstream</a:t>
                </a:r>
              </a:p>
            </p:txBody>
          </p:sp>
          <p:sp>
            <p:nvSpPr>
              <p:cNvPr id="80" name="TextBox 79"/>
              <p:cNvSpPr txBox="1"/>
              <p:nvPr/>
            </p:nvSpPr>
            <p:spPr>
              <a:xfrm>
                <a:off x="342900" y="2775097"/>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Cycling logs</a:t>
                </a:r>
              </a:p>
            </p:txBody>
          </p:sp>
          <p:sp>
            <p:nvSpPr>
              <p:cNvPr id="82" name="TextBox 81"/>
              <p:cNvSpPr txBox="1"/>
              <p:nvPr/>
            </p:nvSpPr>
            <p:spPr>
              <a:xfrm>
                <a:off x="342901" y="1489143"/>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Club management software</a:t>
                </a:r>
              </a:p>
            </p:txBody>
          </p:sp>
          <p:sp>
            <p:nvSpPr>
              <p:cNvPr id="87" name="TextBox 86"/>
              <p:cNvSpPr txBox="1"/>
              <p:nvPr/>
            </p:nvSpPr>
            <p:spPr>
              <a:xfrm>
                <a:off x="342900" y="2132120"/>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Applications</a:t>
                </a:r>
              </a:p>
            </p:txBody>
          </p:sp>
          <p:sp>
            <p:nvSpPr>
              <p:cNvPr id="89" name="TextBox 88"/>
              <p:cNvSpPr txBox="1"/>
              <p:nvPr/>
            </p:nvSpPr>
            <p:spPr>
              <a:xfrm>
                <a:off x="342900" y="4061053"/>
                <a:ext cx="914400" cy="365760"/>
              </a:xfrm>
              <a:prstGeom prst="rect">
                <a:avLst/>
              </a:prstGeom>
              <a:ln w="19050"/>
            </p:spPr>
            <p:style>
              <a:lnRef idx="2">
                <a:schemeClr val="dk1"/>
              </a:lnRef>
              <a:fillRef idx="1">
                <a:schemeClr val="lt1"/>
              </a:fillRef>
              <a:effectRef idx="0">
                <a:schemeClr val="dk1"/>
              </a:effectRef>
              <a:fontRef idx="minor">
                <a:schemeClr val="dk1"/>
              </a:fontRef>
            </p:style>
            <p:txBody>
              <a:bodyPr lIns="0" rIns="0" rtlCol="0" anchor="ctr"/>
              <a:lstStyle>
                <a:defPPr>
                  <a:defRPr lang="en-US"/>
                </a:defPPr>
                <a:lvl1pPr algn="ctr">
                  <a:defRPr sz="600">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120" b="1" dirty="0"/>
                  <a:t>Social</a:t>
                </a:r>
              </a:p>
            </p:txBody>
          </p:sp>
          <p:grpSp>
            <p:nvGrpSpPr>
              <p:cNvPr id="13" name="Group 12">
                <a:extLst>
                  <a:ext uri="{FF2B5EF4-FFF2-40B4-BE49-F238E27FC236}">
                    <a16:creationId xmlns:a16="http://schemas.microsoft.com/office/drawing/2014/main" id="{A9829305-ADF5-48B0-8A1E-A967F151308D}"/>
                  </a:ext>
                </a:extLst>
              </p:cNvPr>
              <p:cNvGrpSpPr/>
              <p:nvPr/>
            </p:nvGrpSpPr>
            <p:grpSpPr>
              <a:xfrm>
                <a:off x="4600108" y="1489143"/>
                <a:ext cx="914400" cy="980111"/>
                <a:chOff x="4600108" y="1489143"/>
                <a:chExt cx="914400" cy="980111"/>
              </a:xfrm>
            </p:grpSpPr>
            <p:sp>
              <p:nvSpPr>
                <p:cNvPr id="99" name="Rectangle 98">
                  <a:extLst>
                    <a:ext uri="{FF2B5EF4-FFF2-40B4-BE49-F238E27FC236}">
                      <a16:creationId xmlns:a16="http://schemas.microsoft.com/office/drawing/2014/main" id="{14DF09BE-FD6F-42D2-A752-CB74B891B229}"/>
                    </a:ext>
                  </a:extLst>
                </p:cNvPr>
                <p:cNvSpPr/>
                <p:nvPr/>
              </p:nvSpPr>
              <p:spPr>
                <a:xfrm>
                  <a:off x="4600108" y="1489143"/>
                  <a:ext cx="914400" cy="378580"/>
                </a:xfrm>
                <a:prstGeom prst="rect">
                  <a:avLst/>
                </a:prstGeom>
                <a:solidFill>
                  <a:schemeClr val="bg2"/>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280" b="1" dirty="0">
                      <a:solidFill>
                        <a:schemeClr val="tx1"/>
                      </a:solidFill>
                      <a:latin typeface="Amazon Ember" panose="020B0603020204020204"/>
                    </a:rPr>
                    <a:t>Equinox apps</a:t>
                  </a:r>
                </a:p>
              </p:txBody>
            </p:sp>
            <p:sp>
              <p:nvSpPr>
                <p:cNvPr id="100" name="Rectangle 99">
                  <a:extLst>
                    <a:ext uri="{FF2B5EF4-FFF2-40B4-BE49-F238E27FC236}">
                      <a16:creationId xmlns:a16="http://schemas.microsoft.com/office/drawing/2014/main" id="{14DF09BE-FD6F-42D2-A752-CB74B891B229}"/>
                    </a:ext>
                  </a:extLst>
                </p:cNvPr>
                <p:cNvSpPr/>
                <p:nvPr/>
              </p:nvSpPr>
              <p:spPr>
                <a:xfrm>
                  <a:off x="4600108" y="2090674"/>
                  <a:ext cx="914400" cy="378580"/>
                </a:xfrm>
                <a:prstGeom prst="rect">
                  <a:avLst/>
                </a:prstGeom>
                <a:solidFill>
                  <a:schemeClr val="bg2"/>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280" b="1" dirty="0">
                      <a:solidFill>
                        <a:schemeClr val="tx1"/>
                      </a:solidFill>
                      <a:latin typeface="Amazon Ember" panose="020B0603020204020204"/>
                    </a:rPr>
                    <a:t>Third-party apps</a:t>
                  </a:r>
                </a:p>
              </p:txBody>
            </p:sp>
          </p:grpSp>
          <p:cxnSp>
            <p:nvCxnSpPr>
              <p:cNvPr id="11" name="Straight Arrow Connector 10"/>
              <p:cNvCxnSpPr>
                <a:cxnSpLocks/>
              </p:cNvCxnSpPr>
              <p:nvPr/>
            </p:nvCxnSpPr>
            <p:spPr>
              <a:xfrm>
                <a:off x="3720873" y="2263295"/>
                <a:ext cx="0" cy="1053562"/>
              </a:xfrm>
              <a:prstGeom prst="straightConnector1">
                <a:avLst/>
              </a:prstGeom>
              <a:noFill/>
              <a:ln w="19050" cap="rnd" cmpd="sng" algn="ctr">
                <a:solidFill>
                  <a:srgbClr val="FF9600"/>
                </a:solidFill>
                <a:prstDash val="solid"/>
                <a:headEnd type="arrow" w="med" len="sm"/>
                <a:tailEnd type="arrow" w="med" len="sm"/>
              </a:ln>
              <a:effectLst/>
            </p:spPr>
          </p:cxnSp>
          <p:grpSp>
            <p:nvGrpSpPr>
              <p:cNvPr id="16" name="Group 15">
                <a:extLst>
                  <a:ext uri="{FF2B5EF4-FFF2-40B4-BE49-F238E27FC236}">
                    <a16:creationId xmlns:a16="http://schemas.microsoft.com/office/drawing/2014/main" id="{ABA302F4-D712-4A85-BBB8-47546B581B4C}"/>
                  </a:ext>
                </a:extLst>
              </p:cNvPr>
              <p:cNvGrpSpPr/>
              <p:nvPr/>
            </p:nvGrpSpPr>
            <p:grpSpPr>
              <a:xfrm>
                <a:off x="1698638" y="1489143"/>
                <a:ext cx="1143000" cy="1478524"/>
                <a:chOff x="1127539" y="1522519"/>
                <a:chExt cx="1143000" cy="1478524"/>
              </a:xfrm>
            </p:grpSpPr>
            <p:sp>
              <p:nvSpPr>
                <p:cNvPr id="5" name="Rounded Rectangle 4"/>
                <p:cNvSpPr/>
                <p:nvPr/>
              </p:nvSpPr>
              <p:spPr bwMode="auto">
                <a:xfrm>
                  <a:off x="1127539" y="1522519"/>
                  <a:ext cx="1143000" cy="1478524"/>
                </a:xfrm>
                <a:prstGeom prst="roundRect">
                  <a:avLst>
                    <a:gd name="adj" fmla="val 0"/>
                  </a:avLst>
                </a:prstGeom>
                <a:solidFill>
                  <a:schemeClr val="bg2"/>
                </a:solidFill>
                <a:ln w="19050" cap="flat" cmpd="sng" algn="ctr">
                  <a:solidFill>
                    <a:schemeClr val="tx2"/>
                  </a:solidFill>
                  <a:prstDash val="sysDash"/>
                </a:ln>
                <a:effectLst/>
              </p:spPr>
              <p:txBody>
                <a:bodyPr lIns="0" rIns="0" rtlCol="0" anchor="ctr"/>
                <a:lstStyle/>
                <a:p>
                  <a:pPr algn="ctr" defTabSz="1463005">
                    <a:lnSpc>
                      <a:spcPct val="90000"/>
                    </a:lnSpc>
                    <a:defRPr/>
                  </a:pPr>
                  <a:endParaRPr lang="en-US" sz="1280" b="1" kern="0" dirty="0">
                    <a:solidFill>
                      <a:srgbClr val="232F3E"/>
                    </a:solidFill>
                    <a:latin typeface="Amazon Ember" panose="02000000000000000000"/>
                    <a:ea typeface="Amazon Ember" panose="02000000000000000000" pitchFamily="2" charset="0"/>
                  </a:endParaRPr>
                </a:p>
              </p:txBody>
            </p:sp>
            <p:sp>
              <p:nvSpPr>
                <p:cNvPr id="67" name="Rectangle 66">
                  <a:extLst>
                    <a:ext uri="{FF2B5EF4-FFF2-40B4-BE49-F238E27FC236}">
                      <a16:creationId xmlns:a16="http://schemas.microsoft.com/office/drawing/2014/main" id="{14DF09BE-FD6F-42D2-A752-CB74B891B229}"/>
                    </a:ext>
                  </a:extLst>
                </p:cNvPr>
                <p:cNvSpPr/>
                <p:nvPr/>
              </p:nvSpPr>
              <p:spPr>
                <a:xfrm>
                  <a:off x="1315196" y="1644367"/>
                  <a:ext cx="767687" cy="378580"/>
                </a:xfrm>
                <a:prstGeom prst="rect">
                  <a:avLst/>
                </a:prstGeom>
                <a:noFill/>
                <a:ln w="22225">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731502">
                    <a:defRPr/>
                  </a:pPr>
                  <a:r>
                    <a:rPr lang="en-US" sz="1440" b="1" dirty="0">
                      <a:solidFill>
                        <a:schemeClr val="tx1"/>
                      </a:solidFill>
                      <a:latin typeface="Amazon Ember" panose="020B0603020204020204"/>
                    </a:rPr>
                    <a:t>Maximilian </a:t>
                  </a:r>
                  <a:r>
                    <a:rPr lang="en-US" sz="1440" dirty="0">
                      <a:solidFill>
                        <a:schemeClr val="tx1"/>
                      </a:solidFill>
                      <a:latin typeface="Amazon Ember" panose="020B0603020204020204"/>
                    </a:rPr>
                    <a:t>(ELT scripts)</a:t>
                  </a:r>
                </a:p>
              </p:txBody>
            </p:sp>
            <p:sp>
              <p:nvSpPr>
                <p:cNvPr id="68" name="TextBox 67"/>
                <p:cNvSpPr txBox="1"/>
                <p:nvPr/>
              </p:nvSpPr>
              <p:spPr>
                <a:xfrm>
                  <a:off x="1241839" y="2154588"/>
                  <a:ext cx="914400" cy="741647"/>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960" b="0" dirty="0"/>
                    <a:t>Spark on</a:t>
                  </a:r>
                  <a:br>
                    <a:rPr lang="en-US" sz="960" b="0" dirty="0"/>
                  </a:br>
                  <a:r>
                    <a:rPr lang="en-US" sz="1280" dirty="0"/>
                    <a:t>EMR</a:t>
                  </a:r>
                </a:p>
              </p:txBody>
            </p:sp>
          </p:grpSp>
          <p:grpSp>
            <p:nvGrpSpPr>
              <p:cNvPr id="14" name="Group 13">
                <a:extLst>
                  <a:ext uri="{FF2B5EF4-FFF2-40B4-BE49-F238E27FC236}">
                    <a16:creationId xmlns:a16="http://schemas.microsoft.com/office/drawing/2014/main" id="{CDBB88B9-FBA4-4B52-B23D-2BE1E4AA3509}"/>
                  </a:ext>
                </a:extLst>
              </p:cNvPr>
              <p:cNvGrpSpPr/>
              <p:nvPr/>
            </p:nvGrpSpPr>
            <p:grpSpPr>
              <a:xfrm>
                <a:off x="4600108" y="2692205"/>
                <a:ext cx="914400" cy="1817501"/>
                <a:chOff x="4600108" y="2692205"/>
                <a:chExt cx="914400" cy="1817501"/>
              </a:xfrm>
            </p:grpSpPr>
            <p:sp>
              <p:nvSpPr>
                <p:cNvPr id="91" name="TextBox 90"/>
                <p:cNvSpPr txBox="1"/>
                <p:nvPr/>
              </p:nvSpPr>
              <p:spPr>
                <a:xfrm>
                  <a:off x="4600108" y="4052506"/>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Redshift Spectrum</a:t>
                  </a:r>
                </a:p>
              </p:txBody>
            </p:sp>
            <p:sp>
              <p:nvSpPr>
                <p:cNvPr id="95" name="TextBox 94"/>
                <p:cNvSpPr txBox="1"/>
                <p:nvPr/>
              </p:nvSpPr>
              <p:spPr>
                <a:xfrm>
                  <a:off x="4600108" y="2692205"/>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   Athena</a:t>
                  </a:r>
                </a:p>
              </p:txBody>
            </p:sp>
            <p:sp>
              <p:nvSpPr>
                <p:cNvPr id="93" name="TextBox 92"/>
                <p:cNvSpPr txBox="1"/>
                <p:nvPr/>
              </p:nvSpPr>
              <p:spPr>
                <a:xfrm>
                  <a:off x="4600108" y="3372356"/>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lIns="438912" tIns="0" bIns="0" rtlCol="0" anchor="ctr" anchorCtr="0"/>
                <a:lstStyle>
                  <a:defPPr>
                    <a:defRPr lang="en-US"/>
                  </a:defPPr>
                  <a:lvl1pPr algn="ctr">
                    <a:defRPr sz="6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1097280">
                    <a:defRPr/>
                  </a:pPr>
                  <a:r>
                    <a:rPr lang="en-US" sz="1280" dirty="0"/>
                    <a:t>   EMR</a:t>
                  </a:r>
                </a:p>
              </p:txBody>
            </p:sp>
          </p:grpSp>
          <p:grpSp>
            <p:nvGrpSpPr>
              <p:cNvPr id="6" name="Group 5">
                <a:extLst>
                  <a:ext uri="{FF2B5EF4-FFF2-40B4-BE49-F238E27FC236}">
                    <a16:creationId xmlns:a16="http://schemas.microsoft.com/office/drawing/2014/main" id="{66B6DBF2-35D6-4935-B0E7-9CAD42EA7DD9}"/>
                  </a:ext>
                </a:extLst>
              </p:cNvPr>
              <p:cNvGrpSpPr/>
              <p:nvPr/>
            </p:nvGrpSpPr>
            <p:grpSpPr>
              <a:xfrm>
                <a:off x="3263673" y="3372355"/>
                <a:ext cx="914400" cy="457200"/>
                <a:chOff x="2625391" y="3664162"/>
                <a:chExt cx="914400" cy="457200"/>
              </a:xfrm>
            </p:grpSpPr>
            <p:sp>
              <p:nvSpPr>
                <p:cNvPr id="70" name="TextBox 69"/>
                <p:cNvSpPr txBox="1"/>
                <p:nvPr/>
              </p:nvSpPr>
              <p:spPr>
                <a:xfrm>
                  <a:off x="2625391" y="3664162"/>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280" dirty="0"/>
                    <a:t>S3</a:t>
                  </a:r>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699" y="3737971"/>
                  <a:ext cx="185784" cy="185782"/>
                </a:xfrm>
                <a:prstGeom prst="rect">
                  <a:avLst/>
                </a:prstGeom>
                <a:solidFill>
                  <a:schemeClr val="tx1"/>
                </a:solidFill>
              </p:spPr>
            </p:pic>
          </p:grpSp>
          <p:cxnSp>
            <p:nvCxnSpPr>
              <p:cNvPr id="35" name="Connector: Elbow 34">
                <a:extLst>
                  <a:ext uri="{FF2B5EF4-FFF2-40B4-BE49-F238E27FC236}">
                    <a16:creationId xmlns:a16="http://schemas.microsoft.com/office/drawing/2014/main" id="{5B97649E-183B-4E6E-9D49-E7CF17F3BACE}"/>
                  </a:ext>
                </a:extLst>
              </p:cNvPr>
              <p:cNvCxnSpPr>
                <a:cxnSpLocks/>
              </p:cNvCxnSpPr>
              <p:nvPr/>
            </p:nvCxnSpPr>
            <p:spPr>
              <a:xfrm flipV="1">
                <a:off x="4129813" y="1678433"/>
                <a:ext cx="422035" cy="212738"/>
              </a:xfrm>
              <a:prstGeom prst="bentConnector3">
                <a:avLst/>
              </a:prstGeom>
              <a:noFill/>
              <a:ln w="19050" cap="rnd" cmpd="sng" algn="ctr">
                <a:solidFill>
                  <a:srgbClr val="FF9600"/>
                </a:solidFill>
                <a:prstDash val="solid"/>
                <a:headEnd type="none" w="med" len="sm"/>
                <a:tailEnd type="arrow" w="med" len="sm"/>
              </a:ln>
              <a:effectLst/>
            </p:spPr>
          </p:cxnSp>
          <p:cxnSp>
            <p:nvCxnSpPr>
              <p:cNvPr id="37" name="Connector: Elbow 36">
                <a:extLst>
                  <a:ext uri="{FF2B5EF4-FFF2-40B4-BE49-F238E27FC236}">
                    <a16:creationId xmlns:a16="http://schemas.microsoft.com/office/drawing/2014/main" id="{ADF48BCD-0F6F-48FD-811F-5F8A1388C8E0}"/>
                  </a:ext>
                </a:extLst>
              </p:cNvPr>
              <p:cNvCxnSpPr>
                <a:cxnSpLocks/>
              </p:cNvCxnSpPr>
              <p:nvPr/>
            </p:nvCxnSpPr>
            <p:spPr>
              <a:xfrm>
                <a:off x="4129813" y="2067226"/>
                <a:ext cx="422035" cy="212738"/>
              </a:xfrm>
              <a:prstGeom prst="bentConnector3">
                <a:avLst/>
              </a:prstGeom>
              <a:noFill/>
              <a:ln w="19050" cap="rnd" cmpd="sng" algn="ctr">
                <a:solidFill>
                  <a:srgbClr val="FF9600"/>
                </a:solidFill>
                <a:prstDash val="solid"/>
                <a:headEnd type="none" w="med" len="sm"/>
                <a:tailEnd type="arrow" w="med" len="sm"/>
              </a:ln>
              <a:effectLst/>
            </p:spPr>
          </p:cxnSp>
          <p:grpSp>
            <p:nvGrpSpPr>
              <p:cNvPr id="7" name="Group 6">
                <a:extLst>
                  <a:ext uri="{FF2B5EF4-FFF2-40B4-BE49-F238E27FC236}">
                    <a16:creationId xmlns:a16="http://schemas.microsoft.com/office/drawing/2014/main" id="{4833D598-B2E8-4D15-9A23-479555816DBA}"/>
                  </a:ext>
                </a:extLst>
              </p:cNvPr>
              <p:cNvGrpSpPr/>
              <p:nvPr/>
            </p:nvGrpSpPr>
            <p:grpSpPr>
              <a:xfrm>
                <a:off x="3263673" y="1750598"/>
                <a:ext cx="914400" cy="457200"/>
                <a:chOff x="2594326" y="2445522"/>
                <a:chExt cx="914400" cy="457200"/>
              </a:xfrm>
            </p:grpSpPr>
            <p:sp>
              <p:nvSpPr>
                <p:cNvPr id="69" name="TextBox 68"/>
                <p:cNvSpPr txBox="1"/>
                <p:nvPr/>
              </p:nvSpPr>
              <p:spPr>
                <a:xfrm>
                  <a:off x="2594326" y="2445522"/>
                  <a:ext cx="914400" cy="45720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tIns="146304" bIns="73152" rtlCol="0" anchor="b" anchorCtr="0"/>
                <a:lstStyle>
                  <a:defPPr>
                    <a:defRPr lang="en-US"/>
                  </a:defPPr>
                  <a:lvl1pPr algn="ctr">
                    <a:defRPr sz="800" b="1">
                      <a:solidFill>
                        <a:srgbClr val="232F3E"/>
                      </a:solidFill>
                      <a:latin typeface="Amazon Ember" panose="020B0603020204020204"/>
                      <a:ea typeface="Arial" charset="0"/>
                      <a:cs typeface="Arial"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097280">
                    <a:defRPr/>
                  </a:pPr>
                  <a:r>
                    <a:rPr lang="en-US" sz="1280" dirty="0"/>
                    <a:t>Redshift</a:t>
                  </a:r>
                </a:p>
              </p:txBody>
            </p:sp>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9256" y="2512524"/>
                  <a:ext cx="184540" cy="184538"/>
                </a:xfrm>
                <a:prstGeom prst="rect">
                  <a:avLst/>
                </a:prstGeom>
                <a:solidFill>
                  <a:schemeClr val="tx1"/>
                </a:solidFill>
              </p:spPr>
            </p:pic>
          </p:grpSp>
        </p:grpSp>
        <p:grpSp>
          <p:nvGrpSpPr>
            <p:cNvPr id="48" name="Group 4">
              <a:extLst>
                <a:ext uri="{FF2B5EF4-FFF2-40B4-BE49-F238E27FC236}">
                  <a16:creationId xmlns:a16="http://schemas.microsoft.com/office/drawing/2014/main" id="{51236BAA-AAFE-48B7-A9C6-0A916B9741CF}"/>
                </a:ext>
              </a:extLst>
            </p:cNvPr>
            <p:cNvGrpSpPr>
              <a:grpSpLocks noChangeAspect="1"/>
            </p:cNvGrpSpPr>
            <p:nvPr/>
          </p:nvGrpSpPr>
          <p:grpSpPr bwMode="auto">
            <a:xfrm>
              <a:off x="4685157" y="3487332"/>
              <a:ext cx="200817" cy="217099"/>
              <a:chOff x="3475" y="2411"/>
              <a:chExt cx="186" cy="201"/>
            </a:xfrm>
            <a:solidFill>
              <a:srgbClr val="F2F4F4"/>
            </a:solidFill>
          </p:grpSpPr>
          <p:sp>
            <p:nvSpPr>
              <p:cNvPr id="49" name="AutoShape 3">
                <a:extLst>
                  <a:ext uri="{FF2B5EF4-FFF2-40B4-BE49-F238E27FC236}">
                    <a16:creationId xmlns:a16="http://schemas.microsoft.com/office/drawing/2014/main" id="{86819AEB-8319-4E5A-B6FF-B3B4A49D8370}"/>
                  </a:ext>
                </a:extLst>
              </p:cNvPr>
              <p:cNvSpPr>
                <a:spLocks noChangeAspect="1" noChangeArrowheads="1" noTextEdit="1"/>
              </p:cNvSpPr>
              <p:nvPr/>
            </p:nvSpPr>
            <p:spPr bwMode="auto">
              <a:xfrm>
                <a:off x="3475" y="2411"/>
                <a:ext cx="185"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4608"/>
              </a:p>
            </p:txBody>
          </p:sp>
          <p:sp>
            <p:nvSpPr>
              <p:cNvPr id="50" name="Freeform 5">
                <a:extLst>
                  <a:ext uri="{FF2B5EF4-FFF2-40B4-BE49-F238E27FC236}">
                    <a16:creationId xmlns:a16="http://schemas.microsoft.com/office/drawing/2014/main" id="{5695C8F4-2A9F-445D-B912-B19EA94807AF}"/>
                  </a:ext>
                </a:extLst>
              </p:cNvPr>
              <p:cNvSpPr>
                <a:spLocks/>
              </p:cNvSpPr>
              <p:nvPr/>
            </p:nvSpPr>
            <p:spPr bwMode="auto">
              <a:xfrm>
                <a:off x="3522" y="2430"/>
                <a:ext cx="120" cy="16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62">
                    <a:moveTo>
                      <a:pt x="220" y="562"/>
                    </a:moveTo>
                    <a:lnTo>
                      <a:pt x="220" y="562"/>
                    </a:lnTo>
                    <a:lnTo>
                      <a:pt x="416" y="151"/>
                    </a:lnTo>
                    <a:lnTo>
                      <a:pt x="0" y="280"/>
                    </a:lnTo>
                    <a:lnTo>
                      <a:pt x="416" y="414"/>
                    </a:lnTo>
                    <a:lnTo>
                      <a:pt x="196" y="0"/>
                    </a:lnTo>
                    <a:lnTo>
                      <a:pt x="0" y="280"/>
                    </a:lnTo>
                    <a:lnTo>
                      <a:pt x="220" y="562"/>
                    </a:ln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1" name="Freeform 6">
                <a:extLst>
                  <a:ext uri="{FF2B5EF4-FFF2-40B4-BE49-F238E27FC236}">
                    <a16:creationId xmlns:a16="http://schemas.microsoft.com/office/drawing/2014/main" id="{E55CD223-C0EC-4D30-A37A-B334448281E2}"/>
                  </a:ext>
                </a:extLst>
              </p:cNvPr>
              <p:cNvSpPr>
                <a:spLocks/>
              </p:cNvSpPr>
              <p:nvPr/>
            </p:nvSpPr>
            <p:spPr bwMode="auto">
              <a:xfrm>
                <a:off x="3522" y="2430"/>
                <a:ext cx="120" cy="163"/>
              </a:xfrm>
              <a:custGeom>
                <a:avLst/>
                <a:gdLst>
                  <a:gd name="T0" fmla="*/ 220 w 416"/>
                  <a:gd name="T1" fmla="*/ 562 h 562"/>
                  <a:gd name="T2" fmla="*/ 220 w 416"/>
                  <a:gd name="T3" fmla="*/ 562 h 562"/>
                  <a:gd name="T4" fmla="*/ 416 w 416"/>
                  <a:gd name="T5" fmla="*/ 151 h 562"/>
                  <a:gd name="T6" fmla="*/ 0 w 416"/>
                  <a:gd name="T7" fmla="*/ 280 h 562"/>
                  <a:gd name="T8" fmla="*/ 416 w 416"/>
                  <a:gd name="T9" fmla="*/ 414 h 562"/>
                  <a:gd name="T10" fmla="*/ 196 w 416"/>
                  <a:gd name="T11" fmla="*/ 0 h 562"/>
                  <a:gd name="T12" fmla="*/ 0 w 416"/>
                  <a:gd name="T13" fmla="*/ 280 h 562"/>
                  <a:gd name="T14" fmla="*/ 220 w 416"/>
                  <a:gd name="T15" fmla="*/ 562 h 562"/>
                  <a:gd name="T16" fmla="*/ 220 w 416"/>
                  <a:gd name="T17" fmla="*/ 56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562">
                    <a:moveTo>
                      <a:pt x="220" y="562"/>
                    </a:moveTo>
                    <a:lnTo>
                      <a:pt x="220" y="562"/>
                    </a:lnTo>
                    <a:lnTo>
                      <a:pt x="416" y="151"/>
                    </a:lnTo>
                    <a:lnTo>
                      <a:pt x="0" y="280"/>
                    </a:lnTo>
                    <a:lnTo>
                      <a:pt x="416" y="414"/>
                    </a:lnTo>
                    <a:lnTo>
                      <a:pt x="196" y="0"/>
                    </a:lnTo>
                    <a:lnTo>
                      <a:pt x="0" y="280"/>
                    </a:lnTo>
                    <a:lnTo>
                      <a:pt x="220" y="562"/>
                    </a:lnTo>
                    <a:lnTo>
                      <a:pt x="220" y="562"/>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2" name="Freeform 7">
                <a:extLst>
                  <a:ext uri="{FF2B5EF4-FFF2-40B4-BE49-F238E27FC236}">
                    <a16:creationId xmlns:a16="http://schemas.microsoft.com/office/drawing/2014/main" id="{EBC5BE0A-FE82-43DC-8F0A-C3AD5A13E465}"/>
                  </a:ext>
                </a:extLst>
              </p:cNvPr>
              <p:cNvSpPr>
                <a:spLocks/>
              </p:cNvSpPr>
              <p:nvPr/>
            </p:nvSpPr>
            <p:spPr bwMode="auto">
              <a:xfrm>
                <a:off x="3475" y="2463"/>
                <a:ext cx="95" cy="96"/>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Lst>
                <a:ahLst/>
                <a:cxnLst>
                  <a:cxn ang="0">
                    <a:pos x="T0" y="T1"/>
                  </a:cxn>
                  <a:cxn ang="0">
                    <a:pos x="T2" y="T3"/>
                  </a:cxn>
                  <a:cxn ang="0">
                    <a:pos x="T4" y="T5"/>
                  </a:cxn>
                  <a:cxn ang="0">
                    <a:pos x="T6" y="T7"/>
                  </a:cxn>
                  <a:cxn ang="0">
                    <a:pos x="T8" y="T9"/>
                  </a:cxn>
                  <a:cxn ang="0">
                    <a:pos x="T10" y="T11"/>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57" name="Freeform 8">
                <a:extLst>
                  <a:ext uri="{FF2B5EF4-FFF2-40B4-BE49-F238E27FC236}">
                    <a16:creationId xmlns:a16="http://schemas.microsoft.com/office/drawing/2014/main" id="{5B451EA4-0A96-4C7C-984A-1498B50982E9}"/>
                  </a:ext>
                </a:extLst>
              </p:cNvPr>
              <p:cNvSpPr>
                <a:spLocks/>
              </p:cNvSpPr>
              <p:nvPr/>
            </p:nvSpPr>
            <p:spPr bwMode="auto">
              <a:xfrm>
                <a:off x="3475" y="2463"/>
                <a:ext cx="95" cy="96"/>
              </a:xfrm>
              <a:custGeom>
                <a:avLst/>
                <a:gdLst>
                  <a:gd name="T0" fmla="*/ 271 w 330"/>
                  <a:gd name="T1" fmla="*/ 272 h 331"/>
                  <a:gd name="T2" fmla="*/ 271 w 330"/>
                  <a:gd name="T3" fmla="*/ 272 h 331"/>
                  <a:gd name="T4" fmla="*/ 58 w 330"/>
                  <a:gd name="T5" fmla="*/ 272 h 331"/>
                  <a:gd name="T6" fmla="*/ 58 w 330"/>
                  <a:gd name="T7" fmla="*/ 59 h 331"/>
                  <a:gd name="T8" fmla="*/ 271 w 330"/>
                  <a:gd name="T9" fmla="*/ 59 h 331"/>
                  <a:gd name="T10" fmla="*/ 271 w 330"/>
                  <a:gd name="T11" fmla="*/ 272 h 331"/>
                  <a:gd name="T12" fmla="*/ 271 w 330"/>
                  <a:gd name="T13" fmla="*/ 272 h 331"/>
                </a:gdLst>
                <a:ahLst/>
                <a:cxnLst>
                  <a:cxn ang="0">
                    <a:pos x="T0" y="T1"/>
                  </a:cxn>
                  <a:cxn ang="0">
                    <a:pos x="T2" y="T3"/>
                  </a:cxn>
                  <a:cxn ang="0">
                    <a:pos x="T4" y="T5"/>
                  </a:cxn>
                  <a:cxn ang="0">
                    <a:pos x="T6" y="T7"/>
                  </a:cxn>
                  <a:cxn ang="0">
                    <a:pos x="T8" y="T9"/>
                  </a:cxn>
                  <a:cxn ang="0">
                    <a:pos x="T10" y="T11"/>
                  </a:cxn>
                  <a:cxn ang="0">
                    <a:pos x="T12" y="T13"/>
                  </a:cxn>
                </a:cxnLst>
                <a:rect l="0" t="0" r="r" b="b"/>
                <a:pathLst>
                  <a:path w="330" h="331">
                    <a:moveTo>
                      <a:pt x="271" y="272"/>
                    </a:moveTo>
                    <a:lnTo>
                      <a:pt x="271" y="272"/>
                    </a:lnTo>
                    <a:cubicBezTo>
                      <a:pt x="213" y="331"/>
                      <a:pt x="117" y="331"/>
                      <a:pt x="58" y="272"/>
                    </a:cubicBezTo>
                    <a:cubicBezTo>
                      <a:pt x="0" y="213"/>
                      <a:pt x="0" y="118"/>
                      <a:pt x="58" y="59"/>
                    </a:cubicBezTo>
                    <a:cubicBezTo>
                      <a:pt x="117" y="0"/>
                      <a:pt x="213" y="0"/>
                      <a:pt x="271" y="59"/>
                    </a:cubicBezTo>
                    <a:cubicBezTo>
                      <a:pt x="330" y="118"/>
                      <a:pt x="330" y="213"/>
                      <a:pt x="271" y="272"/>
                    </a:cubicBezTo>
                    <a:lnTo>
                      <a:pt x="271" y="272"/>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58" name="Freeform 9">
                <a:extLst>
                  <a:ext uri="{FF2B5EF4-FFF2-40B4-BE49-F238E27FC236}">
                    <a16:creationId xmlns:a16="http://schemas.microsoft.com/office/drawing/2014/main" id="{8BEEF6D0-5EDB-4976-A2F5-4AE976C414B6}"/>
                  </a:ext>
                </a:extLst>
              </p:cNvPr>
              <p:cNvSpPr>
                <a:spLocks/>
              </p:cNvSpPr>
              <p:nvPr/>
            </p:nvSpPr>
            <p:spPr bwMode="auto">
              <a:xfrm>
                <a:off x="3523" y="2490"/>
                <a:ext cx="0" cy="42"/>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1" name="Freeform 10">
                <a:extLst>
                  <a:ext uri="{FF2B5EF4-FFF2-40B4-BE49-F238E27FC236}">
                    <a16:creationId xmlns:a16="http://schemas.microsoft.com/office/drawing/2014/main" id="{7FBA0FC9-CF56-4B47-95D3-1D5E34A9B3AA}"/>
                  </a:ext>
                </a:extLst>
              </p:cNvPr>
              <p:cNvSpPr>
                <a:spLocks/>
              </p:cNvSpPr>
              <p:nvPr/>
            </p:nvSpPr>
            <p:spPr bwMode="auto">
              <a:xfrm>
                <a:off x="3523" y="2490"/>
                <a:ext cx="0" cy="42"/>
              </a:xfrm>
              <a:custGeom>
                <a:avLst/>
                <a:gdLst>
                  <a:gd name="T0" fmla="*/ 0 h 144"/>
                  <a:gd name="T1" fmla="*/ 0 h 144"/>
                  <a:gd name="T2" fmla="*/ 144 h 144"/>
                </a:gdLst>
                <a:ahLst/>
                <a:cxnLst>
                  <a:cxn ang="0">
                    <a:pos x="0" y="T0"/>
                  </a:cxn>
                  <a:cxn ang="0">
                    <a:pos x="0" y="T1"/>
                  </a:cxn>
                  <a:cxn ang="0">
                    <a:pos x="0" y="T2"/>
                  </a:cxn>
                </a:cxnLst>
                <a:rect l="0" t="0" r="r" b="b"/>
                <a:pathLst>
                  <a:path h="144">
                    <a:moveTo>
                      <a:pt x="0" y="0"/>
                    </a:moveTo>
                    <a:lnTo>
                      <a:pt x="0" y="0"/>
                    </a:lnTo>
                    <a:lnTo>
                      <a:pt x="0" y="144"/>
                    </a:lnTo>
                  </a:path>
                </a:pathLst>
              </a:custGeom>
              <a:grp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2" name="Freeform 11">
                <a:extLst>
                  <a:ext uri="{FF2B5EF4-FFF2-40B4-BE49-F238E27FC236}">
                    <a16:creationId xmlns:a16="http://schemas.microsoft.com/office/drawing/2014/main" id="{4FE021E1-348E-4EC8-B75C-5C0F84749281}"/>
                  </a:ext>
                </a:extLst>
              </p:cNvPr>
              <p:cNvSpPr>
                <a:spLocks/>
              </p:cNvSpPr>
              <p:nvPr/>
            </p:nvSpPr>
            <p:spPr bwMode="auto">
              <a:xfrm>
                <a:off x="3502" y="2511"/>
                <a:ext cx="41"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63" name="Freeform 12">
                <a:extLst>
                  <a:ext uri="{FF2B5EF4-FFF2-40B4-BE49-F238E27FC236}">
                    <a16:creationId xmlns:a16="http://schemas.microsoft.com/office/drawing/2014/main" id="{3BF9E6EE-D03A-46A3-AF30-663287FE2463}"/>
                  </a:ext>
                </a:extLst>
              </p:cNvPr>
              <p:cNvSpPr>
                <a:spLocks/>
              </p:cNvSpPr>
              <p:nvPr/>
            </p:nvSpPr>
            <p:spPr bwMode="auto">
              <a:xfrm>
                <a:off x="3502" y="2511"/>
                <a:ext cx="41" cy="0"/>
              </a:xfrm>
              <a:custGeom>
                <a:avLst/>
                <a:gdLst>
                  <a:gd name="T0" fmla="*/ 143 w 143"/>
                  <a:gd name="T1" fmla="*/ 143 w 143"/>
                  <a:gd name="T2" fmla="*/ 0 w 143"/>
                </a:gdLst>
                <a:ahLst/>
                <a:cxnLst>
                  <a:cxn ang="0">
                    <a:pos x="T0" y="0"/>
                  </a:cxn>
                  <a:cxn ang="0">
                    <a:pos x="T1" y="0"/>
                  </a:cxn>
                  <a:cxn ang="0">
                    <a:pos x="T2" y="0"/>
                  </a:cxn>
                </a:cxnLst>
                <a:rect l="0" t="0" r="r" b="b"/>
                <a:pathLst>
                  <a:path w="143">
                    <a:moveTo>
                      <a:pt x="143" y="0"/>
                    </a:moveTo>
                    <a:lnTo>
                      <a:pt x="143" y="0"/>
                    </a:lnTo>
                    <a:lnTo>
                      <a:pt x="0" y="0"/>
                    </a:lnTo>
                  </a:path>
                </a:pathLst>
              </a:custGeom>
              <a:grp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1" name="Freeform 13">
                <a:extLst>
                  <a:ext uri="{FF2B5EF4-FFF2-40B4-BE49-F238E27FC236}">
                    <a16:creationId xmlns:a16="http://schemas.microsoft.com/office/drawing/2014/main" id="{A44003DB-BA47-48F4-8FCB-85F35F375BCA}"/>
                  </a:ext>
                </a:extLst>
              </p:cNvPr>
              <p:cNvSpPr>
                <a:spLocks/>
              </p:cNvSpPr>
              <p:nvPr/>
            </p:nvSpPr>
            <p:spPr bwMode="auto">
              <a:xfrm>
                <a:off x="3623" y="2452"/>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2" name="Freeform 14">
                <a:extLst>
                  <a:ext uri="{FF2B5EF4-FFF2-40B4-BE49-F238E27FC236}">
                    <a16:creationId xmlns:a16="http://schemas.microsoft.com/office/drawing/2014/main" id="{E7AB0862-B3DB-41D9-A7A3-F290CB92DE8E}"/>
                  </a:ext>
                </a:extLst>
              </p:cNvPr>
              <p:cNvSpPr>
                <a:spLocks/>
              </p:cNvSpPr>
              <p:nvPr/>
            </p:nvSpPr>
            <p:spPr bwMode="auto">
              <a:xfrm>
                <a:off x="3623" y="2452"/>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3" name="Freeform 15">
                <a:extLst>
                  <a:ext uri="{FF2B5EF4-FFF2-40B4-BE49-F238E27FC236}">
                    <a16:creationId xmlns:a16="http://schemas.microsoft.com/office/drawing/2014/main" id="{1456DAE9-ED84-44BA-8B96-9F35FA42109D}"/>
                  </a:ext>
                </a:extLst>
              </p:cNvPr>
              <p:cNvSpPr>
                <a:spLocks/>
              </p:cNvSpPr>
              <p:nvPr/>
            </p:nvSpPr>
            <p:spPr bwMode="auto">
              <a:xfrm>
                <a:off x="3623" y="2530"/>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4" name="Freeform 16">
                <a:extLst>
                  <a:ext uri="{FF2B5EF4-FFF2-40B4-BE49-F238E27FC236}">
                    <a16:creationId xmlns:a16="http://schemas.microsoft.com/office/drawing/2014/main" id="{A688FC07-69AA-4095-8E97-169DD10B91D5}"/>
                  </a:ext>
                </a:extLst>
              </p:cNvPr>
              <p:cNvSpPr>
                <a:spLocks/>
              </p:cNvSpPr>
              <p:nvPr/>
            </p:nvSpPr>
            <p:spPr bwMode="auto">
              <a:xfrm>
                <a:off x="3623" y="2530"/>
                <a:ext cx="38" cy="37"/>
              </a:xfrm>
              <a:custGeom>
                <a:avLst/>
                <a:gdLst>
                  <a:gd name="T0" fmla="*/ 23 w 130"/>
                  <a:gd name="T1" fmla="*/ 107 h 130"/>
                  <a:gd name="T2" fmla="*/ 23 w 130"/>
                  <a:gd name="T3" fmla="*/ 107 h 130"/>
                  <a:gd name="T4" fmla="*/ 23 w 130"/>
                  <a:gd name="T5" fmla="*/ 23 h 130"/>
                  <a:gd name="T6" fmla="*/ 106 w 130"/>
                  <a:gd name="T7" fmla="*/ 23 h 130"/>
                  <a:gd name="T8" fmla="*/ 106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6" y="23"/>
                    </a:cubicBezTo>
                    <a:cubicBezTo>
                      <a:pt x="130" y="46"/>
                      <a:pt x="130"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75" name="Freeform 17">
                <a:extLst>
                  <a:ext uri="{FF2B5EF4-FFF2-40B4-BE49-F238E27FC236}">
                    <a16:creationId xmlns:a16="http://schemas.microsoft.com/office/drawing/2014/main" id="{5C7E07B3-85E3-4CF4-AAB0-B19214142861}"/>
                  </a:ext>
                </a:extLst>
              </p:cNvPr>
              <p:cNvSpPr>
                <a:spLocks/>
              </p:cNvSpPr>
              <p:nvPr/>
            </p:nvSpPr>
            <p:spPr bwMode="auto">
              <a:xfrm>
                <a:off x="3568" y="2574"/>
                <a:ext cx="37" cy="3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Lst>
                <a:ahLst/>
                <a:cxnLst>
                  <a:cxn ang="0">
                    <a:pos x="T0" y="T1"/>
                  </a:cxn>
                  <a:cxn ang="0">
                    <a:pos x="T2" y="T3"/>
                  </a:cxn>
                  <a:cxn ang="0">
                    <a:pos x="T4" y="T5"/>
                  </a:cxn>
                  <a:cxn ang="0">
                    <a:pos x="T6" y="T7"/>
                  </a:cxn>
                  <a:cxn ang="0">
                    <a:pos x="T8" y="T9"/>
                  </a:cxn>
                  <a:cxn ang="0">
                    <a:pos x="T10" y="T11"/>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7" name="Freeform 18">
                <a:extLst>
                  <a:ext uri="{FF2B5EF4-FFF2-40B4-BE49-F238E27FC236}">
                    <a16:creationId xmlns:a16="http://schemas.microsoft.com/office/drawing/2014/main" id="{46426566-4850-49D9-A4EB-2F0B6CED3632}"/>
                  </a:ext>
                </a:extLst>
              </p:cNvPr>
              <p:cNvSpPr>
                <a:spLocks/>
              </p:cNvSpPr>
              <p:nvPr/>
            </p:nvSpPr>
            <p:spPr bwMode="auto">
              <a:xfrm>
                <a:off x="3568" y="2574"/>
                <a:ext cx="37" cy="38"/>
              </a:xfrm>
              <a:custGeom>
                <a:avLst/>
                <a:gdLst>
                  <a:gd name="T0" fmla="*/ 23 w 130"/>
                  <a:gd name="T1" fmla="*/ 107 h 130"/>
                  <a:gd name="T2" fmla="*/ 23 w 130"/>
                  <a:gd name="T3" fmla="*/ 107 h 130"/>
                  <a:gd name="T4" fmla="*/ 23 w 130"/>
                  <a:gd name="T5" fmla="*/ 23 h 130"/>
                  <a:gd name="T6" fmla="*/ 107 w 130"/>
                  <a:gd name="T7" fmla="*/ 23 h 130"/>
                  <a:gd name="T8" fmla="*/ 107 w 130"/>
                  <a:gd name="T9" fmla="*/ 107 h 130"/>
                  <a:gd name="T10" fmla="*/ 23 w 130"/>
                  <a:gd name="T11" fmla="*/ 107 h 130"/>
                  <a:gd name="T12" fmla="*/ 23 w 130"/>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23" y="107"/>
                    </a:moveTo>
                    <a:lnTo>
                      <a:pt x="23" y="107"/>
                    </a:lnTo>
                    <a:cubicBezTo>
                      <a:pt x="0" y="84"/>
                      <a:pt x="0" y="46"/>
                      <a:pt x="23" y="23"/>
                    </a:cubicBezTo>
                    <a:cubicBezTo>
                      <a:pt x="46" y="0"/>
                      <a:pt x="83" y="0"/>
                      <a:pt x="107" y="23"/>
                    </a:cubicBezTo>
                    <a:cubicBezTo>
                      <a:pt x="130" y="46"/>
                      <a:pt x="130" y="84"/>
                      <a:pt x="107"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8" name="Freeform 19">
                <a:extLst>
                  <a:ext uri="{FF2B5EF4-FFF2-40B4-BE49-F238E27FC236}">
                    <a16:creationId xmlns:a16="http://schemas.microsoft.com/office/drawing/2014/main" id="{7B34D931-C327-4B41-885B-5B01DC28B288}"/>
                  </a:ext>
                </a:extLst>
              </p:cNvPr>
              <p:cNvSpPr>
                <a:spLocks/>
              </p:cNvSpPr>
              <p:nvPr/>
            </p:nvSpPr>
            <p:spPr bwMode="auto">
              <a:xfrm>
                <a:off x="3561" y="2411"/>
                <a:ext cx="37" cy="38"/>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Lst>
                <a:ahLst/>
                <a:cxnLst>
                  <a:cxn ang="0">
                    <a:pos x="T0" y="T1"/>
                  </a:cxn>
                  <a:cxn ang="0">
                    <a:pos x="T2" y="T3"/>
                  </a:cxn>
                  <a:cxn ang="0">
                    <a:pos x="T4" y="T5"/>
                  </a:cxn>
                  <a:cxn ang="0">
                    <a:pos x="T6" y="T7"/>
                  </a:cxn>
                  <a:cxn ang="0">
                    <a:pos x="T8" y="T9"/>
                  </a:cxn>
                  <a:cxn ang="0">
                    <a:pos x="T10" y="T11"/>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close/>
                  </a:path>
                </a:pathLst>
              </a:custGeom>
              <a:grpFill/>
              <a:ln w="0">
                <a:solidFill>
                  <a:srgbClr val="000000"/>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79" name="Freeform 20">
                <a:extLst>
                  <a:ext uri="{FF2B5EF4-FFF2-40B4-BE49-F238E27FC236}">
                    <a16:creationId xmlns:a16="http://schemas.microsoft.com/office/drawing/2014/main" id="{302BFA8E-37B9-423B-AC6F-452BB7A6215C}"/>
                  </a:ext>
                </a:extLst>
              </p:cNvPr>
              <p:cNvSpPr>
                <a:spLocks/>
              </p:cNvSpPr>
              <p:nvPr/>
            </p:nvSpPr>
            <p:spPr bwMode="auto">
              <a:xfrm>
                <a:off x="3561" y="2411"/>
                <a:ext cx="37" cy="38"/>
              </a:xfrm>
              <a:custGeom>
                <a:avLst/>
                <a:gdLst>
                  <a:gd name="T0" fmla="*/ 23 w 129"/>
                  <a:gd name="T1" fmla="*/ 107 h 130"/>
                  <a:gd name="T2" fmla="*/ 23 w 129"/>
                  <a:gd name="T3" fmla="*/ 107 h 130"/>
                  <a:gd name="T4" fmla="*/ 23 w 129"/>
                  <a:gd name="T5" fmla="*/ 23 h 130"/>
                  <a:gd name="T6" fmla="*/ 106 w 129"/>
                  <a:gd name="T7" fmla="*/ 23 h 130"/>
                  <a:gd name="T8" fmla="*/ 106 w 129"/>
                  <a:gd name="T9" fmla="*/ 107 h 130"/>
                  <a:gd name="T10" fmla="*/ 23 w 129"/>
                  <a:gd name="T11" fmla="*/ 107 h 130"/>
                  <a:gd name="T12" fmla="*/ 23 w 129"/>
                  <a:gd name="T13" fmla="*/ 107 h 130"/>
                </a:gdLst>
                <a:ahLst/>
                <a:cxnLst>
                  <a:cxn ang="0">
                    <a:pos x="T0" y="T1"/>
                  </a:cxn>
                  <a:cxn ang="0">
                    <a:pos x="T2" y="T3"/>
                  </a:cxn>
                  <a:cxn ang="0">
                    <a:pos x="T4" y="T5"/>
                  </a:cxn>
                  <a:cxn ang="0">
                    <a:pos x="T6" y="T7"/>
                  </a:cxn>
                  <a:cxn ang="0">
                    <a:pos x="T8" y="T9"/>
                  </a:cxn>
                  <a:cxn ang="0">
                    <a:pos x="T10" y="T11"/>
                  </a:cxn>
                  <a:cxn ang="0">
                    <a:pos x="T12" y="T13"/>
                  </a:cxn>
                </a:cxnLst>
                <a:rect l="0" t="0" r="r" b="b"/>
                <a:pathLst>
                  <a:path w="129" h="130">
                    <a:moveTo>
                      <a:pt x="23" y="107"/>
                    </a:moveTo>
                    <a:lnTo>
                      <a:pt x="23" y="107"/>
                    </a:lnTo>
                    <a:cubicBezTo>
                      <a:pt x="0" y="84"/>
                      <a:pt x="0" y="47"/>
                      <a:pt x="23" y="23"/>
                    </a:cubicBezTo>
                    <a:cubicBezTo>
                      <a:pt x="46" y="0"/>
                      <a:pt x="83" y="0"/>
                      <a:pt x="106" y="23"/>
                    </a:cubicBezTo>
                    <a:cubicBezTo>
                      <a:pt x="129" y="47"/>
                      <a:pt x="129" y="84"/>
                      <a:pt x="106" y="107"/>
                    </a:cubicBezTo>
                    <a:cubicBezTo>
                      <a:pt x="83" y="130"/>
                      <a:pt x="46" y="130"/>
                      <a:pt x="23" y="107"/>
                    </a:cubicBezTo>
                    <a:lnTo>
                      <a:pt x="23" y="107"/>
                    </a:lnTo>
                    <a:close/>
                  </a:path>
                </a:pathLst>
              </a:custGeom>
              <a:solidFill>
                <a:srgbClr val="FFFFFF"/>
              </a:solidFill>
              <a:ln w="12700" cap="flat">
                <a:solidFill>
                  <a:srgbClr val="232F3D"/>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47" name="Freeform: Shape 46">
              <a:extLst>
                <a:ext uri="{FF2B5EF4-FFF2-40B4-BE49-F238E27FC236}">
                  <a16:creationId xmlns:a16="http://schemas.microsoft.com/office/drawing/2014/main" id="{98BC4E1F-8BCC-4CAB-8C50-50B4E60CCDD0}"/>
                </a:ext>
              </a:extLst>
            </p:cNvPr>
            <p:cNvSpPr/>
            <p:nvPr/>
          </p:nvSpPr>
          <p:spPr>
            <a:xfrm>
              <a:off x="2075067" y="2201552"/>
              <a:ext cx="342261" cy="347182"/>
            </a:xfrm>
            <a:custGeom>
              <a:avLst/>
              <a:gdLst>
                <a:gd name="connsiteX0" fmla="*/ 197460 w 222352"/>
                <a:gd name="connsiteY0" fmla="*/ 130138 h 225549"/>
                <a:gd name="connsiteX1" fmla="*/ 186814 w 222352"/>
                <a:gd name="connsiteY1" fmla="*/ 132529 h 225549"/>
                <a:gd name="connsiteX2" fmla="*/ 176619 w 222352"/>
                <a:gd name="connsiteY2" fmla="*/ 112906 h 225549"/>
                <a:gd name="connsiteX3" fmla="*/ 189250 w 222352"/>
                <a:gd name="connsiteY3" fmla="*/ 89088 h 225549"/>
                <a:gd name="connsiteX4" fmla="*/ 220926 w 222352"/>
                <a:gd name="connsiteY4" fmla="*/ 73995 h 225549"/>
                <a:gd name="connsiteX5" fmla="*/ 215098 w 222352"/>
                <a:gd name="connsiteY5" fmla="*/ 48172 h 225549"/>
                <a:gd name="connsiteX6" fmla="*/ 180011 w 222352"/>
                <a:gd name="connsiteY6" fmla="*/ 48164 h 225549"/>
                <a:gd name="connsiteX7" fmla="*/ 180002 w 222352"/>
                <a:gd name="connsiteY7" fmla="*/ 48172 h 225549"/>
                <a:gd name="connsiteX8" fmla="*/ 173371 w 222352"/>
                <a:gd name="connsiteY8" fmla="*/ 71224 h 225549"/>
                <a:gd name="connsiteX9" fmla="*/ 157357 w 222352"/>
                <a:gd name="connsiteY9" fmla="*/ 76186 h 225549"/>
                <a:gd name="connsiteX10" fmla="*/ 139538 w 222352"/>
                <a:gd name="connsiteY10" fmla="*/ 42669 h 225549"/>
                <a:gd name="connsiteX11" fmla="*/ 139854 w 222352"/>
                <a:gd name="connsiteY11" fmla="*/ 42353 h 225549"/>
                <a:gd name="connsiteX12" fmla="*/ 139851 w 222352"/>
                <a:gd name="connsiteY12" fmla="*/ 7266 h 225549"/>
                <a:gd name="connsiteX13" fmla="*/ 104764 w 222352"/>
                <a:gd name="connsiteY13" fmla="*/ 7268 h 225549"/>
                <a:gd name="connsiteX14" fmla="*/ 102322 w 222352"/>
                <a:gd name="connsiteY14" fmla="*/ 39511 h 225549"/>
                <a:gd name="connsiteX15" fmla="*/ 83015 w 222352"/>
                <a:gd name="connsiteY15" fmla="*/ 66126 h 225549"/>
                <a:gd name="connsiteX16" fmla="*/ 7992 w 222352"/>
                <a:gd name="connsiteY16" fmla="*/ 84302 h 225549"/>
                <a:gd name="connsiteX17" fmla="*/ 26168 w 222352"/>
                <a:gd name="connsiteY17" fmla="*/ 159324 h 225549"/>
                <a:gd name="connsiteX18" fmla="*/ 83015 w 222352"/>
                <a:gd name="connsiteY18" fmla="*/ 159324 h 225549"/>
                <a:gd name="connsiteX19" fmla="*/ 102232 w 222352"/>
                <a:gd name="connsiteY19" fmla="*/ 185985 h 225549"/>
                <a:gd name="connsiteX20" fmla="*/ 107428 w 222352"/>
                <a:gd name="connsiteY20" fmla="*/ 220686 h 225549"/>
                <a:gd name="connsiteX21" fmla="*/ 142129 w 222352"/>
                <a:gd name="connsiteY21" fmla="*/ 215490 h 225549"/>
                <a:gd name="connsiteX22" fmla="*/ 139719 w 222352"/>
                <a:gd name="connsiteY22" fmla="*/ 183188 h 225549"/>
                <a:gd name="connsiteX23" fmla="*/ 139448 w 222352"/>
                <a:gd name="connsiteY23" fmla="*/ 182917 h 225549"/>
                <a:gd name="connsiteX24" fmla="*/ 156951 w 222352"/>
                <a:gd name="connsiteY24" fmla="*/ 149851 h 225549"/>
                <a:gd name="connsiteX25" fmla="*/ 172514 w 222352"/>
                <a:gd name="connsiteY25" fmla="*/ 154768 h 225549"/>
                <a:gd name="connsiteX26" fmla="*/ 172514 w 222352"/>
                <a:gd name="connsiteY26" fmla="*/ 155129 h 225549"/>
                <a:gd name="connsiteX27" fmla="*/ 197325 w 222352"/>
                <a:gd name="connsiteY27" fmla="*/ 179940 h 225549"/>
                <a:gd name="connsiteX28" fmla="*/ 222135 w 222352"/>
                <a:gd name="connsiteY28" fmla="*/ 155129 h 225549"/>
                <a:gd name="connsiteX29" fmla="*/ 197325 w 222352"/>
                <a:gd name="connsiteY29" fmla="*/ 130318 h 225549"/>
                <a:gd name="connsiteX30" fmla="*/ 186318 w 222352"/>
                <a:gd name="connsiteY30" fmla="*/ 54578 h 225549"/>
                <a:gd name="connsiteX31" fmla="*/ 208873 w 222352"/>
                <a:gd name="connsiteY31" fmla="*/ 54578 h 225549"/>
                <a:gd name="connsiteX32" fmla="*/ 208645 w 222352"/>
                <a:gd name="connsiteY32" fmla="*/ 76905 h 225549"/>
                <a:gd name="connsiteX33" fmla="*/ 186318 w 222352"/>
                <a:gd name="connsiteY33" fmla="*/ 76678 h 225549"/>
                <a:gd name="connsiteX34" fmla="*/ 186318 w 222352"/>
                <a:gd name="connsiteY34" fmla="*/ 54578 h 225549"/>
                <a:gd name="connsiteX35" fmla="*/ 176890 w 222352"/>
                <a:gd name="connsiteY35" fmla="*/ 79569 h 225549"/>
                <a:gd name="connsiteX36" fmla="*/ 179912 w 222352"/>
                <a:gd name="connsiteY36" fmla="*/ 83268 h 225549"/>
                <a:gd name="connsiteX37" fmla="*/ 181356 w 222352"/>
                <a:gd name="connsiteY37" fmla="*/ 84577 h 225549"/>
                <a:gd name="connsiteX38" fmla="*/ 171476 w 222352"/>
                <a:gd name="connsiteY38" fmla="*/ 103252 h 225549"/>
                <a:gd name="connsiteX39" fmla="*/ 161507 w 222352"/>
                <a:gd name="connsiteY39" fmla="*/ 84351 h 225549"/>
                <a:gd name="connsiteX40" fmla="*/ 111119 w 222352"/>
                <a:gd name="connsiteY40" fmla="*/ 13483 h 225549"/>
                <a:gd name="connsiteX41" fmla="*/ 133539 w 222352"/>
                <a:gd name="connsiteY41" fmla="*/ 13347 h 225549"/>
                <a:gd name="connsiteX42" fmla="*/ 133674 w 222352"/>
                <a:gd name="connsiteY42" fmla="*/ 35767 h 225549"/>
                <a:gd name="connsiteX43" fmla="*/ 111119 w 222352"/>
                <a:gd name="connsiteY43" fmla="*/ 35767 h 225549"/>
                <a:gd name="connsiteX44" fmla="*/ 111119 w 222352"/>
                <a:gd name="connsiteY44" fmla="*/ 13483 h 225549"/>
                <a:gd name="connsiteX45" fmla="*/ 108953 w 222352"/>
                <a:gd name="connsiteY45" fmla="*/ 45556 h 225549"/>
                <a:gd name="connsiteX46" fmla="*/ 122487 w 222352"/>
                <a:gd name="connsiteY46" fmla="*/ 49436 h 225549"/>
                <a:gd name="connsiteX47" fmla="*/ 132095 w 222352"/>
                <a:gd name="connsiteY47" fmla="*/ 47496 h 225549"/>
                <a:gd name="connsiteX48" fmla="*/ 148606 w 222352"/>
                <a:gd name="connsiteY48" fmla="*/ 79073 h 225549"/>
                <a:gd name="connsiteX49" fmla="*/ 105435 w 222352"/>
                <a:gd name="connsiteY49" fmla="*/ 92606 h 225549"/>
                <a:gd name="connsiteX50" fmla="*/ 93210 w 222352"/>
                <a:gd name="connsiteY50" fmla="*/ 74246 h 225549"/>
                <a:gd name="connsiteX51" fmla="*/ 90323 w 222352"/>
                <a:gd name="connsiteY51" fmla="*/ 71540 h 225549"/>
                <a:gd name="connsiteX52" fmla="*/ 22387 w 222352"/>
                <a:gd name="connsiteY52" fmla="*/ 144799 h 225549"/>
                <a:gd name="connsiteX53" fmla="*/ 22371 w 222352"/>
                <a:gd name="connsiteY53" fmla="*/ 80365 h 225549"/>
                <a:gd name="connsiteX54" fmla="*/ 86804 w 222352"/>
                <a:gd name="connsiteY54" fmla="*/ 80349 h 225549"/>
                <a:gd name="connsiteX55" fmla="*/ 86820 w 222352"/>
                <a:gd name="connsiteY55" fmla="*/ 144783 h 225549"/>
                <a:gd name="connsiteX56" fmla="*/ 86804 w 222352"/>
                <a:gd name="connsiteY56" fmla="*/ 144799 h 225549"/>
                <a:gd name="connsiteX57" fmla="*/ 22432 w 222352"/>
                <a:gd name="connsiteY57" fmla="*/ 144799 h 225549"/>
                <a:gd name="connsiteX58" fmla="*/ 133494 w 222352"/>
                <a:gd name="connsiteY58" fmla="*/ 211698 h 225549"/>
                <a:gd name="connsiteX59" fmla="*/ 110938 w 222352"/>
                <a:gd name="connsiteY59" fmla="*/ 211698 h 225549"/>
                <a:gd name="connsiteX60" fmla="*/ 111166 w 222352"/>
                <a:gd name="connsiteY60" fmla="*/ 189370 h 225549"/>
                <a:gd name="connsiteX61" fmla="*/ 133494 w 222352"/>
                <a:gd name="connsiteY61" fmla="*/ 189598 h 225549"/>
                <a:gd name="connsiteX62" fmla="*/ 133494 w 222352"/>
                <a:gd name="connsiteY62" fmla="*/ 211698 h 225549"/>
                <a:gd name="connsiteX63" fmla="*/ 132050 w 222352"/>
                <a:gd name="connsiteY63" fmla="*/ 177729 h 225549"/>
                <a:gd name="connsiteX64" fmla="*/ 108999 w 222352"/>
                <a:gd name="connsiteY64" fmla="*/ 179624 h 225549"/>
                <a:gd name="connsiteX65" fmla="*/ 90413 w 222352"/>
                <a:gd name="connsiteY65" fmla="*/ 153776 h 225549"/>
                <a:gd name="connsiteX66" fmla="*/ 93210 w 222352"/>
                <a:gd name="connsiteY66" fmla="*/ 151159 h 225549"/>
                <a:gd name="connsiteX67" fmla="*/ 105119 w 222352"/>
                <a:gd name="connsiteY67" fmla="*/ 133115 h 225549"/>
                <a:gd name="connsiteX68" fmla="*/ 148335 w 222352"/>
                <a:gd name="connsiteY68" fmla="*/ 146648 h 225549"/>
                <a:gd name="connsiteX69" fmla="*/ 152620 w 222352"/>
                <a:gd name="connsiteY69" fmla="*/ 138844 h 225549"/>
                <a:gd name="connsiteX70" fmla="*/ 107826 w 222352"/>
                <a:gd name="connsiteY70" fmla="*/ 124680 h 225549"/>
                <a:gd name="connsiteX71" fmla="*/ 107826 w 222352"/>
                <a:gd name="connsiteY71" fmla="*/ 100906 h 225549"/>
                <a:gd name="connsiteX72" fmla="*/ 152620 w 222352"/>
                <a:gd name="connsiteY72" fmla="*/ 87058 h 225549"/>
                <a:gd name="connsiteX73" fmla="*/ 166153 w 222352"/>
                <a:gd name="connsiteY73" fmla="*/ 112951 h 225549"/>
                <a:gd name="connsiteX74" fmla="*/ 174454 w 222352"/>
                <a:gd name="connsiteY74" fmla="*/ 145701 h 225549"/>
                <a:gd name="connsiteX75" fmla="*/ 161372 w 222352"/>
                <a:gd name="connsiteY75" fmla="*/ 141596 h 225549"/>
                <a:gd name="connsiteX76" fmla="*/ 171386 w 222352"/>
                <a:gd name="connsiteY76" fmla="*/ 122605 h 225549"/>
                <a:gd name="connsiteX77" fmla="*/ 179461 w 222352"/>
                <a:gd name="connsiteY77" fmla="*/ 137942 h 225549"/>
                <a:gd name="connsiteX78" fmla="*/ 174454 w 222352"/>
                <a:gd name="connsiteY78" fmla="*/ 145701 h 225549"/>
                <a:gd name="connsiteX79" fmla="*/ 208647 w 222352"/>
                <a:gd name="connsiteY79" fmla="*/ 166091 h 225549"/>
                <a:gd name="connsiteX80" fmla="*/ 186092 w 222352"/>
                <a:gd name="connsiteY80" fmla="*/ 166091 h 225549"/>
                <a:gd name="connsiteX81" fmla="*/ 186320 w 222352"/>
                <a:gd name="connsiteY81" fmla="*/ 143764 h 225549"/>
                <a:gd name="connsiteX82" fmla="*/ 208647 w 222352"/>
                <a:gd name="connsiteY82" fmla="*/ 143992 h 225549"/>
                <a:gd name="connsiteX83" fmla="*/ 208647 w 222352"/>
                <a:gd name="connsiteY83" fmla="*/ 166091 h 225549"/>
                <a:gd name="connsiteX84" fmla="*/ 77376 w 222352"/>
                <a:gd name="connsiteY84" fmla="*/ 108079 h 225549"/>
                <a:gd name="connsiteX85" fmla="*/ 77376 w 222352"/>
                <a:gd name="connsiteY85" fmla="*/ 117101 h 225549"/>
                <a:gd name="connsiteX86" fmla="*/ 59332 w 222352"/>
                <a:gd name="connsiteY86" fmla="*/ 117101 h 225549"/>
                <a:gd name="connsiteX87" fmla="*/ 59332 w 222352"/>
                <a:gd name="connsiteY87" fmla="*/ 135145 h 225549"/>
                <a:gd name="connsiteX88" fmla="*/ 50310 w 222352"/>
                <a:gd name="connsiteY88" fmla="*/ 135145 h 225549"/>
                <a:gd name="connsiteX89" fmla="*/ 50310 w 222352"/>
                <a:gd name="connsiteY89" fmla="*/ 117101 h 225549"/>
                <a:gd name="connsiteX90" fmla="*/ 32266 w 222352"/>
                <a:gd name="connsiteY90" fmla="*/ 117101 h 225549"/>
                <a:gd name="connsiteX91" fmla="*/ 32266 w 222352"/>
                <a:gd name="connsiteY91" fmla="*/ 108079 h 225549"/>
                <a:gd name="connsiteX92" fmla="*/ 50310 w 222352"/>
                <a:gd name="connsiteY92" fmla="*/ 108079 h 225549"/>
                <a:gd name="connsiteX93" fmla="*/ 50310 w 222352"/>
                <a:gd name="connsiteY93" fmla="*/ 90035 h 225549"/>
                <a:gd name="connsiteX94" fmla="*/ 59332 w 222352"/>
                <a:gd name="connsiteY94" fmla="*/ 90035 h 225549"/>
                <a:gd name="connsiteX95" fmla="*/ 59332 w 222352"/>
                <a:gd name="connsiteY95" fmla="*/ 108079 h 2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22352" h="225549">
                  <a:moveTo>
                    <a:pt x="197460" y="130138"/>
                  </a:moveTo>
                  <a:cubicBezTo>
                    <a:pt x="193777" y="130124"/>
                    <a:pt x="190138" y="130942"/>
                    <a:pt x="186814" y="132529"/>
                  </a:cubicBezTo>
                  <a:lnTo>
                    <a:pt x="176619" y="112906"/>
                  </a:lnTo>
                  <a:lnTo>
                    <a:pt x="189250" y="89088"/>
                  </a:lnTo>
                  <a:cubicBezTo>
                    <a:pt x="202165" y="93667"/>
                    <a:pt x="216346" y="86910"/>
                    <a:pt x="220926" y="73995"/>
                  </a:cubicBezTo>
                  <a:cubicBezTo>
                    <a:pt x="224121" y="64984"/>
                    <a:pt x="221854" y="54938"/>
                    <a:pt x="215098" y="48172"/>
                  </a:cubicBezTo>
                  <a:cubicBezTo>
                    <a:pt x="205411" y="38481"/>
                    <a:pt x="189702" y="38477"/>
                    <a:pt x="180011" y="48164"/>
                  </a:cubicBezTo>
                  <a:cubicBezTo>
                    <a:pt x="180008" y="48167"/>
                    <a:pt x="180005" y="48170"/>
                    <a:pt x="180002" y="48172"/>
                  </a:cubicBezTo>
                  <a:cubicBezTo>
                    <a:pt x="173993" y="54215"/>
                    <a:pt x="171491" y="62912"/>
                    <a:pt x="173371" y="71224"/>
                  </a:cubicBezTo>
                  <a:lnTo>
                    <a:pt x="157357" y="76186"/>
                  </a:lnTo>
                  <a:lnTo>
                    <a:pt x="139538" y="42669"/>
                  </a:lnTo>
                  <a:lnTo>
                    <a:pt x="139854" y="42353"/>
                  </a:lnTo>
                  <a:cubicBezTo>
                    <a:pt x="149543" y="32663"/>
                    <a:pt x="149541" y="16954"/>
                    <a:pt x="139851" y="7266"/>
                  </a:cubicBezTo>
                  <a:cubicBezTo>
                    <a:pt x="130161" y="-2423"/>
                    <a:pt x="114452" y="-2422"/>
                    <a:pt x="104764" y="7268"/>
                  </a:cubicBezTo>
                  <a:cubicBezTo>
                    <a:pt x="96096" y="15937"/>
                    <a:pt x="95059" y="29636"/>
                    <a:pt x="102322" y="39511"/>
                  </a:cubicBezTo>
                  <a:lnTo>
                    <a:pt x="83015" y="66126"/>
                  </a:lnTo>
                  <a:cubicBezTo>
                    <a:pt x="57279" y="50428"/>
                    <a:pt x="23690" y="58566"/>
                    <a:pt x="7992" y="84302"/>
                  </a:cubicBezTo>
                  <a:cubicBezTo>
                    <a:pt x="-7705" y="110038"/>
                    <a:pt x="432" y="143627"/>
                    <a:pt x="26168" y="159324"/>
                  </a:cubicBezTo>
                  <a:cubicBezTo>
                    <a:pt x="43622" y="169971"/>
                    <a:pt x="65561" y="169971"/>
                    <a:pt x="83015" y="159324"/>
                  </a:cubicBezTo>
                  <a:lnTo>
                    <a:pt x="102232" y="185985"/>
                  </a:lnTo>
                  <a:cubicBezTo>
                    <a:pt x="94084" y="197002"/>
                    <a:pt x="96411" y="212538"/>
                    <a:pt x="107428" y="220686"/>
                  </a:cubicBezTo>
                  <a:cubicBezTo>
                    <a:pt x="118445" y="228833"/>
                    <a:pt x="133981" y="226507"/>
                    <a:pt x="142129" y="215490"/>
                  </a:cubicBezTo>
                  <a:cubicBezTo>
                    <a:pt x="149434" y="205611"/>
                    <a:pt x="148409" y="191873"/>
                    <a:pt x="139719" y="183188"/>
                  </a:cubicBezTo>
                  <a:lnTo>
                    <a:pt x="139448" y="182917"/>
                  </a:lnTo>
                  <a:lnTo>
                    <a:pt x="156951" y="149851"/>
                  </a:lnTo>
                  <a:lnTo>
                    <a:pt x="172514" y="154768"/>
                  </a:lnTo>
                  <a:lnTo>
                    <a:pt x="172514" y="155129"/>
                  </a:lnTo>
                  <a:cubicBezTo>
                    <a:pt x="172514" y="168832"/>
                    <a:pt x="183622" y="179940"/>
                    <a:pt x="197325" y="179940"/>
                  </a:cubicBezTo>
                  <a:cubicBezTo>
                    <a:pt x="211027" y="179940"/>
                    <a:pt x="222135" y="168832"/>
                    <a:pt x="222135" y="155129"/>
                  </a:cubicBezTo>
                  <a:cubicBezTo>
                    <a:pt x="222135" y="141427"/>
                    <a:pt x="211027" y="130318"/>
                    <a:pt x="197325" y="130318"/>
                  </a:cubicBezTo>
                  <a:close/>
                  <a:moveTo>
                    <a:pt x="186318" y="54578"/>
                  </a:moveTo>
                  <a:cubicBezTo>
                    <a:pt x="192600" y="48482"/>
                    <a:pt x="202590" y="48482"/>
                    <a:pt x="208873" y="54578"/>
                  </a:cubicBezTo>
                  <a:cubicBezTo>
                    <a:pt x="214976" y="60807"/>
                    <a:pt x="214874" y="70803"/>
                    <a:pt x="208645" y="76905"/>
                  </a:cubicBezTo>
                  <a:cubicBezTo>
                    <a:pt x="202417" y="83008"/>
                    <a:pt x="192420" y="82906"/>
                    <a:pt x="186318" y="76678"/>
                  </a:cubicBezTo>
                  <a:cubicBezTo>
                    <a:pt x="180303" y="70539"/>
                    <a:pt x="180303" y="60717"/>
                    <a:pt x="186318" y="54578"/>
                  </a:cubicBezTo>
                  <a:close/>
                  <a:moveTo>
                    <a:pt x="176890" y="79569"/>
                  </a:moveTo>
                  <a:cubicBezTo>
                    <a:pt x="177767" y="80903"/>
                    <a:pt x="178780" y="82143"/>
                    <a:pt x="179912" y="83268"/>
                  </a:cubicBezTo>
                  <a:lnTo>
                    <a:pt x="181356" y="84577"/>
                  </a:lnTo>
                  <a:lnTo>
                    <a:pt x="171476" y="103252"/>
                  </a:lnTo>
                  <a:lnTo>
                    <a:pt x="161507" y="84351"/>
                  </a:lnTo>
                  <a:close/>
                  <a:moveTo>
                    <a:pt x="111119" y="13483"/>
                  </a:moveTo>
                  <a:cubicBezTo>
                    <a:pt x="117272" y="7254"/>
                    <a:pt x="127310" y="7193"/>
                    <a:pt x="133539" y="13347"/>
                  </a:cubicBezTo>
                  <a:cubicBezTo>
                    <a:pt x="139767" y="19501"/>
                    <a:pt x="139828" y="29539"/>
                    <a:pt x="133674" y="35767"/>
                  </a:cubicBezTo>
                  <a:cubicBezTo>
                    <a:pt x="127401" y="41887"/>
                    <a:pt x="117392" y="41887"/>
                    <a:pt x="111119" y="35767"/>
                  </a:cubicBezTo>
                  <a:cubicBezTo>
                    <a:pt x="104982" y="29606"/>
                    <a:pt x="104982" y="19643"/>
                    <a:pt x="111119" y="13483"/>
                  </a:cubicBezTo>
                  <a:close/>
                  <a:moveTo>
                    <a:pt x="108953" y="45556"/>
                  </a:moveTo>
                  <a:cubicBezTo>
                    <a:pt x="112989" y="48143"/>
                    <a:pt x="117693" y="49492"/>
                    <a:pt x="122487" y="49436"/>
                  </a:cubicBezTo>
                  <a:cubicBezTo>
                    <a:pt x="125786" y="49433"/>
                    <a:pt x="129053" y="48774"/>
                    <a:pt x="132095" y="47496"/>
                  </a:cubicBezTo>
                  <a:lnTo>
                    <a:pt x="148606" y="79073"/>
                  </a:lnTo>
                  <a:lnTo>
                    <a:pt x="105435" y="92606"/>
                  </a:lnTo>
                  <a:cubicBezTo>
                    <a:pt x="102697" y="85694"/>
                    <a:pt x="98531" y="79438"/>
                    <a:pt x="93210" y="74246"/>
                  </a:cubicBezTo>
                  <a:cubicBezTo>
                    <a:pt x="92263" y="73299"/>
                    <a:pt x="91315" y="72397"/>
                    <a:pt x="90323" y="71540"/>
                  </a:cubicBezTo>
                  <a:close/>
                  <a:moveTo>
                    <a:pt x="22387" y="144799"/>
                  </a:moveTo>
                  <a:cubicBezTo>
                    <a:pt x="4589" y="127010"/>
                    <a:pt x="4582" y="98163"/>
                    <a:pt x="22371" y="80365"/>
                  </a:cubicBezTo>
                  <a:cubicBezTo>
                    <a:pt x="40159" y="62568"/>
                    <a:pt x="69007" y="62561"/>
                    <a:pt x="86804" y="80349"/>
                  </a:cubicBezTo>
                  <a:cubicBezTo>
                    <a:pt x="104602" y="98138"/>
                    <a:pt x="104609" y="126986"/>
                    <a:pt x="86820" y="144783"/>
                  </a:cubicBezTo>
                  <a:cubicBezTo>
                    <a:pt x="86815" y="144788"/>
                    <a:pt x="86810" y="144794"/>
                    <a:pt x="86804" y="144799"/>
                  </a:cubicBezTo>
                  <a:cubicBezTo>
                    <a:pt x="68998" y="162502"/>
                    <a:pt x="40238" y="162502"/>
                    <a:pt x="22432" y="144799"/>
                  </a:cubicBezTo>
                  <a:close/>
                  <a:moveTo>
                    <a:pt x="133494" y="211698"/>
                  </a:moveTo>
                  <a:cubicBezTo>
                    <a:pt x="127221" y="217818"/>
                    <a:pt x="117211" y="217818"/>
                    <a:pt x="110938" y="211698"/>
                  </a:cubicBezTo>
                  <a:cubicBezTo>
                    <a:pt x="104836" y="205469"/>
                    <a:pt x="104938" y="195473"/>
                    <a:pt x="111166" y="189370"/>
                  </a:cubicBezTo>
                  <a:cubicBezTo>
                    <a:pt x="117395" y="183268"/>
                    <a:pt x="127391" y="183370"/>
                    <a:pt x="133494" y="189598"/>
                  </a:cubicBezTo>
                  <a:cubicBezTo>
                    <a:pt x="139508" y="195737"/>
                    <a:pt x="139508" y="205559"/>
                    <a:pt x="133494" y="211698"/>
                  </a:cubicBezTo>
                  <a:close/>
                  <a:moveTo>
                    <a:pt x="132050" y="177729"/>
                  </a:moveTo>
                  <a:cubicBezTo>
                    <a:pt x="124524" y="174522"/>
                    <a:pt x="115900" y="175231"/>
                    <a:pt x="108999" y="179624"/>
                  </a:cubicBezTo>
                  <a:lnTo>
                    <a:pt x="90413" y="153776"/>
                  </a:lnTo>
                  <a:cubicBezTo>
                    <a:pt x="91406" y="152919"/>
                    <a:pt x="92308" y="152062"/>
                    <a:pt x="93210" y="151159"/>
                  </a:cubicBezTo>
                  <a:cubicBezTo>
                    <a:pt x="98368" y="146019"/>
                    <a:pt x="102421" y="139879"/>
                    <a:pt x="105119" y="133115"/>
                  </a:cubicBezTo>
                  <a:lnTo>
                    <a:pt x="148335" y="146648"/>
                  </a:lnTo>
                  <a:close/>
                  <a:moveTo>
                    <a:pt x="152620" y="138844"/>
                  </a:moveTo>
                  <a:lnTo>
                    <a:pt x="107826" y="124680"/>
                  </a:lnTo>
                  <a:cubicBezTo>
                    <a:pt x="109562" y="116850"/>
                    <a:pt x="109562" y="108736"/>
                    <a:pt x="107826" y="100906"/>
                  </a:cubicBezTo>
                  <a:lnTo>
                    <a:pt x="152620" y="87058"/>
                  </a:lnTo>
                  <a:lnTo>
                    <a:pt x="166153" y="112951"/>
                  </a:lnTo>
                  <a:close/>
                  <a:moveTo>
                    <a:pt x="174454" y="145701"/>
                  </a:moveTo>
                  <a:lnTo>
                    <a:pt x="161372" y="141596"/>
                  </a:lnTo>
                  <a:lnTo>
                    <a:pt x="171386" y="122605"/>
                  </a:lnTo>
                  <a:lnTo>
                    <a:pt x="179461" y="137942"/>
                  </a:lnTo>
                  <a:cubicBezTo>
                    <a:pt x="177275" y="140155"/>
                    <a:pt x="175570" y="142797"/>
                    <a:pt x="174454" y="145701"/>
                  </a:cubicBezTo>
                  <a:close/>
                  <a:moveTo>
                    <a:pt x="208647" y="166091"/>
                  </a:moveTo>
                  <a:cubicBezTo>
                    <a:pt x="202365" y="172187"/>
                    <a:pt x="192375" y="172187"/>
                    <a:pt x="186092" y="166091"/>
                  </a:cubicBezTo>
                  <a:cubicBezTo>
                    <a:pt x="179990" y="159863"/>
                    <a:pt x="180092" y="149866"/>
                    <a:pt x="186320" y="143764"/>
                  </a:cubicBezTo>
                  <a:cubicBezTo>
                    <a:pt x="192549" y="137661"/>
                    <a:pt x="202545" y="137763"/>
                    <a:pt x="208647" y="143992"/>
                  </a:cubicBezTo>
                  <a:cubicBezTo>
                    <a:pt x="214662" y="150130"/>
                    <a:pt x="214662" y="159952"/>
                    <a:pt x="208647" y="166091"/>
                  </a:cubicBezTo>
                  <a:close/>
                  <a:moveTo>
                    <a:pt x="77376" y="108079"/>
                  </a:moveTo>
                  <a:lnTo>
                    <a:pt x="77376" y="117101"/>
                  </a:lnTo>
                  <a:lnTo>
                    <a:pt x="59332" y="117101"/>
                  </a:lnTo>
                  <a:lnTo>
                    <a:pt x="59332" y="135145"/>
                  </a:lnTo>
                  <a:lnTo>
                    <a:pt x="50310" y="135145"/>
                  </a:lnTo>
                  <a:lnTo>
                    <a:pt x="50310" y="117101"/>
                  </a:lnTo>
                  <a:lnTo>
                    <a:pt x="32266" y="117101"/>
                  </a:lnTo>
                  <a:lnTo>
                    <a:pt x="32266" y="108079"/>
                  </a:lnTo>
                  <a:lnTo>
                    <a:pt x="50310" y="108079"/>
                  </a:lnTo>
                  <a:lnTo>
                    <a:pt x="50310" y="90035"/>
                  </a:lnTo>
                  <a:lnTo>
                    <a:pt x="59332" y="90035"/>
                  </a:lnTo>
                  <a:lnTo>
                    <a:pt x="59332" y="108079"/>
                  </a:lnTo>
                  <a:close/>
                </a:path>
              </a:pathLst>
            </a:custGeom>
            <a:solidFill>
              <a:srgbClr val="0E2735"/>
            </a:solidFill>
            <a:ln w="4445" cap="flat">
              <a:noFill/>
              <a:prstDash val="solid"/>
              <a:miter/>
            </a:ln>
          </p:spPr>
          <p:txBody>
            <a:bodyPr rtlCol="0" anchor="ctr"/>
            <a:lstStyle/>
            <a:p>
              <a:endParaRPr lang="en-US" sz="4608" b="1" dirty="0"/>
            </a:p>
          </p:txBody>
        </p:sp>
        <p:grpSp>
          <p:nvGrpSpPr>
            <p:cNvPr id="83" name="Graphic 50">
              <a:extLst>
                <a:ext uri="{FF2B5EF4-FFF2-40B4-BE49-F238E27FC236}">
                  <a16:creationId xmlns:a16="http://schemas.microsoft.com/office/drawing/2014/main" id="{010050C3-BB50-4752-BE4A-383C61DE62F5}"/>
                </a:ext>
              </a:extLst>
            </p:cNvPr>
            <p:cNvGrpSpPr/>
            <p:nvPr/>
          </p:nvGrpSpPr>
          <p:grpSpPr>
            <a:xfrm>
              <a:off x="4671276" y="2790824"/>
              <a:ext cx="228578" cy="228601"/>
              <a:chOff x="5070986" y="1238999"/>
              <a:chExt cx="474191" cy="474239"/>
            </a:xfrm>
            <a:solidFill>
              <a:srgbClr val="0E2735"/>
            </a:solidFill>
          </p:grpSpPr>
          <p:sp>
            <p:nvSpPr>
              <p:cNvPr id="84" name="Freeform: Shape 83">
                <a:extLst>
                  <a:ext uri="{FF2B5EF4-FFF2-40B4-BE49-F238E27FC236}">
                    <a16:creationId xmlns:a16="http://schemas.microsoft.com/office/drawing/2014/main" id="{7024B6FF-85EC-43ED-B8DE-DE5A518A435D}"/>
                  </a:ext>
                </a:extLst>
              </p:cNvPr>
              <p:cNvSpPr/>
              <p:nvPr/>
            </p:nvSpPr>
            <p:spPr>
              <a:xfrm>
                <a:off x="5070986" y="1238999"/>
                <a:ext cx="474191" cy="474239"/>
              </a:xfrm>
              <a:custGeom>
                <a:avLst/>
                <a:gdLst>
                  <a:gd name="connsiteX0" fmla="*/ 461047 w 474191"/>
                  <a:gd name="connsiteY0" fmla="*/ 397513 h 474239"/>
                  <a:gd name="connsiteX1" fmla="*/ 417617 w 474191"/>
                  <a:gd name="connsiteY1" fmla="*/ 353798 h 474239"/>
                  <a:gd name="connsiteX2" fmla="*/ 354452 w 474191"/>
                  <a:gd name="connsiteY2" fmla="*/ 38205 h 474239"/>
                  <a:gd name="connsiteX3" fmla="*/ 228437 w 474191"/>
                  <a:gd name="connsiteY3" fmla="*/ 0 h 474239"/>
                  <a:gd name="connsiteX4" fmla="*/ 23707 w 474191"/>
                  <a:gd name="connsiteY4" fmla="*/ 129249 h 474239"/>
                  <a:gd name="connsiteX5" fmla="*/ 40775 w 474191"/>
                  <a:gd name="connsiteY5" fmla="*/ 137404 h 474239"/>
                  <a:gd name="connsiteX6" fmla="*/ 319162 w 474191"/>
                  <a:gd name="connsiteY6" fmla="*/ 39707 h 474239"/>
                  <a:gd name="connsiteX7" fmla="*/ 437435 w 474191"/>
                  <a:gd name="connsiteY7" fmla="*/ 227489 h 474239"/>
                  <a:gd name="connsiteX8" fmla="*/ 404341 w 474191"/>
                  <a:gd name="connsiteY8" fmla="*/ 340048 h 474239"/>
                  <a:gd name="connsiteX9" fmla="*/ 368402 w 474191"/>
                  <a:gd name="connsiteY9" fmla="*/ 304014 h 474239"/>
                  <a:gd name="connsiteX10" fmla="*/ 297109 w 474191"/>
                  <a:gd name="connsiteY10" fmla="*/ 94682 h 474239"/>
                  <a:gd name="connsiteX11" fmla="*/ 87777 w 474191"/>
                  <a:gd name="connsiteY11" fmla="*/ 165975 h 474239"/>
                  <a:gd name="connsiteX12" fmla="*/ 81646 w 474191"/>
                  <a:gd name="connsiteY12" fmla="*/ 180171 h 474239"/>
                  <a:gd name="connsiteX13" fmla="*/ 18965 w 474191"/>
                  <a:gd name="connsiteY13" fmla="*/ 180171 h 474239"/>
                  <a:gd name="connsiteX14" fmla="*/ 18965 w 474191"/>
                  <a:gd name="connsiteY14" fmla="*/ 199136 h 474239"/>
                  <a:gd name="connsiteX15" fmla="*/ 76335 w 474191"/>
                  <a:gd name="connsiteY15" fmla="*/ 199136 h 474239"/>
                  <a:gd name="connsiteX16" fmla="*/ 72827 w 474191"/>
                  <a:gd name="connsiteY16" fmla="*/ 227584 h 474239"/>
                  <a:gd name="connsiteX17" fmla="*/ 0 w 474191"/>
                  <a:gd name="connsiteY17" fmla="*/ 227584 h 474239"/>
                  <a:gd name="connsiteX18" fmla="*/ 0 w 474191"/>
                  <a:gd name="connsiteY18" fmla="*/ 246549 h 474239"/>
                  <a:gd name="connsiteX19" fmla="*/ 73491 w 474191"/>
                  <a:gd name="connsiteY19" fmla="*/ 246549 h 474239"/>
                  <a:gd name="connsiteX20" fmla="*/ 78706 w 474191"/>
                  <a:gd name="connsiteY20" fmla="*/ 274997 h 474239"/>
                  <a:gd name="connsiteX21" fmla="*/ 20008 w 474191"/>
                  <a:gd name="connsiteY21" fmla="*/ 274997 h 474239"/>
                  <a:gd name="connsiteX22" fmla="*/ 20008 w 474191"/>
                  <a:gd name="connsiteY22" fmla="*/ 293963 h 474239"/>
                  <a:gd name="connsiteX23" fmla="*/ 85534 w 474191"/>
                  <a:gd name="connsiteY23" fmla="*/ 293963 h 474239"/>
                  <a:gd name="connsiteX24" fmla="*/ 290457 w 474191"/>
                  <a:gd name="connsiteY24" fmla="*/ 376008 h 474239"/>
                  <a:gd name="connsiteX25" fmla="*/ 305152 w 474191"/>
                  <a:gd name="connsiteY25" fmla="*/ 368781 h 474239"/>
                  <a:gd name="connsiteX26" fmla="*/ 339954 w 474191"/>
                  <a:gd name="connsiteY26" fmla="*/ 403582 h 474239"/>
                  <a:gd name="connsiteX27" fmla="*/ 54715 w 474191"/>
                  <a:gd name="connsiteY27" fmla="*/ 342893 h 474239"/>
                  <a:gd name="connsiteX28" fmla="*/ 38974 w 474191"/>
                  <a:gd name="connsiteY28" fmla="*/ 353419 h 474239"/>
                  <a:gd name="connsiteX29" fmla="*/ 353703 w 474191"/>
                  <a:gd name="connsiteY29" fmla="*/ 417332 h 474239"/>
                  <a:gd name="connsiteX30" fmla="*/ 397419 w 474191"/>
                  <a:gd name="connsiteY30" fmla="*/ 461047 h 474239"/>
                  <a:gd name="connsiteX31" fmla="*/ 461000 w 474191"/>
                  <a:gd name="connsiteY31" fmla="*/ 461095 h 474239"/>
                  <a:gd name="connsiteX32" fmla="*/ 461047 w 474191"/>
                  <a:gd name="connsiteY32" fmla="*/ 397513 h 474239"/>
                  <a:gd name="connsiteX33" fmla="*/ 229101 w 474191"/>
                  <a:gd name="connsiteY33" fmla="*/ 369634 h 474239"/>
                  <a:gd name="connsiteX34" fmla="*/ 91697 w 474191"/>
                  <a:gd name="connsiteY34" fmla="*/ 232230 h 474239"/>
                  <a:gd name="connsiteX35" fmla="*/ 229101 w 474191"/>
                  <a:gd name="connsiteY35" fmla="*/ 94827 h 474239"/>
                  <a:gd name="connsiteX36" fmla="*/ 366505 w 474191"/>
                  <a:gd name="connsiteY36" fmla="*/ 232231 h 474239"/>
                  <a:gd name="connsiteX37" fmla="*/ 366505 w 474191"/>
                  <a:gd name="connsiteY37" fmla="*/ 232325 h 474239"/>
                  <a:gd name="connsiteX38" fmla="*/ 229101 w 474191"/>
                  <a:gd name="connsiteY38" fmla="*/ 369634 h 474239"/>
                  <a:gd name="connsiteX39" fmla="*/ 447203 w 474191"/>
                  <a:gd name="connsiteY39" fmla="*/ 447487 h 474239"/>
                  <a:gd name="connsiteX40" fmla="*/ 410599 w 474191"/>
                  <a:gd name="connsiteY40" fmla="*/ 447487 h 474239"/>
                  <a:gd name="connsiteX41" fmla="*/ 321273 w 474191"/>
                  <a:gd name="connsiteY41" fmla="*/ 358160 h 474239"/>
                  <a:gd name="connsiteX42" fmla="*/ 357591 w 474191"/>
                  <a:gd name="connsiteY42" fmla="*/ 320230 h 474239"/>
                  <a:gd name="connsiteX43" fmla="*/ 447297 w 474191"/>
                  <a:gd name="connsiteY43" fmla="*/ 410410 h 474239"/>
                  <a:gd name="connsiteX44" fmla="*/ 447424 w 474191"/>
                  <a:gd name="connsiteY44" fmla="*/ 446886 h 474239"/>
                  <a:gd name="connsiteX45" fmla="*/ 447297 w 474191"/>
                  <a:gd name="connsiteY45" fmla="*/ 447013 h 47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91" h="474239">
                    <a:moveTo>
                      <a:pt x="461047" y="397513"/>
                    </a:moveTo>
                    <a:lnTo>
                      <a:pt x="417617" y="353798"/>
                    </a:lnTo>
                    <a:cubicBezTo>
                      <a:pt x="487323" y="249207"/>
                      <a:pt x="459043" y="107911"/>
                      <a:pt x="354452" y="38205"/>
                    </a:cubicBezTo>
                    <a:cubicBezTo>
                      <a:pt x="317130" y="13331"/>
                      <a:pt x="273289" y="39"/>
                      <a:pt x="228437" y="0"/>
                    </a:cubicBezTo>
                    <a:cubicBezTo>
                      <a:pt x="141117" y="469"/>
                      <a:pt x="61683" y="50617"/>
                      <a:pt x="23707" y="129249"/>
                    </a:cubicBezTo>
                    <a:lnTo>
                      <a:pt x="40775" y="137404"/>
                    </a:lnTo>
                    <a:cubicBezTo>
                      <a:pt x="90671" y="33551"/>
                      <a:pt x="215309" y="-10189"/>
                      <a:pt x="319162" y="39707"/>
                    </a:cubicBezTo>
                    <a:cubicBezTo>
                      <a:pt x="391371" y="74400"/>
                      <a:pt x="437336" y="147378"/>
                      <a:pt x="437435" y="227489"/>
                    </a:cubicBezTo>
                    <a:cubicBezTo>
                      <a:pt x="437544" y="267423"/>
                      <a:pt x="426046" y="306528"/>
                      <a:pt x="404341" y="340048"/>
                    </a:cubicBezTo>
                    <a:lnTo>
                      <a:pt x="368402" y="304014"/>
                    </a:lnTo>
                    <a:cubicBezTo>
                      <a:pt x="406520" y="226522"/>
                      <a:pt x="374601" y="132801"/>
                      <a:pt x="297109" y="94682"/>
                    </a:cubicBezTo>
                    <a:cubicBezTo>
                      <a:pt x="219617" y="56563"/>
                      <a:pt x="125895" y="88482"/>
                      <a:pt x="87777" y="165975"/>
                    </a:cubicBezTo>
                    <a:cubicBezTo>
                      <a:pt x="85500" y="170603"/>
                      <a:pt x="83454" y="175340"/>
                      <a:pt x="81646" y="180171"/>
                    </a:cubicBezTo>
                    <a:lnTo>
                      <a:pt x="18965" y="180171"/>
                    </a:lnTo>
                    <a:lnTo>
                      <a:pt x="18965" y="199136"/>
                    </a:lnTo>
                    <a:lnTo>
                      <a:pt x="76335" y="199136"/>
                    </a:lnTo>
                    <a:cubicBezTo>
                      <a:pt x="74247" y="208483"/>
                      <a:pt x="73072" y="218010"/>
                      <a:pt x="72827" y="227584"/>
                    </a:cubicBezTo>
                    <a:lnTo>
                      <a:pt x="0" y="227584"/>
                    </a:lnTo>
                    <a:lnTo>
                      <a:pt x="0" y="246549"/>
                    </a:lnTo>
                    <a:lnTo>
                      <a:pt x="73491" y="246549"/>
                    </a:lnTo>
                    <a:cubicBezTo>
                      <a:pt x="74248" y="256186"/>
                      <a:pt x="75996" y="265719"/>
                      <a:pt x="78706" y="274997"/>
                    </a:cubicBezTo>
                    <a:lnTo>
                      <a:pt x="20008" y="274997"/>
                    </a:lnTo>
                    <a:lnTo>
                      <a:pt x="20008" y="293963"/>
                    </a:lnTo>
                    <a:lnTo>
                      <a:pt x="85534" y="293963"/>
                    </a:lnTo>
                    <a:cubicBezTo>
                      <a:pt x="119465" y="373207"/>
                      <a:pt x="211213" y="409940"/>
                      <a:pt x="290457" y="376008"/>
                    </a:cubicBezTo>
                    <a:cubicBezTo>
                      <a:pt x="295478" y="373858"/>
                      <a:pt x="300384" y="371445"/>
                      <a:pt x="305152" y="368781"/>
                    </a:cubicBezTo>
                    <a:lnTo>
                      <a:pt x="339954" y="403582"/>
                    </a:lnTo>
                    <a:cubicBezTo>
                      <a:pt x="244175" y="464202"/>
                      <a:pt x="117519" y="437254"/>
                      <a:pt x="54715" y="342893"/>
                    </a:cubicBezTo>
                    <a:lnTo>
                      <a:pt x="38974" y="353419"/>
                    </a:lnTo>
                    <a:cubicBezTo>
                      <a:pt x="108399" y="457734"/>
                      <a:pt x="249088" y="486304"/>
                      <a:pt x="353703" y="417332"/>
                    </a:cubicBezTo>
                    <a:lnTo>
                      <a:pt x="397419" y="461047"/>
                    </a:lnTo>
                    <a:cubicBezTo>
                      <a:pt x="414963" y="478618"/>
                      <a:pt x="443429" y="478639"/>
                      <a:pt x="461000" y="461095"/>
                    </a:cubicBezTo>
                    <a:cubicBezTo>
                      <a:pt x="478570" y="443550"/>
                      <a:pt x="478592" y="415084"/>
                      <a:pt x="461047" y="397513"/>
                    </a:cubicBezTo>
                    <a:close/>
                    <a:moveTo>
                      <a:pt x="229101" y="369634"/>
                    </a:moveTo>
                    <a:cubicBezTo>
                      <a:pt x="153215" y="369634"/>
                      <a:pt x="91697" y="308117"/>
                      <a:pt x="91697" y="232230"/>
                    </a:cubicBezTo>
                    <a:cubicBezTo>
                      <a:pt x="91697" y="156344"/>
                      <a:pt x="153215" y="94827"/>
                      <a:pt x="229101" y="94827"/>
                    </a:cubicBezTo>
                    <a:cubicBezTo>
                      <a:pt x="304987" y="94827"/>
                      <a:pt x="366505" y="156345"/>
                      <a:pt x="366505" y="232231"/>
                    </a:cubicBezTo>
                    <a:cubicBezTo>
                      <a:pt x="366505" y="232262"/>
                      <a:pt x="366505" y="232294"/>
                      <a:pt x="366505" y="232325"/>
                    </a:cubicBezTo>
                    <a:cubicBezTo>
                      <a:pt x="366348" y="308131"/>
                      <a:pt x="304907" y="369530"/>
                      <a:pt x="229101" y="369634"/>
                    </a:cubicBezTo>
                    <a:close/>
                    <a:moveTo>
                      <a:pt x="447203" y="447487"/>
                    </a:moveTo>
                    <a:cubicBezTo>
                      <a:pt x="436990" y="457338"/>
                      <a:pt x="420812" y="457338"/>
                      <a:pt x="410599" y="447487"/>
                    </a:cubicBezTo>
                    <a:lnTo>
                      <a:pt x="321273" y="358160"/>
                    </a:lnTo>
                    <a:cubicBezTo>
                      <a:pt x="335445" y="347671"/>
                      <a:pt x="347727" y="334844"/>
                      <a:pt x="357591" y="320230"/>
                    </a:cubicBezTo>
                    <a:lnTo>
                      <a:pt x="447297" y="410410"/>
                    </a:lnTo>
                    <a:cubicBezTo>
                      <a:pt x="457405" y="420447"/>
                      <a:pt x="457462" y="436779"/>
                      <a:pt x="447424" y="446886"/>
                    </a:cubicBezTo>
                    <a:cubicBezTo>
                      <a:pt x="447382" y="446929"/>
                      <a:pt x="447340" y="446971"/>
                      <a:pt x="447297" y="447013"/>
                    </a:cubicBezTo>
                    <a:close/>
                  </a:path>
                </a:pathLst>
              </a:custGeom>
              <a:grpFill/>
              <a:ln w="9398" cap="flat">
                <a:noFill/>
                <a:prstDash val="solid"/>
                <a:miter/>
              </a:ln>
            </p:spPr>
            <p:txBody>
              <a:bodyPr rtlCol="0" anchor="ctr"/>
              <a:lstStyle/>
              <a:p>
                <a:endParaRPr lang="en-US" sz="4608"/>
              </a:p>
            </p:txBody>
          </p:sp>
          <p:sp>
            <p:nvSpPr>
              <p:cNvPr id="85" name="Freeform: Shape 84">
                <a:extLst>
                  <a:ext uri="{FF2B5EF4-FFF2-40B4-BE49-F238E27FC236}">
                    <a16:creationId xmlns:a16="http://schemas.microsoft.com/office/drawing/2014/main" id="{53DBF274-D52F-4700-96DE-F5B57DD0CF9C}"/>
                  </a:ext>
                </a:extLst>
              </p:cNvPr>
              <p:cNvSpPr/>
              <p:nvPr/>
            </p:nvSpPr>
            <p:spPr>
              <a:xfrm>
                <a:off x="5214609" y="1382946"/>
                <a:ext cx="173248" cy="176949"/>
              </a:xfrm>
              <a:custGeom>
                <a:avLst/>
                <a:gdLst>
                  <a:gd name="connsiteX0" fmla="*/ 172908 w 173248"/>
                  <a:gd name="connsiteY0" fmla="*/ 102128 h 176949"/>
                  <a:gd name="connsiteX1" fmla="*/ 155081 w 173248"/>
                  <a:gd name="connsiteY1" fmla="*/ 80887 h 176949"/>
                  <a:gd name="connsiteX2" fmla="*/ 161340 w 173248"/>
                  <a:gd name="connsiteY2" fmla="*/ 34707 h 176949"/>
                  <a:gd name="connsiteX3" fmla="*/ 161340 w 173248"/>
                  <a:gd name="connsiteY3" fmla="*/ 34707 h 176949"/>
                  <a:gd name="connsiteX4" fmla="*/ 161340 w 173248"/>
                  <a:gd name="connsiteY4" fmla="*/ 34707 h 176949"/>
                  <a:gd name="connsiteX5" fmla="*/ 161340 w 173248"/>
                  <a:gd name="connsiteY5" fmla="*/ 33474 h 176949"/>
                  <a:gd name="connsiteX6" fmla="*/ 161340 w 173248"/>
                  <a:gd name="connsiteY6" fmla="*/ 32146 h 176949"/>
                  <a:gd name="connsiteX7" fmla="*/ 161340 w 173248"/>
                  <a:gd name="connsiteY7" fmla="*/ 30819 h 176949"/>
                  <a:gd name="connsiteX8" fmla="*/ 80642 w 173248"/>
                  <a:gd name="connsiteY8" fmla="*/ 0 h 176949"/>
                  <a:gd name="connsiteX9" fmla="*/ 39 w 173248"/>
                  <a:gd name="connsiteY9" fmla="*/ 30819 h 176949"/>
                  <a:gd name="connsiteX10" fmla="*/ 39 w 173248"/>
                  <a:gd name="connsiteY10" fmla="*/ 32146 h 176949"/>
                  <a:gd name="connsiteX11" fmla="*/ 39 w 173248"/>
                  <a:gd name="connsiteY11" fmla="*/ 33474 h 176949"/>
                  <a:gd name="connsiteX12" fmla="*/ 39 w 173248"/>
                  <a:gd name="connsiteY12" fmla="*/ 34707 h 176949"/>
                  <a:gd name="connsiteX13" fmla="*/ 39 w 173248"/>
                  <a:gd name="connsiteY13" fmla="*/ 34707 h 176949"/>
                  <a:gd name="connsiteX14" fmla="*/ 39 w 173248"/>
                  <a:gd name="connsiteY14" fmla="*/ 34707 h 176949"/>
                  <a:gd name="connsiteX15" fmla="*/ 15875 w 173248"/>
                  <a:gd name="connsiteY15" fmla="*/ 152766 h 176949"/>
                  <a:gd name="connsiteX16" fmla="*/ 80358 w 173248"/>
                  <a:gd name="connsiteY16" fmla="*/ 176947 h 176949"/>
                  <a:gd name="connsiteX17" fmla="*/ 116961 w 173248"/>
                  <a:gd name="connsiteY17" fmla="*/ 173153 h 176949"/>
                  <a:gd name="connsiteX18" fmla="*/ 128719 w 173248"/>
                  <a:gd name="connsiteY18" fmla="*/ 169550 h 176949"/>
                  <a:gd name="connsiteX19" fmla="*/ 144840 w 173248"/>
                  <a:gd name="connsiteY19" fmla="*/ 152766 h 176949"/>
                  <a:gd name="connsiteX20" fmla="*/ 149771 w 173248"/>
                  <a:gd name="connsiteY20" fmla="*/ 115878 h 176949"/>
                  <a:gd name="connsiteX21" fmla="*/ 159253 w 173248"/>
                  <a:gd name="connsiteY21" fmla="*/ 116921 h 176949"/>
                  <a:gd name="connsiteX22" fmla="*/ 171391 w 173248"/>
                  <a:gd name="connsiteY22" fmla="*/ 111042 h 176949"/>
                  <a:gd name="connsiteX23" fmla="*/ 172908 w 173248"/>
                  <a:gd name="connsiteY23" fmla="*/ 102128 h 176949"/>
                  <a:gd name="connsiteX24" fmla="*/ 134409 w 173248"/>
                  <a:gd name="connsiteY24" fmla="*/ 91223 h 176949"/>
                  <a:gd name="connsiteX25" fmla="*/ 93633 w 173248"/>
                  <a:gd name="connsiteY25" fmla="*/ 73491 h 176949"/>
                  <a:gd name="connsiteX26" fmla="*/ 76432 w 173248"/>
                  <a:gd name="connsiteY26" fmla="*/ 65013 h 176949"/>
                  <a:gd name="connsiteX27" fmla="*/ 67954 w 173248"/>
                  <a:gd name="connsiteY27" fmla="*/ 82215 h 176949"/>
                  <a:gd name="connsiteX28" fmla="*/ 80737 w 173248"/>
                  <a:gd name="connsiteY28" fmla="*/ 91413 h 176949"/>
                  <a:gd name="connsiteX29" fmla="*/ 85289 w 173248"/>
                  <a:gd name="connsiteY29" fmla="*/ 90559 h 176949"/>
                  <a:gd name="connsiteX30" fmla="*/ 131849 w 173248"/>
                  <a:gd name="connsiteY30" fmla="*/ 110663 h 176949"/>
                  <a:gd name="connsiteX31" fmla="*/ 126633 w 173248"/>
                  <a:gd name="connsiteY31" fmla="*/ 149731 h 176949"/>
                  <a:gd name="connsiteX32" fmla="*/ 122271 w 173248"/>
                  <a:gd name="connsiteY32" fmla="*/ 151912 h 176949"/>
                  <a:gd name="connsiteX33" fmla="*/ 112788 w 173248"/>
                  <a:gd name="connsiteY33" fmla="*/ 154662 h 176949"/>
                  <a:gd name="connsiteX34" fmla="*/ 80547 w 173248"/>
                  <a:gd name="connsiteY34" fmla="*/ 157981 h 176949"/>
                  <a:gd name="connsiteX35" fmla="*/ 34841 w 173248"/>
                  <a:gd name="connsiteY35" fmla="*/ 149731 h 176949"/>
                  <a:gd name="connsiteX36" fmla="*/ 21565 w 173248"/>
                  <a:gd name="connsiteY36" fmla="*/ 51017 h 176949"/>
                  <a:gd name="connsiteX37" fmla="*/ 139624 w 173248"/>
                  <a:gd name="connsiteY37" fmla="*/ 51017 h 176949"/>
                  <a:gd name="connsiteX38" fmla="*/ 80737 w 173248"/>
                  <a:gd name="connsiteY38" fmla="*/ 39922 h 176949"/>
                  <a:gd name="connsiteX39" fmla="*/ 20996 w 173248"/>
                  <a:gd name="connsiteY39" fmla="*/ 30439 h 176949"/>
                  <a:gd name="connsiteX40" fmla="*/ 80737 w 173248"/>
                  <a:gd name="connsiteY40" fmla="*/ 18776 h 176949"/>
                  <a:gd name="connsiteX41" fmla="*/ 140478 w 173248"/>
                  <a:gd name="connsiteY41" fmla="*/ 30439 h 176949"/>
                  <a:gd name="connsiteX42" fmla="*/ 80737 w 173248"/>
                  <a:gd name="connsiteY42" fmla="*/ 39922 h 17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3248" h="176949">
                    <a:moveTo>
                      <a:pt x="172908" y="102128"/>
                    </a:moveTo>
                    <a:cubicBezTo>
                      <a:pt x="168881" y="93639"/>
                      <a:pt x="162743" y="86325"/>
                      <a:pt x="155081" y="80887"/>
                    </a:cubicBezTo>
                    <a:lnTo>
                      <a:pt x="161340" y="34707"/>
                    </a:lnTo>
                    <a:lnTo>
                      <a:pt x="161340" y="34707"/>
                    </a:lnTo>
                    <a:lnTo>
                      <a:pt x="161340" y="34707"/>
                    </a:lnTo>
                    <a:lnTo>
                      <a:pt x="161340" y="33474"/>
                    </a:lnTo>
                    <a:lnTo>
                      <a:pt x="161340" y="32146"/>
                    </a:lnTo>
                    <a:cubicBezTo>
                      <a:pt x="161340" y="31672"/>
                      <a:pt x="161340" y="31198"/>
                      <a:pt x="161340" y="30819"/>
                    </a:cubicBezTo>
                    <a:cubicBezTo>
                      <a:pt x="161340" y="8345"/>
                      <a:pt x="111840" y="0"/>
                      <a:pt x="80642" y="0"/>
                    </a:cubicBezTo>
                    <a:cubicBezTo>
                      <a:pt x="49444" y="0"/>
                      <a:pt x="39" y="8345"/>
                      <a:pt x="39" y="30819"/>
                    </a:cubicBezTo>
                    <a:cubicBezTo>
                      <a:pt x="-4" y="31260"/>
                      <a:pt x="-4" y="31705"/>
                      <a:pt x="39" y="32146"/>
                    </a:cubicBezTo>
                    <a:lnTo>
                      <a:pt x="39" y="33474"/>
                    </a:lnTo>
                    <a:cubicBezTo>
                      <a:pt x="-13" y="33883"/>
                      <a:pt x="-13" y="34297"/>
                      <a:pt x="39" y="34707"/>
                    </a:cubicBezTo>
                    <a:cubicBezTo>
                      <a:pt x="39" y="34707"/>
                      <a:pt x="39" y="34707"/>
                      <a:pt x="39" y="34707"/>
                    </a:cubicBezTo>
                    <a:lnTo>
                      <a:pt x="39" y="34707"/>
                    </a:lnTo>
                    <a:lnTo>
                      <a:pt x="15875" y="152766"/>
                    </a:lnTo>
                    <a:cubicBezTo>
                      <a:pt x="17108" y="176283"/>
                      <a:pt x="73815" y="176947"/>
                      <a:pt x="80358" y="176947"/>
                    </a:cubicBezTo>
                    <a:cubicBezTo>
                      <a:pt x="92660" y="177019"/>
                      <a:pt x="104934" y="175747"/>
                      <a:pt x="116961" y="173153"/>
                    </a:cubicBezTo>
                    <a:cubicBezTo>
                      <a:pt x="120957" y="172217"/>
                      <a:pt x="124885" y="171013"/>
                      <a:pt x="128719" y="169550"/>
                    </a:cubicBezTo>
                    <a:cubicBezTo>
                      <a:pt x="139055" y="165473"/>
                      <a:pt x="144460" y="160067"/>
                      <a:pt x="144840" y="152766"/>
                    </a:cubicBezTo>
                    <a:lnTo>
                      <a:pt x="149771" y="115878"/>
                    </a:lnTo>
                    <a:cubicBezTo>
                      <a:pt x="152887" y="116553"/>
                      <a:pt x="156065" y="116903"/>
                      <a:pt x="159253" y="116921"/>
                    </a:cubicBezTo>
                    <a:cubicBezTo>
                      <a:pt x="164120" y="117623"/>
                      <a:pt x="168925" y="115296"/>
                      <a:pt x="171391" y="111042"/>
                    </a:cubicBezTo>
                    <a:cubicBezTo>
                      <a:pt x="173128" y="108417"/>
                      <a:pt x="173679" y="105181"/>
                      <a:pt x="172908" y="102128"/>
                    </a:cubicBezTo>
                    <a:close/>
                    <a:moveTo>
                      <a:pt x="134409" y="91223"/>
                    </a:moveTo>
                    <a:cubicBezTo>
                      <a:pt x="122271" y="86577"/>
                      <a:pt x="107573" y="80223"/>
                      <a:pt x="93633" y="73491"/>
                    </a:cubicBezTo>
                    <a:cubicBezTo>
                      <a:pt x="91224" y="66400"/>
                      <a:pt x="83523" y="62604"/>
                      <a:pt x="76432" y="65013"/>
                    </a:cubicBezTo>
                    <a:cubicBezTo>
                      <a:pt x="69341" y="67423"/>
                      <a:pt x="65545" y="75124"/>
                      <a:pt x="67954" y="82215"/>
                    </a:cubicBezTo>
                    <a:cubicBezTo>
                      <a:pt x="69816" y="87694"/>
                      <a:pt x="74950" y="91389"/>
                      <a:pt x="80737" y="91413"/>
                    </a:cubicBezTo>
                    <a:cubicBezTo>
                      <a:pt x="82295" y="91423"/>
                      <a:pt x="83840" y="91133"/>
                      <a:pt x="85289" y="90559"/>
                    </a:cubicBezTo>
                    <a:cubicBezTo>
                      <a:pt x="100426" y="98113"/>
                      <a:pt x="115970" y="104825"/>
                      <a:pt x="131849" y="110663"/>
                    </a:cubicBezTo>
                    <a:lnTo>
                      <a:pt x="126633" y="149731"/>
                    </a:lnTo>
                    <a:cubicBezTo>
                      <a:pt x="125265" y="150619"/>
                      <a:pt x="123802" y="151351"/>
                      <a:pt x="122271" y="151912"/>
                    </a:cubicBezTo>
                    <a:cubicBezTo>
                      <a:pt x="119181" y="153059"/>
                      <a:pt x="116012" y="153978"/>
                      <a:pt x="112788" y="154662"/>
                    </a:cubicBezTo>
                    <a:cubicBezTo>
                      <a:pt x="102197" y="156958"/>
                      <a:pt x="91384" y="158071"/>
                      <a:pt x="80547" y="157981"/>
                    </a:cubicBezTo>
                    <a:cubicBezTo>
                      <a:pt x="64873" y="158898"/>
                      <a:pt x="49205" y="156070"/>
                      <a:pt x="34841" y="149731"/>
                    </a:cubicBezTo>
                    <a:lnTo>
                      <a:pt x="21565" y="51017"/>
                    </a:lnTo>
                    <a:cubicBezTo>
                      <a:pt x="60219" y="61510"/>
                      <a:pt x="100971" y="61510"/>
                      <a:pt x="139624" y="51017"/>
                    </a:cubicBezTo>
                    <a:close/>
                    <a:moveTo>
                      <a:pt x="80737" y="39922"/>
                    </a:moveTo>
                    <a:cubicBezTo>
                      <a:pt x="60382" y="40929"/>
                      <a:pt x="40039" y="37700"/>
                      <a:pt x="20996" y="30439"/>
                    </a:cubicBezTo>
                    <a:cubicBezTo>
                      <a:pt x="39715" y="21906"/>
                      <a:pt x="60183" y="17910"/>
                      <a:pt x="80737" y="18776"/>
                    </a:cubicBezTo>
                    <a:cubicBezTo>
                      <a:pt x="101291" y="17910"/>
                      <a:pt x="121759" y="21906"/>
                      <a:pt x="140478" y="30439"/>
                    </a:cubicBezTo>
                    <a:cubicBezTo>
                      <a:pt x="121438" y="37711"/>
                      <a:pt x="101093" y="40940"/>
                      <a:pt x="80737" y="39922"/>
                    </a:cubicBezTo>
                    <a:close/>
                  </a:path>
                </a:pathLst>
              </a:custGeom>
              <a:grpFill/>
              <a:ln w="9398" cap="flat">
                <a:noFill/>
                <a:prstDash val="solid"/>
                <a:miter/>
              </a:ln>
            </p:spPr>
            <p:txBody>
              <a:bodyPr rtlCol="0" anchor="ctr"/>
              <a:lstStyle/>
              <a:p>
                <a:endParaRPr lang="en-US" sz="4608"/>
              </a:p>
            </p:txBody>
          </p:sp>
        </p:grpSp>
        <p:grpSp>
          <p:nvGrpSpPr>
            <p:cNvPr id="86" name="Graphic 120">
              <a:extLst>
                <a:ext uri="{FF2B5EF4-FFF2-40B4-BE49-F238E27FC236}">
                  <a16:creationId xmlns:a16="http://schemas.microsoft.com/office/drawing/2014/main" id="{F66ECDE0-B76D-42E3-A37A-9F3A99E3BC5A}"/>
                </a:ext>
              </a:extLst>
            </p:cNvPr>
            <p:cNvGrpSpPr/>
            <p:nvPr/>
          </p:nvGrpSpPr>
          <p:grpSpPr>
            <a:xfrm>
              <a:off x="4675027" y="4176352"/>
              <a:ext cx="154149" cy="226691"/>
              <a:chOff x="8354934" y="3737334"/>
              <a:chExt cx="153375" cy="225552"/>
            </a:xfrm>
            <a:solidFill>
              <a:srgbClr val="0E2735"/>
            </a:solidFill>
          </p:grpSpPr>
          <p:sp>
            <p:nvSpPr>
              <p:cNvPr id="88" name="Freeform: Shape 87">
                <a:extLst>
                  <a:ext uri="{FF2B5EF4-FFF2-40B4-BE49-F238E27FC236}">
                    <a16:creationId xmlns:a16="http://schemas.microsoft.com/office/drawing/2014/main" id="{9CCC403B-2DD9-4205-9BB9-D567CD57936C}"/>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96" name="Freeform: Shape 95">
                <a:extLst>
                  <a:ext uri="{FF2B5EF4-FFF2-40B4-BE49-F238E27FC236}">
                    <a16:creationId xmlns:a16="http://schemas.microsoft.com/office/drawing/2014/main" id="{93607A5F-B102-4469-8089-07FC8BE6C019}"/>
                  </a:ext>
                </a:extLst>
              </p:cNvPr>
              <p:cNvSpPr/>
              <p:nvPr/>
            </p:nvSpPr>
            <p:spPr>
              <a:xfrm>
                <a:off x="8354934" y="3768099"/>
                <a:ext cx="153375" cy="194786"/>
              </a:xfrm>
              <a:custGeom>
                <a:avLst/>
                <a:gdLst>
                  <a:gd name="connsiteX0" fmla="*/ 76688 w 153375"/>
                  <a:gd name="connsiteY0" fmla="*/ 194787 h 194786"/>
                  <a:gd name="connsiteX1" fmla="*/ 0 w 153375"/>
                  <a:gd name="connsiteY1" fmla="*/ 164021 h 194786"/>
                  <a:gd name="connsiteX2" fmla="*/ 0 w 153375"/>
                  <a:gd name="connsiteY2" fmla="*/ 0 h 194786"/>
                  <a:gd name="connsiteX3" fmla="*/ 9022 w 153375"/>
                  <a:gd name="connsiteY3" fmla="*/ 0 h 194786"/>
                  <a:gd name="connsiteX4" fmla="*/ 9022 w 153375"/>
                  <a:gd name="connsiteY4" fmla="*/ 164021 h 194786"/>
                  <a:gd name="connsiteX5" fmla="*/ 76688 w 153375"/>
                  <a:gd name="connsiteY5" fmla="*/ 185765 h 194786"/>
                  <a:gd name="connsiteX6" fmla="*/ 144353 w 153375"/>
                  <a:gd name="connsiteY6" fmla="*/ 164021 h 194786"/>
                  <a:gd name="connsiteX7" fmla="*/ 144353 w 153375"/>
                  <a:gd name="connsiteY7" fmla="*/ 0 h 194786"/>
                  <a:gd name="connsiteX8" fmla="*/ 153375 w 153375"/>
                  <a:gd name="connsiteY8" fmla="*/ 0 h 194786"/>
                  <a:gd name="connsiteX9" fmla="*/ 153375 w 153375"/>
                  <a:gd name="connsiteY9" fmla="*/ 164021 h 194786"/>
                  <a:gd name="connsiteX10" fmla="*/ 76688 w 153375"/>
                  <a:gd name="connsiteY10" fmla="*/ 194787 h 19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75" h="194786">
                    <a:moveTo>
                      <a:pt x="76688" y="194787"/>
                    </a:moveTo>
                    <a:cubicBezTo>
                      <a:pt x="39517" y="194787"/>
                      <a:pt x="0" y="184005"/>
                      <a:pt x="0" y="164021"/>
                    </a:cubicBezTo>
                    <a:lnTo>
                      <a:pt x="0" y="0"/>
                    </a:lnTo>
                    <a:lnTo>
                      <a:pt x="9022" y="0"/>
                    </a:lnTo>
                    <a:lnTo>
                      <a:pt x="9022" y="164021"/>
                    </a:lnTo>
                    <a:cubicBezTo>
                      <a:pt x="9022" y="173044"/>
                      <a:pt x="34780" y="185765"/>
                      <a:pt x="76688" y="185765"/>
                    </a:cubicBezTo>
                    <a:cubicBezTo>
                      <a:pt x="118595" y="185765"/>
                      <a:pt x="144353" y="173134"/>
                      <a:pt x="144353" y="164021"/>
                    </a:cubicBezTo>
                    <a:lnTo>
                      <a:pt x="144353" y="0"/>
                    </a:lnTo>
                    <a:lnTo>
                      <a:pt x="153375" y="0"/>
                    </a:lnTo>
                    <a:lnTo>
                      <a:pt x="153375" y="164021"/>
                    </a:lnTo>
                    <a:cubicBezTo>
                      <a:pt x="153375" y="184005"/>
                      <a:pt x="113859" y="194787"/>
                      <a:pt x="76688" y="194787"/>
                    </a:cubicBezTo>
                    <a:close/>
                  </a:path>
                </a:pathLst>
              </a:custGeom>
              <a:grpFill/>
              <a:ln w="4445" cap="flat">
                <a:noFill/>
                <a:prstDash val="solid"/>
                <a:miter/>
              </a:ln>
            </p:spPr>
            <p:txBody>
              <a:bodyPr rtlCol="0" anchor="ctr"/>
              <a:lstStyle/>
              <a:p>
                <a:endParaRPr lang="en-US" sz="4608"/>
              </a:p>
            </p:txBody>
          </p:sp>
          <p:sp>
            <p:nvSpPr>
              <p:cNvPr id="97" name="Freeform: Shape 96">
                <a:extLst>
                  <a:ext uri="{FF2B5EF4-FFF2-40B4-BE49-F238E27FC236}">
                    <a16:creationId xmlns:a16="http://schemas.microsoft.com/office/drawing/2014/main" id="{71A74F7B-2DA5-4001-816B-1EB6B50717F9}"/>
                  </a:ext>
                </a:extLst>
              </p:cNvPr>
              <p:cNvSpPr/>
              <p:nvPr/>
            </p:nvSpPr>
            <p:spPr>
              <a:xfrm>
                <a:off x="8354934" y="3737334"/>
                <a:ext cx="153375" cy="61485"/>
              </a:xfrm>
              <a:custGeom>
                <a:avLst/>
                <a:gdLst>
                  <a:gd name="connsiteX0" fmla="*/ 76688 w 153375"/>
                  <a:gd name="connsiteY0" fmla="*/ 61485 h 61485"/>
                  <a:gd name="connsiteX1" fmla="*/ 0 w 153375"/>
                  <a:gd name="connsiteY1" fmla="*/ 30765 h 61485"/>
                  <a:gd name="connsiteX2" fmla="*/ 76688 w 153375"/>
                  <a:gd name="connsiteY2" fmla="*/ 0 h 61485"/>
                  <a:gd name="connsiteX3" fmla="*/ 153375 w 153375"/>
                  <a:gd name="connsiteY3" fmla="*/ 30765 h 61485"/>
                  <a:gd name="connsiteX4" fmla="*/ 76688 w 153375"/>
                  <a:gd name="connsiteY4" fmla="*/ 61485 h 61485"/>
                  <a:gd name="connsiteX5" fmla="*/ 76688 w 153375"/>
                  <a:gd name="connsiteY5" fmla="*/ 9022 h 61485"/>
                  <a:gd name="connsiteX6" fmla="*/ 9022 w 153375"/>
                  <a:gd name="connsiteY6" fmla="*/ 30765 h 61485"/>
                  <a:gd name="connsiteX7" fmla="*/ 76688 w 153375"/>
                  <a:gd name="connsiteY7" fmla="*/ 52463 h 61485"/>
                  <a:gd name="connsiteX8" fmla="*/ 144353 w 153375"/>
                  <a:gd name="connsiteY8" fmla="*/ 30765 h 61485"/>
                  <a:gd name="connsiteX9" fmla="*/ 76688 w 153375"/>
                  <a:gd name="connsiteY9" fmla="*/ 9022 h 6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75" h="61485">
                    <a:moveTo>
                      <a:pt x="76688" y="61485"/>
                    </a:moveTo>
                    <a:cubicBezTo>
                      <a:pt x="39517" y="61485"/>
                      <a:pt x="0" y="50704"/>
                      <a:pt x="0" y="30765"/>
                    </a:cubicBezTo>
                    <a:cubicBezTo>
                      <a:pt x="0" y="10826"/>
                      <a:pt x="39517" y="0"/>
                      <a:pt x="76688" y="0"/>
                    </a:cubicBezTo>
                    <a:cubicBezTo>
                      <a:pt x="113859" y="0"/>
                      <a:pt x="153375" y="10781"/>
                      <a:pt x="153375" y="30765"/>
                    </a:cubicBezTo>
                    <a:cubicBezTo>
                      <a:pt x="153375" y="50749"/>
                      <a:pt x="113859" y="61485"/>
                      <a:pt x="76688" y="61485"/>
                    </a:cubicBezTo>
                    <a:close/>
                    <a:moveTo>
                      <a:pt x="76688" y="9022"/>
                    </a:moveTo>
                    <a:cubicBezTo>
                      <a:pt x="34780" y="9022"/>
                      <a:pt x="9022" y="21653"/>
                      <a:pt x="9022" y="30765"/>
                    </a:cubicBezTo>
                    <a:cubicBezTo>
                      <a:pt x="9022" y="39878"/>
                      <a:pt x="34780" y="52463"/>
                      <a:pt x="76688" y="52463"/>
                    </a:cubicBezTo>
                    <a:cubicBezTo>
                      <a:pt x="118595" y="52463"/>
                      <a:pt x="144353" y="39832"/>
                      <a:pt x="144353" y="30765"/>
                    </a:cubicBezTo>
                    <a:cubicBezTo>
                      <a:pt x="144353" y="21698"/>
                      <a:pt x="118595" y="9022"/>
                      <a:pt x="76688" y="9022"/>
                    </a:cubicBezTo>
                    <a:close/>
                  </a:path>
                </a:pathLst>
              </a:custGeom>
              <a:grpFill/>
              <a:ln w="4445" cap="flat">
                <a:noFill/>
                <a:prstDash val="solid"/>
                <a:miter/>
              </a:ln>
            </p:spPr>
            <p:txBody>
              <a:bodyPr rtlCol="0" anchor="ctr"/>
              <a:lstStyle/>
              <a:p>
                <a:endParaRPr lang="en-US" sz="4608" dirty="0"/>
              </a:p>
            </p:txBody>
          </p:sp>
          <p:sp>
            <p:nvSpPr>
              <p:cNvPr id="98" name="Freeform: Shape 97">
                <a:extLst>
                  <a:ext uri="{FF2B5EF4-FFF2-40B4-BE49-F238E27FC236}">
                    <a16:creationId xmlns:a16="http://schemas.microsoft.com/office/drawing/2014/main" id="{F8C9F47E-7F7B-4088-979B-D9E2533FDD84}"/>
                  </a:ext>
                </a:extLst>
              </p:cNvPr>
              <p:cNvSpPr/>
              <p:nvPr/>
            </p:nvSpPr>
            <p:spPr>
              <a:xfrm rot="-4631399">
                <a:off x="8427004" y="3852420"/>
                <a:ext cx="9022" cy="28058"/>
              </a:xfrm>
              <a:custGeom>
                <a:avLst/>
                <a:gdLst>
                  <a:gd name="connsiteX0" fmla="*/ 0 w 9022"/>
                  <a:gd name="connsiteY0" fmla="*/ 0 h 28058"/>
                  <a:gd name="connsiteX1" fmla="*/ 9022 w 9022"/>
                  <a:gd name="connsiteY1" fmla="*/ 0 h 28058"/>
                  <a:gd name="connsiteX2" fmla="*/ 9022 w 9022"/>
                  <a:gd name="connsiteY2" fmla="*/ 28059 h 28058"/>
                  <a:gd name="connsiteX3" fmla="*/ 0 w 9022"/>
                  <a:gd name="connsiteY3" fmla="*/ 28059 h 28058"/>
                </a:gdLst>
                <a:ahLst/>
                <a:cxnLst>
                  <a:cxn ang="0">
                    <a:pos x="connsiteX0" y="connsiteY0"/>
                  </a:cxn>
                  <a:cxn ang="0">
                    <a:pos x="connsiteX1" y="connsiteY1"/>
                  </a:cxn>
                  <a:cxn ang="0">
                    <a:pos x="connsiteX2" y="connsiteY2"/>
                  </a:cxn>
                  <a:cxn ang="0">
                    <a:pos x="connsiteX3" y="connsiteY3"/>
                  </a:cxn>
                </a:cxnLst>
                <a:rect l="l" t="t" r="r" b="b"/>
                <a:pathLst>
                  <a:path w="9022" h="28058">
                    <a:moveTo>
                      <a:pt x="0" y="0"/>
                    </a:moveTo>
                    <a:lnTo>
                      <a:pt x="9022" y="0"/>
                    </a:lnTo>
                    <a:lnTo>
                      <a:pt x="9022" y="28059"/>
                    </a:lnTo>
                    <a:lnTo>
                      <a:pt x="0" y="28059"/>
                    </a:lnTo>
                    <a:close/>
                  </a:path>
                </a:pathLst>
              </a:custGeom>
              <a:grpFill/>
              <a:ln w="4445" cap="flat">
                <a:noFill/>
                <a:prstDash val="solid"/>
                <a:miter/>
              </a:ln>
            </p:spPr>
            <p:txBody>
              <a:bodyPr rtlCol="0" anchor="ctr"/>
              <a:lstStyle/>
              <a:p>
                <a:endParaRPr lang="en-US" sz="4608"/>
              </a:p>
            </p:txBody>
          </p:sp>
          <p:sp>
            <p:nvSpPr>
              <p:cNvPr id="101" name="Freeform: Shape 100">
                <a:extLst>
                  <a:ext uri="{FF2B5EF4-FFF2-40B4-BE49-F238E27FC236}">
                    <a16:creationId xmlns:a16="http://schemas.microsoft.com/office/drawing/2014/main" id="{080A70B1-9B3A-408A-A1D3-98B26178C095}"/>
                  </a:ext>
                </a:extLst>
              </p:cNvPr>
              <p:cNvSpPr/>
              <p:nvPr/>
            </p:nvSpPr>
            <p:spPr>
              <a:xfrm rot="-4107599">
                <a:off x="8452131" y="3842353"/>
                <a:ext cx="28419" cy="9022"/>
              </a:xfrm>
              <a:custGeom>
                <a:avLst/>
                <a:gdLst>
                  <a:gd name="connsiteX0" fmla="*/ 0 w 28419"/>
                  <a:gd name="connsiteY0" fmla="*/ 0 h 9022"/>
                  <a:gd name="connsiteX1" fmla="*/ 28420 w 28419"/>
                  <a:gd name="connsiteY1" fmla="*/ 0 h 9022"/>
                  <a:gd name="connsiteX2" fmla="*/ 28420 w 28419"/>
                  <a:gd name="connsiteY2" fmla="*/ 9022 h 9022"/>
                  <a:gd name="connsiteX3" fmla="*/ 0 w 28419"/>
                  <a:gd name="connsiteY3" fmla="*/ 9022 h 9022"/>
                </a:gdLst>
                <a:ahLst/>
                <a:cxnLst>
                  <a:cxn ang="0">
                    <a:pos x="connsiteX0" y="connsiteY0"/>
                  </a:cxn>
                  <a:cxn ang="0">
                    <a:pos x="connsiteX1" y="connsiteY1"/>
                  </a:cxn>
                  <a:cxn ang="0">
                    <a:pos x="connsiteX2" y="connsiteY2"/>
                  </a:cxn>
                  <a:cxn ang="0">
                    <a:pos x="connsiteX3" y="connsiteY3"/>
                  </a:cxn>
                </a:cxnLst>
                <a:rect l="l" t="t" r="r" b="b"/>
                <a:pathLst>
                  <a:path w="28419" h="9022">
                    <a:moveTo>
                      <a:pt x="0" y="0"/>
                    </a:moveTo>
                    <a:lnTo>
                      <a:pt x="28420" y="0"/>
                    </a:lnTo>
                    <a:lnTo>
                      <a:pt x="28420" y="9022"/>
                    </a:lnTo>
                    <a:lnTo>
                      <a:pt x="0" y="9022"/>
                    </a:lnTo>
                    <a:close/>
                  </a:path>
                </a:pathLst>
              </a:custGeom>
              <a:grpFill/>
              <a:ln w="4445" cap="flat">
                <a:noFill/>
                <a:prstDash val="solid"/>
                <a:miter/>
              </a:ln>
            </p:spPr>
            <p:txBody>
              <a:bodyPr rtlCol="0" anchor="ctr"/>
              <a:lstStyle/>
              <a:p>
                <a:endParaRPr lang="en-US" sz="4608"/>
              </a:p>
            </p:txBody>
          </p:sp>
          <p:sp>
            <p:nvSpPr>
              <p:cNvPr id="102" name="Freeform: Shape 101">
                <a:extLst>
                  <a:ext uri="{FF2B5EF4-FFF2-40B4-BE49-F238E27FC236}">
                    <a16:creationId xmlns:a16="http://schemas.microsoft.com/office/drawing/2014/main" id="{FF97BB13-1940-48C7-9C97-40B32C8DE056}"/>
                  </a:ext>
                </a:extLst>
              </p:cNvPr>
              <p:cNvSpPr/>
              <p:nvPr/>
            </p:nvSpPr>
            <p:spPr>
              <a:xfrm rot="-4013399">
                <a:off x="8386090" y="3877577"/>
                <a:ext cx="23457" cy="9022"/>
              </a:xfrm>
              <a:custGeom>
                <a:avLst/>
                <a:gdLst>
                  <a:gd name="connsiteX0" fmla="*/ 0 w 23457"/>
                  <a:gd name="connsiteY0" fmla="*/ 0 h 9022"/>
                  <a:gd name="connsiteX1" fmla="*/ 23457 w 23457"/>
                  <a:gd name="connsiteY1" fmla="*/ 0 h 9022"/>
                  <a:gd name="connsiteX2" fmla="*/ 23457 w 23457"/>
                  <a:gd name="connsiteY2" fmla="*/ 9022 h 9022"/>
                  <a:gd name="connsiteX3" fmla="*/ 0 w 23457"/>
                  <a:gd name="connsiteY3" fmla="*/ 9022 h 9022"/>
                </a:gdLst>
                <a:ahLst/>
                <a:cxnLst>
                  <a:cxn ang="0">
                    <a:pos x="connsiteX0" y="connsiteY0"/>
                  </a:cxn>
                  <a:cxn ang="0">
                    <a:pos x="connsiteX1" y="connsiteY1"/>
                  </a:cxn>
                  <a:cxn ang="0">
                    <a:pos x="connsiteX2" y="connsiteY2"/>
                  </a:cxn>
                  <a:cxn ang="0">
                    <a:pos x="connsiteX3" y="connsiteY3"/>
                  </a:cxn>
                </a:cxnLst>
                <a:rect l="l" t="t" r="r" b="b"/>
                <a:pathLst>
                  <a:path w="23457" h="9022">
                    <a:moveTo>
                      <a:pt x="0" y="0"/>
                    </a:moveTo>
                    <a:lnTo>
                      <a:pt x="23457" y="0"/>
                    </a:lnTo>
                    <a:lnTo>
                      <a:pt x="23457" y="9022"/>
                    </a:lnTo>
                    <a:lnTo>
                      <a:pt x="0" y="9022"/>
                    </a:lnTo>
                    <a:close/>
                  </a:path>
                </a:pathLst>
              </a:custGeom>
              <a:grpFill/>
              <a:ln w="4445" cap="flat">
                <a:noFill/>
                <a:prstDash val="solid"/>
                <a:miter/>
              </a:ln>
            </p:spPr>
            <p:txBody>
              <a:bodyPr rtlCol="0" anchor="ctr"/>
              <a:lstStyle/>
              <a:p>
                <a:endParaRPr lang="en-US" sz="4608"/>
              </a:p>
            </p:txBody>
          </p:sp>
          <p:sp>
            <p:nvSpPr>
              <p:cNvPr id="103" name="Freeform: Shape 102">
                <a:extLst>
                  <a:ext uri="{FF2B5EF4-FFF2-40B4-BE49-F238E27FC236}">
                    <a16:creationId xmlns:a16="http://schemas.microsoft.com/office/drawing/2014/main" id="{0CF76BAF-20F6-41E1-95CF-BDEBCA8D3C19}"/>
                  </a:ext>
                </a:extLst>
              </p:cNvPr>
              <p:cNvSpPr/>
              <p:nvPr/>
            </p:nvSpPr>
            <p:spPr>
              <a:xfrm>
                <a:off x="8372978" y="3887416"/>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4" name="Freeform: Shape 103">
                <a:extLst>
                  <a:ext uri="{FF2B5EF4-FFF2-40B4-BE49-F238E27FC236}">
                    <a16:creationId xmlns:a16="http://schemas.microsoft.com/office/drawing/2014/main" id="{23C65F1C-5901-4286-A746-A3A757263896}"/>
                  </a:ext>
                </a:extLst>
              </p:cNvPr>
              <p:cNvSpPr/>
              <p:nvPr/>
            </p:nvSpPr>
            <p:spPr>
              <a:xfrm>
                <a:off x="8391022" y="3845102"/>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22555 w 31577"/>
                  <a:gd name="connsiteY9" fmla="*/ 15789 h 31577"/>
                  <a:gd name="connsiteX10" fmla="*/ 15789 w 31577"/>
                  <a:gd name="connsiteY10"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lnTo>
                      <a:pt x="22555" y="15789"/>
                    </a:ln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5" name="Freeform: Shape 104">
                <a:extLst>
                  <a:ext uri="{FF2B5EF4-FFF2-40B4-BE49-F238E27FC236}">
                    <a16:creationId xmlns:a16="http://schemas.microsoft.com/office/drawing/2014/main" id="{7D20F7C8-0577-4BDB-9CC5-7703B21E7E3C}"/>
                  </a:ext>
                </a:extLst>
              </p:cNvPr>
              <p:cNvSpPr/>
              <p:nvPr/>
            </p:nvSpPr>
            <p:spPr>
              <a:xfrm>
                <a:off x="8440644" y="3854621"/>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15789 w 31577"/>
                  <a:gd name="connsiteY4" fmla="*/ 31577 h 31577"/>
                  <a:gd name="connsiteX5" fmla="*/ 15789 w 31577"/>
                  <a:gd name="connsiteY5" fmla="*/ 9022 h 31577"/>
                  <a:gd name="connsiteX6" fmla="*/ 9022 w 31577"/>
                  <a:gd name="connsiteY6" fmla="*/ 15789 h 31577"/>
                  <a:gd name="connsiteX7" fmla="*/ 15789 w 31577"/>
                  <a:gd name="connsiteY7" fmla="*/ 22555 h 31577"/>
                  <a:gd name="connsiteX8" fmla="*/ 22555 w 31577"/>
                  <a:gd name="connsiteY8" fmla="*/ 15789 h 31577"/>
                  <a:gd name="connsiteX9" fmla="*/ 15789 w 31577"/>
                  <a:gd name="connsiteY9"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cubicBezTo>
                      <a:pt x="31577" y="24508"/>
                      <a:pt x="24508" y="31577"/>
                      <a:pt x="15789" y="31577"/>
                    </a:cubicBezTo>
                    <a:close/>
                    <a:moveTo>
                      <a:pt x="15789" y="9022"/>
                    </a:moveTo>
                    <a:cubicBezTo>
                      <a:pt x="12052" y="9022"/>
                      <a:pt x="9022" y="12052"/>
                      <a:pt x="9022" y="15789"/>
                    </a:cubicBezTo>
                    <a:cubicBezTo>
                      <a:pt x="9022" y="19526"/>
                      <a:pt x="12052" y="22555"/>
                      <a:pt x="15789" y="22555"/>
                    </a:cubicBezTo>
                    <a:cubicBezTo>
                      <a:pt x="19526" y="22555"/>
                      <a:pt x="22555" y="19526"/>
                      <a:pt x="22555" y="15789"/>
                    </a:cubicBezTo>
                    <a:cubicBezTo>
                      <a:pt x="22555" y="12052"/>
                      <a:pt x="19526" y="9022"/>
                      <a:pt x="15789" y="9022"/>
                    </a:cubicBezTo>
                    <a:close/>
                  </a:path>
                </a:pathLst>
              </a:custGeom>
              <a:grpFill/>
              <a:ln w="4445" cap="flat">
                <a:noFill/>
                <a:prstDash val="solid"/>
                <a:miter/>
              </a:ln>
            </p:spPr>
            <p:txBody>
              <a:bodyPr rtlCol="0" anchor="ctr"/>
              <a:lstStyle/>
              <a:p>
                <a:endParaRPr lang="en-US" sz="4608"/>
              </a:p>
            </p:txBody>
          </p:sp>
          <p:sp>
            <p:nvSpPr>
              <p:cNvPr id="106" name="Freeform: Shape 105">
                <a:extLst>
                  <a:ext uri="{FF2B5EF4-FFF2-40B4-BE49-F238E27FC236}">
                    <a16:creationId xmlns:a16="http://schemas.microsoft.com/office/drawing/2014/main" id="{31ACE5E3-BE2E-4371-9B09-1E3857E72BE3}"/>
                  </a:ext>
                </a:extLst>
              </p:cNvPr>
              <p:cNvSpPr/>
              <p:nvPr/>
            </p:nvSpPr>
            <p:spPr>
              <a:xfrm>
                <a:off x="8458688" y="3807255"/>
                <a:ext cx="31577" cy="31577"/>
              </a:xfrm>
              <a:custGeom>
                <a:avLst/>
                <a:gdLst>
                  <a:gd name="connsiteX0" fmla="*/ 15789 w 31577"/>
                  <a:gd name="connsiteY0" fmla="*/ 31577 h 31577"/>
                  <a:gd name="connsiteX1" fmla="*/ 0 w 31577"/>
                  <a:gd name="connsiteY1" fmla="*/ 15789 h 31577"/>
                  <a:gd name="connsiteX2" fmla="*/ 15789 w 31577"/>
                  <a:gd name="connsiteY2" fmla="*/ 0 h 31577"/>
                  <a:gd name="connsiteX3" fmla="*/ 31577 w 31577"/>
                  <a:gd name="connsiteY3" fmla="*/ 15789 h 31577"/>
                  <a:gd name="connsiteX4" fmla="*/ 31577 w 31577"/>
                  <a:gd name="connsiteY4" fmla="*/ 16014 h 31577"/>
                  <a:gd name="connsiteX5" fmla="*/ 15789 w 31577"/>
                  <a:gd name="connsiteY5" fmla="*/ 31577 h 31577"/>
                  <a:gd name="connsiteX6" fmla="*/ 15789 w 31577"/>
                  <a:gd name="connsiteY6" fmla="*/ 9022 h 31577"/>
                  <a:gd name="connsiteX7" fmla="*/ 9026 w 31577"/>
                  <a:gd name="connsiteY7" fmla="*/ 15792 h 31577"/>
                  <a:gd name="connsiteX8" fmla="*/ 15796 w 31577"/>
                  <a:gd name="connsiteY8" fmla="*/ 22555 h 31577"/>
                  <a:gd name="connsiteX9" fmla="*/ 22555 w 31577"/>
                  <a:gd name="connsiteY9" fmla="*/ 16014 h 31577"/>
                  <a:gd name="connsiteX10" fmla="*/ 16018 w 31577"/>
                  <a:gd name="connsiteY10" fmla="*/ 9026 h 31577"/>
                  <a:gd name="connsiteX11" fmla="*/ 15789 w 31577"/>
                  <a:gd name="connsiteY11" fmla="*/ 9022 h 3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7" h="31577">
                    <a:moveTo>
                      <a:pt x="15789" y="31577"/>
                    </a:moveTo>
                    <a:cubicBezTo>
                      <a:pt x="7069" y="31577"/>
                      <a:pt x="0" y="24508"/>
                      <a:pt x="0" y="15789"/>
                    </a:cubicBezTo>
                    <a:cubicBezTo>
                      <a:pt x="0" y="7069"/>
                      <a:pt x="7069" y="0"/>
                      <a:pt x="15789" y="0"/>
                    </a:cubicBezTo>
                    <a:cubicBezTo>
                      <a:pt x="24508" y="0"/>
                      <a:pt x="31577" y="7069"/>
                      <a:pt x="31577" y="15789"/>
                    </a:cubicBezTo>
                    <a:lnTo>
                      <a:pt x="31577" y="16014"/>
                    </a:lnTo>
                    <a:cubicBezTo>
                      <a:pt x="31430" y="24636"/>
                      <a:pt x="24411" y="31554"/>
                      <a:pt x="15789" y="31577"/>
                    </a:cubicBezTo>
                    <a:close/>
                    <a:moveTo>
                      <a:pt x="15789" y="9022"/>
                    </a:moveTo>
                    <a:cubicBezTo>
                      <a:pt x="12052" y="9024"/>
                      <a:pt x="9024" y="12055"/>
                      <a:pt x="9026" y="15792"/>
                    </a:cubicBezTo>
                    <a:cubicBezTo>
                      <a:pt x="9028" y="19529"/>
                      <a:pt x="12059" y="22557"/>
                      <a:pt x="15796" y="22555"/>
                    </a:cubicBezTo>
                    <a:cubicBezTo>
                      <a:pt x="19444" y="22553"/>
                      <a:pt x="22434" y="19660"/>
                      <a:pt x="22555" y="16014"/>
                    </a:cubicBezTo>
                    <a:cubicBezTo>
                      <a:pt x="22680" y="12279"/>
                      <a:pt x="19753" y="9150"/>
                      <a:pt x="16018" y="9026"/>
                    </a:cubicBezTo>
                    <a:cubicBezTo>
                      <a:pt x="15942" y="9023"/>
                      <a:pt x="15865" y="9022"/>
                      <a:pt x="15789" y="9022"/>
                    </a:cubicBezTo>
                    <a:close/>
                  </a:path>
                </a:pathLst>
              </a:custGeom>
              <a:grpFill/>
              <a:ln w="4445" cap="flat">
                <a:noFill/>
                <a:prstDash val="solid"/>
                <a:miter/>
              </a:ln>
            </p:spPr>
            <p:txBody>
              <a:bodyPr rtlCol="0" anchor="ctr"/>
              <a:lstStyle/>
              <a:p>
                <a:endParaRPr lang="en-US" sz="4608"/>
              </a:p>
            </p:txBody>
          </p:sp>
        </p:grpSp>
      </p:grpSp>
    </p:spTree>
    <p:extLst>
      <p:ext uri="{BB962C8B-B14F-4D97-AF65-F5344CB8AC3E}">
        <p14:creationId xmlns:p14="http://schemas.microsoft.com/office/powerpoint/2010/main" val="113463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54"/>
                                        </p:tgtEl>
                                        <p:attrNameLst>
                                          <p:attrName>ppt_x</p:attrName>
                                          <p:attrName>ppt_y</p:attrName>
                                        </p:attrNameLst>
                                      </p:cBhvr>
                                      <p:rCtr x="0" y="-2315"/>
                                    </p:animMotion>
                                  </p:childTnLst>
                                </p:cTn>
                              </p:par>
                              <p:par>
                                <p:cTn id="10" presetID="16" presetClass="entr" presetSubtype="42"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arn(outHorizontal)">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42" presetClass="path" presetSubtype="0" decel="100000" fill="hold" grpId="1" nodeType="withEffect">
                                  <p:stCondLst>
                                    <p:cond delay="0"/>
                                  </p:stCondLst>
                                  <p:childTnLst>
                                    <p:animMotion origin="layout" path="M -0.0245 -6.58193E-7 L -4.4243E-6 -6.58193E-7 " pathEditMode="relative" rAng="0" ptsTypes="AA">
                                      <p:cBhvr>
                                        <p:cTn id="17" dur="600" fill="hold"/>
                                        <p:tgtEl>
                                          <p:spTgt spid="60"/>
                                        </p:tgtEl>
                                        <p:attrNameLst>
                                          <p:attrName>ppt_x</p:attrName>
                                          <p:attrName>ppt_y</p:attrName>
                                        </p:attrNameLst>
                                      </p:cBhvr>
                                      <p:rCtr x="1225" y="0"/>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nodeType="withEffect">
                                  <p:stCondLst>
                                    <p:cond delay="0"/>
                                  </p:stCondLst>
                                  <p:childTnLst>
                                    <p:animMotion origin="layout" path="M -0.0245 -6.58193E-7 L -4.4243E-6 -6.58193E-7 " pathEditMode="relative" rAng="0" ptsTypes="AA">
                                      <p:cBhvr>
                                        <p:cTn id="22" dur="600" fill="hold"/>
                                        <p:tgtEl>
                                          <p:spTgt spid="2"/>
                                        </p:tgtEl>
                                        <p:attrNameLst>
                                          <p:attrName>ppt_x</p:attrName>
                                          <p:attrName>ppt_y</p:attrName>
                                        </p:attrNameLst>
                                      </p:cBhvr>
                                      <p:rCtr x="1225" y="0"/>
                                    </p:animMotion>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42" presetClass="path" presetSubtype="0" decel="100000" fill="hold" grpId="1" nodeType="withEffect">
                                  <p:stCondLst>
                                    <p:cond delay="0"/>
                                  </p:stCondLst>
                                  <p:childTnLst>
                                    <p:animMotion origin="layout" path="M 0.02144 -6.58193E-7 L 2.4432E-6 -6.58193E-7 " pathEditMode="relative" rAng="0" ptsTypes="AA">
                                      <p:cBhvr>
                                        <p:cTn id="27" dur="600" fill="hold"/>
                                        <p:tgtEl>
                                          <p:spTgt spid="53"/>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60" grpId="0"/>
      <p:bldP spid="60" grpId="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1C5603F-0B08-45A6-B1CD-978FC0DDF81C}"/>
              </a:ext>
            </a:extLst>
          </p:cNvPr>
          <p:cNvSpPr/>
          <p:nvPr/>
        </p:nvSpPr>
        <p:spPr>
          <a:xfrm>
            <a:off x="496623" y="2352541"/>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10560" dirty="0">
              <a:solidFill>
                <a:schemeClr val="accent1"/>
              </a:solidFill>
              <a:latin typeface="Arial"/>
            </a:endParaRPr>
          </a:p>
        </p:txBody>
      </p:sp>
      <p:sp>
        <p:nvSpPr>
          <p:cNvPr id="12" name="TextBox 11">
            <a:extLst>
              <a:ext uri="{FF2B5EF4-FFF2-40B4-BE49-F238E27FC236}">
                <a16:creationId xmlns:a16="http://schemas.microsoft.com/office/drawing/2014/main" id="{7ABCD09E-2CB8-44FE-9154-DF5556D6A4C8}"/>
              </a:ext>
            </a:extLst>
          </p:cNvPr>
          <p:cNvSpPr txBox="1"/>
          <p:nvPr/>
        </p:nvSpPr>
        <p:spPr>
          <a:xfrm>
            <a:off x="7254506" y="6123815"/>
            <a:ext cx="6278613" cy="683264"/>
          </a:xfrm>
          <a:prstGeom prst="rect">
            <a:avLst/>
          </a:prstGeom>
          <a:noFill/>
        </p:spPr>
        <p:txBody>
          <a:bodyPr wrap="square" rtlCol="0">
            <a:spAutoFit/>
          </a:bodyPr>
          <a:lstStyle/>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—Elliot </a:t>
            </a:r>
            <a:r>
              <a:rPr lang="en-US" sz="192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Cordo</a:t>
            </a:r>
            <a:endPar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r">
              <a:defRPr/>
            </a:pPr>
            <a:r>
              <a:rPr lang="en-US" sz="192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VP of Data Analytics</a:t>
            </a:r>
          </a:p>
        </p:txBody>
      </p:sp>
      <p:sp>
        <p:nvSpPr>
          <p:cNvPr id="16" name="Title 1">
            <a:extLst>
              <a:ext uri="{FF2B5EF4-FFF2-40B4-BE49-F238E27FC236}">
                <a16:creationId xmlns:a16="http://schemas.microsoft.com/office/drawing/2014/main" id="{8E70EB43-764A-4C23-AF38-51F10CFA134E}"/>
              </a:ext>
            </a:extLst>
          </p:cNvPr>
          <p:cNvSpPr txBox="1">
            <a:spLocks/>
          </p:cNvSpPr>
          <p:nvPr/>
        </p:nvSpPr>
        <p:spPr>
          <a:xfrm>
            <a:off x="1187274" y="2798594"/>
            <a:ext cx="12345845" cy="2001069"/>
          </a:xfrm>
          <a:prstGeom prst="rect">
            <a:avLst/>
          </a:prstGeom>
        </p:spPr>
        <p:txBody>
          <a:bodyPr vert="horz" lIns="146304" tIns="73152" rIns="146304" bIns="73152" rtlCol="0" anchor="t"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pPr lvl="0"/>
            <a:r>
              <a:rPr lang="en-US" sz="2560" dirty="0">
                <a:solidFill>
                  <a:schemeClr val="tx1"/>
                </a:solidFill>
              </a:rPr>
              <a:t>Moving to Amazon Redshift has helped us reduce our overall maintenance costs by nearly 80% when compared to our legacy data warehouse. By leveraging Redshift Spectrum’s ability to query data directly in our Amazon S3 data lake, we have been able to easily integrate new data sources in hours, not days or weeks. This has not only reduced our time to insight, but helped us control our infrastructure costs. Redshift requires very little maintenance, to the point where we don’t even have a dedicated administrator and spend less than an hour a month on maintenance and administration.</a:t>
            </a:r>
          </a:p>
        </p:txBody>
      </p:sp>
      <p:pic>
        <p:nvPicPr>
          <p:cNvPr id="18" name="Picture 17">
            <a:extLst>
              <a:ext uri="{FF2B5EF4-FFF2-40B4-BE49-F238E27FC236}">
                <a16:creationId xmlns:a16="http://schemas.microsoft.com/office/drawing/2014/main" id="{E598BD27-2C81-459D-BE9F-C3812836F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4466" y="7531058"/>
            <a:ext cx="705048" cy="423029"/>
          </a:xfrm>
          <a:prstGeom prst="rect">
            <a:avLst/>
          </a:prstGeom>
        </p:spPr>
      </p:pic>
      <p:sp>
        <p:nvSpPr>
          <p:cNvPr id="21" name="Rectangle 20">
            <a:extLst>
              <a:ext uri="{FF2B5EF4-FFF2-40B4-BE49-F238E27FC236}">
                <a16:creationId xmlns:a16="http://schemas.microsoft.com/office/drawing/2014/main" id="{7BAEE222-6668-415B-8682-32F61EED41D2}"/>
              </a:ext>
            </a:extLst>
          </p:cNvPr>
          <p:cNvSpPr/>
          <p:nvPr/>
        </p:nvSpPr>
        <p:spPr>
          <a:xfrm>
            <a:off x="7586540" y="5321302"/>
            <a:ext cx="809837" cy="1865126"/>
          </a:xfrm>
          <a:prstGeom prst="rect">
            <a:avLst/>
          </a:prstGeom>
        </p:spPr>
        <p:txBody>
          <a:bodyPr wrap="none">
            <a:spAutoFit/>
          </a:bodyPr>
          <a:lstStyle/>
          <a:p>
            <a:pPr>
              <a:defRPr/>
            </a:pPr>
            <a:r>
              <a:rPr lang="en-US" sz="11520" dirty="0">
                <a:solidFill>
                  <a:schemeClr val="accent1"/>
                </a:solidFill>
                <a:latin typeface="Amazon Ember Regular" charset="0"/>
                <a:cs typeface="Amazon Ember Regular" charset="0"/>
              </a:rPr>
              <a:t>”</a:t>
            </a:r>
            <a:endParaRPr lang="en-US" sz="9600" dirty="0">
              <a:solidFill>
                <a:schemeClr val="accent1"/>
              </a:solidFill>
              <a:latin typeface="Arial"/>
            </a:endParaRPr>
          </a:p>
        </p:txBody>
      </p:sp>
      <p:sp>
        <p:nvSpPr>
          <p:cNvPr id="8" name="Rectangle 7">
            <a:extLst>
              <a:ext uri="{FF2B5EF4-FFF2-40B4-BE49-F238E27FC236}">
                <a16:creationId xmlns:a16="http://schemas.microsoft.com/office/drawing/2014/main" id="{2440F578-FCC8-47EE-B222-B1209C85E16B}"/>
              </a:ext>
            </a:extLst>
          </p:cNvPr>
          <p:cNvSpPr>
            <a:spLocks noChangeAspect="1"/>
          </p:cNvSpPr>
          <p:nvPr/>
        </p:nvSpPr>
        <p:spPr>
          <a:xfrm>
            <a:off x="774191" y="1536027"/>
            <a:ext cx="2926078" cy="1201680"/>
          </a:xfrm>
          <a:prstGeom prst="rect">
            <a:avLst/>
          </a:prstGeom>
          <a:blipFill>
            <a:blip r:embed="rId4">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l="724" t="-18766" r="724" b="-18766"/>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Tree>
    <p:extLst>
      <p:ext uri="{BB962C8B-B14F-4D97-AF65-F5344CB8AC3E}">
        <p14:creationId xmlns:p14="http://schemas.microsoft.com/office/powerpoint/2010/main" val="212101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69" y="0"/>
            <a:ext cx="14602264" cy="8229600"/>
          </a:xfrm>
          <a:prstGeom prst="rect">
            <a:avLst/>
          </a:prstGeom>
          <a:solidFill>
            <a:schemeClr val="accent3">
              <a:lumMod val="50000"/>
            </a:schemeClr>
          </a:solidFill>
        </p:spPr>
      </p:pic>
      <p:sp>
        <p:nvSpPr>
          <p:cNvPr id="5" name="Oval 4"/>
          <p:cNvSpPr/>
          <p:nvPr/>
        </p:nvSpPr>
        <p:spPr>
          <a:xfrm>
            <a:off x="7074381" y="176392"/>
            <a:ext cx="6080759" cy="6050280"/>
          </a:xfrm>
          <a:prstGeom prst="ellipse">
            <a:avLst/>
          </a:prstGeom>
          <a:solidFill>
            <a:srgbClr val="00206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8331743" y="176392"/>
            <a:ext cx="6080759" cy="6050280"/>
          </a:xfrm>
          <a:prstGeom prst="ellipse">
            <a:avLst/>
          </a:prstGeom>
          <a:solidFill>
            <a:srgbClr val="00206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275423" y="1690654"/>
            <a:ext cx="4879717" cy="3933384"/>
          </a:xfrm>
          <a:prstGeom prst="rect">
            <a:avLst/>
          </a:prstGeom>
        </p:spPr>
        <p:txBody>
          <a:bodyPr wrap="square">
            <a:spAutoFit/>
          </a:bodyPr>
          <a:lstStyle/>
          <a:p>
            <a:pPr algn="ctr"/>
            <a:r>
              <a:rPr lang="en-US"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dirty="0">
                <a:latin typeface="Amazon Ember Thin" panose="020B0303020204020204" pitchFamily="34" charset="0"/>
                <a:ea typeface="Amazon Ember Thin" panose="020B0303020204020204" pitchFamily="34" charset="0"/>
                <a:cs typeface="Amazon Ember Thin" panose="020B0303020204020204" pitchFamily="34" charset="0"/>
              </a:rPr>
              <a:t>With AWS and Amazon Polly, we have been able to develop a new standard in healthcare education.</a:t>
            </a:r>
            <a:r>
              <a:rPr lang="en-US"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 </a:t>
            </a:r>
          </a:p>
          <a:p>
            <a:pPr algn="ctr"/>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2400" i="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Sarah Third</a:t>
            </a:r>
          </a:p>
          <a:p>
            <a:pPr algn="ctr"/>
            <a:r>
              <a:rPr lang="en-US" sz="2400" i="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rPr>
              <a:t>IT &amp; Communications Manager</a:t>
            </a:r>
          </a:p>
          <a:p>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defTabSz="543517">
              <a:tabLst>
                <a:tab pos="459707" algn="l"/>
              </a:tabLst>
            </a:pPr>
            <a:endParaRPr lang="en-US" b="1" dirty="0">
              <a:solidFill>
                <a:srgbClr val="FFFFFF"/>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1643" y="176392"/>
            <a:ext cx="2248387" cy="1133438"/>
          </a:xfrm>
          <a:prstGeom prst="rect">
            <a:avLst/>
          </a:prstGeom>
        </p:spPr>
      </p:pic>
      <p:pic>
        <p:nvPicPr>
          <p:cNvPr id="5122" name="Picture 2">
            <a:extLst>
              <a:ext uri="{FF2B5EF4-FFF2-40B4-BE49-F238E27FC236}">
                <a16:creationId xmlns:a16="http://schemas.microsoft.com/office/drawing/2014/main" id="{B11B78AD-A2C4-6348-993A-1342E8B403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7898" y="4597427"/>
            <a:ext cx="2988878" cy="18265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1ED70D-D27A-B240-9362-48EAE482665E}"/>
              </a:ext>
            </a:extLst>
          </p:cNvPr>
          <p:cNvSpPr/>
          <p:nvPr/>
        </p:nvSpPr>
        <p:spPr>
          <a:xfrm>
            <a:off x="171643" y="6423963"/>
            <a:ext cx="6902737" cy="1754326"/>
          </a:xfrm>
          <a:prstGeom prst="rect">
            <a:avLst/>
          </a:prstGeom>
          <a:solidFill>
            <a:srgbClr val="002060">
              <a:alpha val="42000"/>
            </a:srgbClr>
          </a:solidFill>
        </p:spPr>
        <p:txBody>
          <a:bodyPr wrap="square">
            <a:spAutoFit/>
          </a:bodyPr>
          <a:lstStyle/>
          <a:p>
            <a:r>
              <a:rPr lang="en-US" sz="1800" b="1" dirty="0">
                <a:latin typeface="Amazon Ember Thin" panose="020B0303020204020204" pitchFamily="34" charset="0"/>
                <a:ea typeface="Amazon Ember Thin" panose="020B0303020204020204" pitchFamily="34" charset="0"/>
                <a:cs typeface="Amazon Ember Thin" panose="020B0303020204020204" pitchFamily="34" charset="0"/>
              </a:rPr>
              <a:t>Cyberpatient</a:t>
            </a: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 learning platform</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Allows medical students to interact with virtual patients to improve decision making abilities and competencies</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Developed at University of British Columbia (UBC) </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Licensed to Interactive Health International (IHI)</a:t>
            </a:r>
          </a:p>
          <a:p>
            <a:pPr marL="285750" indent="-285750">
              <a:buFont typeface="Arial" panose="020B0604020202020204" pitchFamily="34" charset="0"/>
              <a:buChar char="•"/>
            </a:pPr>
            <a:r>
              <a:rPr lang="en-US" sz="1800" dirty="0">
                <a:latin typeface="Amazon Ember Thin" panose="020B0303020204020204" pitchFamily="34" charset="0"/>
                <a:ea typeface="Amazon Ember Thin" panose="020B0303020204020204" pitchFamily="34" charset="0"/>
                <a:cs typeface="Amazon Ember Thin" panose="020B0303020204020204" pitchFamily="34" charset="0"/>
              </a:rPr>
              <a:t>Offered to developing nations for free by CanHealth International</a:t>
            </a:r>
          </a:p>
        </p:txBody>
      </p:sp>
    </p:spTree>
    <p:extLst>
      <p:ext uri="{BB962C8B-B14F-4D97-AF65-F5344CB8AC3E}">
        <p14:creationId xmlns:p14="http://schemas.microsoft.com/office/powerpoint/2010/main" val="38793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48299-38E1-49B8-A481-2756DA03367B}"/>
              </a:ext>
            </a:extLst>
          </p:cNvPr>
          <p:cNvSpPr txBox="1"/>
          <p:nvPr/>
        </p:nvSpPr>
        <p:spPr>
          <a:xfrm>
            <a:off x="-22022" y="-1798"/>
            <a:ext cx="5120664" cy="8229598"/>
          </a:xfrm>
          <a:prstGeom prst="rect">
            <a:avLst/>
          </a:prstGeom>
          <a:solidFill>
            <a:srgbClr val="222F3D"/>
          </a:solidFill>
        </p:spPr>
        <p:txBody>
          <a:bodyPr wrap="square" lIns="585216" tIns="2048256" rIns="438912" bIns="234086" rtlCol="0">
            <a:noAutofit/>
          </a:bodyPr>
          <a:lstStyle/>
          <a:p>
            <a:pPr>
              <a:spcBef>
                <a:spcPts val="1800"/>
              </a:spcBef>
              <a:defRPr/>
            </a:pPr>
            <a:endParaRPr lang="en-US" sz="1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1A89D838-B498-4742-9718-2860B37D0951}"/>
              </a:ext>
            </a:extLst>
          </p:cNvPr>
          <p:cNvSpPr/>
          <p:nvPr/>
        </p:nvSpPr>
        <p:spPr>
          <a:xfrm>
            <a:off x="-22022" y="0"/>
            <a:ext cx="5142684" cy="10046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38613760-C51D-A241-84B7-5A1514BD6C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20662" y="795570"/>
            <a:ext cx="9518509" cy="6348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634" y="1095316"/>
            <a:ext cx="4933371" cy="1004634"/>
          </a:xfrm>
          <a:prstGeom prst="rect">
            <a:avLst/>
          </a:prstGeom>
          <a:noFill/>
        </p:spPr>
        <p:txBody>
          <a:bodyPr wrap="square" lIns="182880" tIns="146304" rIns="182880" bIns="146304" rtlCol="0">
            <a:spAutoFit/>
          </a:bodyPr>
          <a:lstStyle/>
          <a:p>
            <a:pPr algn="ctr" defTabSz="1097213">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Digital Transformation Initiative</a:t>
            </a:r>
          </a:p>
        </p:txBody>
      </p:sp>
      <p:sp>
        <p:nvSpPr>
          <p:cNvPr id="3" name="Rectangle 2">
            <a:extLst>
              <a:ext uri="{FF2B5EF4-FFF2-40B4-BE49-F238E27FC236}">
                <a16:creationId xmlns:a16="http://schemas.microsoft.com/office/drawing/2014/main" id="{A7188507-13C0-234F-B4B1-1297B336506E}"/>
              </a:ext>
            </a:extLst>
          </p:cNvPr>
          <p:cNvSpPr/>
          <p:nvPr/>
        </p:nvSpPr>
        <p:spPr>
          <a:xfrm>
            <a:off x="140457" y="2015843"/>
            <a:ext cx="4839749" cy="6211957"/>
          </a:xfrm>
          <a:prstGeom prst="rect">
            <a:avLst/>
          </a:prstGeom>
        </p:spPr>
        <p:txBody>
          <a:bodyPr wrap="square">
            <a:spAutoFit/>
          </a:bodyPr>
          <a:lstStyle/>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a:spcBef>
                <a:spcPts val="400"/>
              </a:spcBef>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Launched a 5-year transformation plan to change the company in four key areas: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Transform its network and fleet</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Accelerate the digital experience for customers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Create the best and safest place to work</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Drive growth for businesses of all sizes globally</a:t>
            </a:r>
          </a:p>
          <a:p>
            <a:pPr>
              <a:spcBef>
                <a:spcPts val="400"/>
              </a:spcBef>
              <a:defRPr/>
            </a:pPr>
            <a:endParaRPr lang="en-US" sz="1600" b="1" spc="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4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Using Amazon Workspaces for research teams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Amazon Relational Database Service (RDS) for transactional databases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Amazon Redshift clusters for analytics workloads</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AWS Lambda for serverless computing</a:t>
            </a:r>
          </a:p>
          <a:p>
            <a:pPr>
              <a:spcBef>
                <a:spcPts val="1800"/>
              </a:spcBef>
              <a:defRPr/>
            </a:pPr>
            <a:r>
              <a:rPr lang="en-US" sz="1600" b="1" spc="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RESULT</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Reduced operating costs from $1M to a few thousand dollars annually</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Launch projects and services much faster</a:t>
            </a:r>
          </a:p>
          <a:p>
            <a:pPr marL="274320" indent="-274320">
              <a:spcBef>
                <a:spcPts val="400"/>
              </a:spcBef>
              <a:buFont typeface="Arial" panose="020B0604020202020204" pitchFamily="34" charset="0"/>
              <a:buChar char="•"/>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Flexibility and elasticity to handle business peaks</a:t>
            </a:r>
          </a:p>
        </p:txBody>
      </p:sp>
      <p:sp>
        <p:nvSpPr>
          <p:cNvPr id="2" name="AutoShape 4" descr="Grand River Hospital Advancing Exceptional Care">
            <a:extLst>
              <a:ext uri="{FF2B5EF4-FFF2-40B4-BE49-F238E27FC236}">
                <a16:creationId xmlns:a16="http://schemas.microsoft.com/office/drawing/2014/main" id="{0A7F910B-EDE2-6148-998A-99A13CC73D67}"/>
              </a:ext>
            </a:extLst>
          </p:cNvPr>
          <p:cNvSpPr>
            <a:spLocks noChangeAspect="1" noChangeArrowheads="1"/>
          </p:cNvSpPr>
          <p:nvPr/>
        </p:nvSpPr>
        <p:spPr bwMode="auto">
          <a:xfrm>
            <a:off x="7071360" y="3870960"/>
            <a:ext cx="487680" cy="4876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pic>
        <p:nvPicPr>
          <p:cNvPr id="2052" name="Picture 4" descr="Image result for Purolator logo">
            <a:extLst>
              <a:ext uri="{FF2B5EF4-FFF2-40B4-BE49-F238E27FC236}">
                <a16:creationId xmlns:a16="http://schemas.microsoft.com/office/drawing/2014/main" id="{C4F797D0-4B43-7445-960C-D22F4162DF0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5187" t="18579" r="5805" b="16836"/>
          <a:stretch/>
        </p:blipFill>
        <p:spPr bwMode="auto">
          <a:xfrm>
            <a:off x="1130300" y="279400"/>
            <a:ext cx="2755900" cy="56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589D8A-4D7B-9349-9B22-CEBE11277750}"/>
              </a:ext>
            </a:extLst>
          </p:cNvPr>
          <p:cNvSpPr/>
          <p:nvPr/>
        </p:nvSpPr>
        <p:spPr>
          <a:xfrm>
            <a:off x="0" y="0"/>
            <a:ext cx="6905549" cy="108665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2" name="Group 11"/>
          <p:cNvGrpSpPr/>
          <p:nvPr/>
        </p:nvGrpSpPr>
        <p:grpSpPr>
          <a:xfrm>
            <a:off x="-171451" y="-16165"/>
            <a:ext cx="7277099" cy="8199642"/>
            <a:chOff x="-376800" y="-168190"/>
            <a:chExt cx="7163615" cy="7263797"/>
          </a:xfrm>
        </p:grpSpPr>
        <p:sp>
          <p:nvSpPr>
            <p:cNvPr id="6" name="TextBox 5">
              <a:extLst>
                <a:ext uri="{FF2B5EF4-FFF2-40B4-BE49-F238E27FC236}">
                  <a16:creationId xmlns:a16="http://schemas.microsoft.com/office/drawing/2014/main" id="{89F48299-38E1-49B8-A481-2756DA03367B}"/>
                </a:ext>
              </a:extLst>
            </p:cNvPr>
            <p:cNvSpPr txBox="1"/>
            <p:nvPr/>
          </p:nvSpPr>
          <p:spPr>
            <a:xfrm>
              <a:off x="-376800" y="-168190"/>
              <a:ext cx="7163615" cy="7263797"/>
            </a:xfrm>
            <a:prstGeom prst="rect">
              <a:avLst/>
            </a:prstGeom>
            <a:noFill/>
          </p:spPr>
          <p:txBody>
            <a:bodyPr wrap="square" lIns="585216" tIns="2048256" rIns="438912" bIns="234086" rtlCol="0">
              <a:noAutofit/>
            </a:bodyPr>
            <a:lstStyle/>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The UK Home Office needed to build a </a:t>
              </a:r>
              <a:r>
                <a:rPr lang="en-US" sz="1800" dirty="0"/>
                <a:t>Cost Analytics service that internal customers use to consume reports around team utilization of their shared Kubernetes infrastructure on a pod level</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Home Office implemented a custom-built Cost Analytics solution using AWS Lambda, Amazon CloudWatch, Amazon S3, AWS Glue, Amazon Athena, and Amazon QuickSight</a:t>
              </a:r>
              <a:endParaRPr lang="en-US" sz="8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a:p>
              <a:pPr defTabSz="731502">
                <a:spcBef>
                  <a:spcPts val="1800"/>
                </a:spcBef>
                <a:defRPr/>
              </a:pPr>
              <a:r>
                <a:rPr lang="en-US" sz="224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a:t>
              </a:r>
            </a:p>
            <a:p>
              <a:pPr defTabSz="731502">
                <a:spcBef>
                  <a:spcPts val="400"/>
                </a:spcBef>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Reporting has driven behavioral changes for teams to reduce costs by right-sizing the storage and compute, using reserved instances, and scheduling. They are also working on a Cost Efficiency Rating report that scores teams based on various savings and efficiency techniques per service. The solution is driving down costs for the Home Office and hence, the tax payers.</a:t>
              </a:r>
            </a:p>
          </p:txBody>
        </p:sp>
        <p:sp>
          <p:nvSpPr>
            <p:cNvPr id="8" name="TextBox 7"/>
            <p:cNvSpPr txBox="1"/>
            <p:nvPr/>
          </p:nvSpPr>
          <p:spPr>
            <a:xfrm>
              <a:off x="199651" y="883735"/>
              <a:ext cx="5982509" cy="575858"/>
            </a:xfrm>
            <a:prstGeom prst="rect">
              <a:avLst/>
            </a:prstGeom>
            <a:noFill/>
          </p:spPr>
          <p:txBody>
            <a:bodyPr wrap="square" lIns="182880" tIns="146304" rIns="182880" bIns="146304" rtlCol="0">
              <a:spAutoFit/>
            </a:bodyPr>
            <a:lstStyle/>
            <a:p>
              <a:pPr algn="ctr" defTabSz="731502">
                <a:lnSpc>
                  <a:spcPct val="90000"/>
                </a:lnSpc>
                <a:spcAft>
                  <a:spcPts val="600"/>
                </a:spcAft>
                <a:defRPr/>
              </a:pPr>
              <a:r>
                <a:rPr lang="en-US" sz="256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Custom Cost Analytics Service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8196" name="Picture 4" descr="Image result for uk home office">
            <a:extLst>
              <a:ext uri="{FF2B5EF4-FFF2-40B4-BE49-F238E27FC236}">
                <a16:creationId xmlns:a16="http://schemas.microsoft.com/office/drawing/2014/main" id="{D60C7303-2155-7247-AC03-D19CE3D337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8889" y="84223"/>
            <a:ext cx="1836420" cy="9182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ounted Police, Horse, Rider, Law, Safety">
            <a:extLst>
              <a:ext uri="{FF2B5EF4-FFF2-40B4-BE49-F238E27FC236}">
                <a16:creationId xmlns:a16="http://schemas.microsoft.com/office/drawing/2014/main" id="{37784F21-4DD8-8742-BA6E-0D12D196BC5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934198" y="0"/>
            <a:ext cx="7696202"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86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191AE-65FC-F640-811E-DD1A34BFAAB5}"/>
              </a:ext>
            </a:extLst>
          </p:cNvPr>
          <p:cNvSpPr>
            <a:spLocks noGrp="1"/>
          </p:cNvSpPr>
          <p:nvPr>
            <p:ph type="title"/>
          </p:nvPr>
        </p:nvSpPr>
        <p:spPr/>
        <p:txBody>
          <a:bodyPr/>
          <a:lstStyle/>
          <a:p>
            <a:r>
              <a:rPr lang="en-US" dirty="0"/>
              <a:t>Why choose AWS for data lakes and analytics?</a:t>
            </a:r>
          </a:p>
        </p:txBody>
      </p:sp>
      <p:sp>
        <p:nvSpPr>
          <p:cNvPr id="12" name="Freeform: Shape 11">
            <a:extLst>
              <a:ext uri="{FF2B5EF4-FFF2-40B4-BE49-F238E27FC236}">
                <a16:creationId xmlns:a16="http://schemas.microsoft.com/office/drawing/2014/main" id="{3C330BAB-7237-4BF7-8296-18A42B08B8E7}"/>
              </a:ext>
            </a:extLst>
          </p:cNvPr>
          <p:cNvSpPr/>
          <p:nvPr/>
        </p:nvSpPr>
        <p:spPr>
          <a:xfrm>
            <a:off x="4215355" y="4448794"/>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6" name="Freeform: Shape 15">
            <a:extLst>
              <a:ext uri="{FF2B5EF4-FFF2-40B4-BE49-F238E27FC236}">
                <a16:creationId xmlns:a16="http://schemas.microsoft.com/office/drawing/2014/main" id="{A6041117-9963-434B-B929-1D82832E7522}"/>
              </a:ext>
            </a:extLst>
          </p:cNvPr>
          <p:cNvSpPr/>
          <p:nvPr/>
        </p:nvSpPr>
        <p:spPr>
          <a:xfrm>
            <a:off x="10972502" y="4452062"/>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grpSp>
        <p:nvGrpSpPr>
          <p:cNvPr id="18" name="Graphic 25">
            <a:extLst>
              <a:ext uri="{FF2B5EF4-FFF2-40B4-BE49-F238E27FC236}">
                <a16:creationId xmlns:a16="http://schemas.microsoft.com/office/drawing/2014/main" id="{C3D89FAC-5174-49E1-BCE4-E1AE5F02D450}"/>
              </a:ext>
            </a:extLst>
          </p:cNvPr>
          <p:cNvGrpSpPr/>
          <p:nvPr/>
        </p:nvGrpSpPr>
        <p:grpSpPr>
          <a:xfrm>
            <a:off x="11559334" y="2813673"/>
            <a:ext cx="1229274" cy="1280869"/>
            <a:chOff x="4307681" y="2297906"/>
            <a:chExt cx="521970" cy="543878"/>
          </a:xfrm>
        </p:grpSpPr>
        <p:sp>
          <p:nvSpPr>
            <p:cNvPr id="19" name="Freeform: Shape 18">
              <a:extLst>
                <a:ext uri="{FF2B5EF4-FFF2-40B4-BE49-F238E27FC236}">
                  <a16:creationId xmlns:a16="http://schemas.microsoft.com/office/drawing/2014/main" id="{ADCC4AD0-0A28-443A-813B-4A5E743A6858}"/>
                </a:ext>
              </a:extLst>
            </p:cNvPr>
            <p:cNvSpPr/>
            <p:nvPr/>
          </p:nvSpPr>
          <p:spPr>
            <a:xfrm>
              <a:off x="4307681" y="2437924"/>
              <a:ext cx="142875" cy="85725"/>
            </a:xfrm>
            <a:custGeom>
              <a:avLst/>
              <a:gdLst/>
              <a:ahLst/>
              <a:cxnLst/>
              <a:rect l="0" t="0" r="0" b="0"/>
              <a:pathLst>
                <a:path w="142875" h="85725">
                  <a:moveTo>
                    <a:pt x="21431" y="21431"/>
                  </a:moveTo>
                  <a:lnTo>
                    <a:pt x="21431" y="72866"/>
                  </a:lnTo>
                  <a:lnTo>
                    <a:pt x="126206" y="72866"/>
                  </a:lnTo>
                  <a:lnTo>
                    <a:pt x="107156"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0" name="Freeform: Shape 19">
              <a:extLst>
                <a:ext uri="{FF2B5EF4-FFF2-40B4-BE49-F238E27FC236}">
                  <a16:creationId xmlns:a16="http://schemas.microsoft.com/office/drawing/2014/main" id="{7641FE03-233D-4F64-B3EE-05E73886BFA2}"/>
                </a:ext>
              </a:extLst>
            </p:cNvPr>
            <p:cNvSpPr/>
            <p:nvPr/>
          </p:nvSpPr>
          <p:spPr>
            <a:xfrm>
              <a:off x="4668679" y="2437924"/>
              <a:ext cx="133350" cy="85725"/>
            </a:xfrm>
            <a:custGeom>
              <a:avLst/>
              <a:gdLst/>
              <a:ahLst/>
              <a:cxnLst/>
              <a:rect l="0" t="0" r="0" b="0"/>
              <a:pathLst>
                <a:path w="133350" h="85725">
                  <a:moveTo>
                    <a:pt x="21431" y="21431"/>
                  </a:moveTo>
                  <a:lnTo>
                    <a:pt x="111919" y="21431"/>
                  </a:lnTo>
                  <a:lnTo>
                    <a:pt x="111919" y="72866"/>
                  </a:lnTo>
                  <a:lnTo>
                    <a:pt x="21431" y="7286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1" name="Freeform: Shape 20">
              <a:extLst>
                <a:ext uri="{FF2B5EF4-FFF2-40B4-BE49-F238E27FC236}">
                  <a16:creationId xmlns:a16="http://schemas.microsoft.com/office/drawing/2014/main" id="{AD18ADBA-B391-4525-B8F7-CA3986F9FF46}"/>
                </a:ext>
              </a:extLst>
            </p:cNvPr>
            <p:cNvSpPr/>
            <p:nvPr/>
          </p:nvSpPr>
          <p:spPr>
            <a:xfrm>
              <a:off x="4476274" y="2297906"/>
              <a:ext cx="228600" cy="228600"/>
            </a:xfrm>
            <a:custGeom>
              <a:avLst/>
              <a:gdLst/>
              <a:ahLst/>
              <a:cxnLst/>
              <a:rect l="0" t="0" r="0" b="0"/>
              <a:pathLst>
                <a:path w="228600" h="228600">
                  <a:moveTo>
                    <a:pt x="21431" y="21431"/>
                  </a:moveTo>
                  <a:lnTo>
                    <a:pt x="213836" y="21431"/>
                  </a:lnTo>
                  <a:lnTo>
                    <a:pt x="213836" y="212884"/>
                  </a:lnTo>
                  <a:lnTo>
                    <a:pt x="21431" y="212884"/>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2" name="Freeform: Shape 21">
              <a:extLst>
                <a:ext uri="{FF2B5EF4-FFF2-40B4-BE49-F238E27FC236}">
                  <a16:creationId xmlns:a16="http://schemas.microsoft.com/office/drawing/2014/main" id="{5D58C5FE-0C6D-4582-9C68-4A14B3872DA8}"/>
                </a:ext>
              </a:extLst>
            </p:cNvPr>
            <p:cNvSpPr/>
            <p:nvPr/>
          </p:nvSpPr>
          <p:spPr>
            <a:xfrm>
              <a:off x="4370546" y="2338864"/>
              <a:ext cx="142875" cy="190500"/>
            </a:xfrm>
            <a:custGeom>
              <a:avLst/>
              <a:gdLst/>
              <a:ahLst/>
              <a:cxnLst/>
              <a:rect l="0" t="0" r="0" b="0"/>
              <a:pathLst>
                <a:path w="142875" h="190500">
                  <a:moveTo>
                    <a:pt x="21431" y="62389"/>
                  </a:moveTo>
                  <a:lnTo>
                    <a:pt x="63341" y="171926"/>
                  </a:lnTo>
                  <a:lnTo>
                    <a:pt x="127159" y="171926"/>
                  </a:lnTo>
                  <a:lnTo>
                    <a:pt x="127159" y="21431"/>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3" name="Freeform: Shape 22">
              <a:extLst>
                <a:ext uri="{FF2B5EF4-FFF2-40B4-BE49-F238E27FC236}">
                  <a16:creationId xmlns:a16="http://schemas.microsoft.com/office/drawing/2014/main" id="{383680F5-FE1B-4C79-99E7-FCE371A8EFF1}"/>
                </a:ext>
              </a:extLst>
            </p:cNvPr>
            <p:cNvSpPr/>
            <p:nvPr/>
          </p:nvSpPr>
          <p:spPr>
            <a:xfrm>
              <a:off x="4307681" y="2489359"/>
              <a:ext cx="495300" cy="352425"/>
            </a:xfrm>
            <a:custGeom>
              <a:avLst/>
              <a:gdLst/>
              <a:ahLst/>
              <a:cxnLst/>
              <a:rect l="0" t="0" r="0" b="0"/>
              <a:pathLst>
                <a:path w="495300" h="352425">
                  <a:moveTo>
                    <a:pt x="396716" y="229076"/>
                  </a:moveTo>
                  <a:cubicBezTo>
                    <a:pt x="367189" y="229076"/>
                    <a:pt x="343376" y="205264"/>
                    <a:pt x="343376" y="175736"/>
                  </a:cubicBezTo>
                  <a:cubicBezTo>
                    <a:pt x="343376" y="146209"/>
                    <a:pt x="367189" y="122396"/>
                    <a:pt x="396716" y="122396"/>
                  </a:cubicBezTo>
                  <a:lnTo>
                    <a:pt x="473869" y="122396"/>
                  </a:lnTo>
                  <a:lnTo>
                    <a:pt x="473869" y="21431"/>
                  </a:lnTo>
                  <a:lnTo>
                    <a:pt x="21431" y="21431"/>
                  </a:lnTo>
                  <a:lnTo>
                    <a:pt x="21431" y="334804"/>
                  </a:lnTo>
                  <a:lnTo>
                    <a:pt x="473869" y="334804"/>
                  </a:lnTo>
                  <a:lnTo>
                    <a:pt x="473869" y="229076"/>
                  </a:lnTo>
                  <a:lnTo>
                    <a:pt x="396716" y="229076"/>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4" name="Freeform: Shape 23">
              <a:extLst>
                <a:ext uri="{FF2B5EF4-FFF2-40B4-BE49-F238E27FC236}">
                  <a16:creationId xmlns:a16="http://schemas.microsoft.com/office/drawing/2014/main" id="{3DD1B13A-7126-4A49-AA81-F6D33C49AE80}"/>
                </a:ext>
              </a:extLst>
            </p:cNvPr>
            <p:cNvSpPr/>
            <p:nvPr/>
          </p:nvSpPr>
          <p:spPr>
            <a:xfrm>
              <a:off x="4629626" y="2590323"/>
              <a:ext cx="200025" cy="142875"/>
            </a:xfrm>
            <a:custGeom>
              <a:avLst/>
              <a:gdLst/>
              <a:ahLst/>
              <a:cxnLst/>
              <a:rect l="0" t="0" r="0" b="0"/>
              <a:pathLst>
                <a:path w="200025" h="142875">
                  <a:moveTo>
                    <a:pt x="74771" y="128111"/>
                  </a:moveTo>
                  <a:lnTo>
                    <a:pt x="182404" y="128111"/>
                  </a:lnTo>
                  <a:lnTo>
                    <a:pt x="182404" y="21431"/>
                  </a:lnTo>
                  <a:lnTo>
                    <a:pt x="74771" y="21431"/>
                  </a:lnTo>
                  <a:cubicBezTo>
                    <a:pt x="45244" y="21431"/>
                    <a:pt x="21431" y="45244"/>
                    <a:pt x="21431" y="74771"/>
                  </a:cubicBezTo>
                  <a:lnTo>
                    <a:pt x="21431" y="74771"/>
                  </a:lnTo>
                  <a:cubicBezTo>
                    <a:pt x="21431" y="104299"/>
                    <a:pt x="45244" y="128111"/>
                    <a:pt x="74771" y="12811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sp>
          <p:nvSpPr>
            <p:cNvPr id="25" name="Freeform: Shape 24">
              <a:extLst>
                <a:ext uri="{FF2B5EF4-FFF2-40B4-BE49-F238E27FC236}">
                  <a16:creationId xmlns:a16="http://schemas.microsoft.com/office/drawing/2014/main" id="{64D22411-ACCA-4BB1-B38C-88F41DCD6E32}"/>
                </a:ext>
              </a:extLst>
            </p:cNvPr>
            <p:cNvSpPr/>
            <p:nvPr/>
          </p:nvSpPr>
          <p:spPr>
            <a:xfrm>
              <a:off x="4682673" y="2638821"/>
              <a:ext cx="47625" cy="47625"/>
            </a:xfrm>
            <a:custGeom>
              <a:avLst/>
              <a:gdLst/>
              <a:ahLst/>
              <a:cxnLst/>
              <a:rect l="0" t="0" r="0" b="0"/>
              <a:pathLst>
                <a:path w="47625" h="47625">
                  <a:moveTo>
                    <a:pt x="23629" y="7224"/>
                  </a:moveTo>
                  <a:lnTo>
                    <a:pt x="23629" y="7224"/>
                  </a:lnTo>
                  <a:cubicBezTo>
                    <a:pt x="34107" y="6272"/>
                    <a:pt x="42679" y="13892"/>
                    <a:pt x="44584" y="23417"/>
                  </a:cubicBezTo>
                  <a:lnTo>
                    <a:pt x="44584" y="23417"/>
                  </a:lnTo>
                  <a:cubicBezTo>
                    <a:pt x="45537" y="33894"/>
                    <a:pt x="37917" y="42467"/>
                    <a:pt x="28392" y="44372"/>
                  </a:cubicBezTo>
                  <a:lnTo>
                    <a:pt x="28392" y="44372"/>
                  </a:lnTo>
                  <a:cubicBezTo>
                    <a:pt x="17914" y="45324"/>
                    <a:pt x="9342" y="37704"/>
                    <a:pt x="7437" y="28179"/>
                  </a:cubicBezTo>
                  <a:lnTo>
                    <a:pt x="7437" y="28179"/>
                  </a:lnTo>
                  <a:cubicBezTo>
                    <a:pt x="5532" y="17702"/>
                    <a:pt x="13152" y="8177"/>
                    <a:pt x="23629" y="722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4608"/>
            </a:p>
          </p:txBody>
        </p:sp>
      </p:grpSp>
      <p:sp>
        <p:nvSpPr>
          <p:cNvPr id="4" name="Rectangle 3">
            <a:extLst>
              <a:ext uri="{FF2B5EF4-FFF2-40B4-BE49-F238E27FC236}">
                <a16:creationId xmlns:a16="http://schemas.microsoft.com/office/drawing/2014/main" id="{984E4480-7CD0-144B-9674-690B3502687A}"/>
              </a:ext>
            </a:extLst>
          </p:cNvPr>
          <p:cNvSpPr/>
          <p:nvPr/>
        </p:nvSpPr>
        <p:spPr>
          <a:xfrm>
            <a:off x="4026307" y="4661079"/>
            <a:ext cx="2979827"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secure infrastructure for analytics</a:t>
            </a:r>
          </a:p>
        </p:txBody>
      </p:sp>
      <p:sp>
        <p:nvSpPr>
          <p:cNvPr id="6" name="Rectangle 5">
            <a:extLst>
              <a:ext uri="{FF2B5EF4-FFF2-40B4-BE49-F238E27FC236}">
                <a16:creationId xmlns:a16="http://schemas.microsoft.com/office/drawing/2014/main" id="{EF93C542-009A-6446-93AA-9C2DA2F2D2DA}"/>
              </a:ext>
            </a:extLst>
          </p:cNvPr>
          <p:cNvSpPr/>
          <p:nvPr/>
        </p:nvSpPr>
        <p:spPr>
          <a:xfrm>
            <a:off x="10846585" y="4661079"/>
            <a:ext cx="2591963"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scalable and cost effective</a:t>
            </a:r>
          </a:p>
        </p:txBody>
      </p:sp>
      <p:sp>
        <p:nvSpPr>
          <p:cNvPr id="9" name="TextBox 8">
            <a:extLst>
              <a:ext uri="{FF2B5EF4-FFF2-40B4-BE49-F238E27FC236}">
                <a16:creationId xmlns:a16="http://schemas.microsoft.com/office/drawing/2014/main" id="{4244041E-3583-3649-820E-CB8717EE0CC7}"/>
              </a:ext>
            </a:extLst>
          </p:cNvPr>
          <p:cNvSpPr txBox="1"/>
          <p:nvPr/>
        </p:nvSpPr>
        <p:spPr>
          <a:xfrm>
            <a:off x="538863" y="4661079"/>
            <a:ext cx="2979827" cy="1983300"/>
          </a:xfrm>
          <a:prstGeom prst="rect">
            <a:avLst/>
          </a:prstGeom>
          <a:noFill/>
        </p:spPr>
        <p:txBody>
          <a:bodyPr wrap="square" rtlCol="0">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Easiest to build data lakes and analytics</a:t>
            </a:r>
          </a:p>
          <a:p>
            <a:pPr algn="ctr"/>
            <a:endParaRPr lang="en-US" sz="460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Freeform: Shape 64">
            <a:extLst>
              <a:ext uri="{FF2B5EF4-FFF2-40B4-BE49-F238E27FC236}">
                <a16:creationId xmlns:a16="http://schemas.microsoft.com/office/drawing/2014/main" id="{EA3B41A6-4D2A-456E-8E36-D4BD87A10A3F}"/>
              </a:ext>
            </a:extLst>
          </p:cNvPr>
          <p:cNvSpPr/>
          <p:nvPr/>
        </p:nvSpPr>
        <p:spPr>
          <a:xfrm>
            <a:off x="836782" y="4452746"/>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07" name="Freeform 5">
            <a:extLst>
              <a:ext uri="{FF2B5EF4-FFF2-40B4-BE49-F238E27FC236}">
                <a16:creationId xmlns:a16="http://schemas.microsoft.com/office/drawing/2014/main" id="{493BADBC-BC9A-4AFA-8007-D454A0909AAE}"/>
              </a:ext>
            </a:extLst>
          </p:cNvPr>
          <p:cNvSpPr>
            <a:spLocks/>
          </p:cNvSpPr>
          <p:nvPr/>
        </p:nvSpPr>
        <p:spPr bwMode="auto">
          <a:xfrm>
            <a:off x="1335750" y="2980670"/>
            <a:ext cx="1127069" cy="1111240"/>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nvGrpSpPr>
          <p:cNvPr id="108" name="Group 36">
            <a:extLst>
              <a:ext uri="{FF2B5EF4-FFF2-40B4-BE49-F238E27FC236}">
                <a16:creationId xmlns:a16="http://schemas.microsoft.com/office/drawing/2014/main" id="{45F477F8-77A2-4FE8-B37C-CBC8E5B78F4C}"/>
              </a:ext>
            </a:extLst>
          </p:cNvPr>
          <p:cNvGrpSpPr>
            <a:grpSpLocks noChangeAspect="1"/>
          </p:cNvGrpSpPr>
          <p:nvPr/>
        </p:nvGrpSpPr>
        <p:grpSpPr bwMode="auto">
          <a:xfrm>
            <a:off x="8176629" y="2913882"/>
            <a:ext cx="1244813" cy="1244813"/>
            <a:chOff x="2651" y="1391"/>
            <a:chExt cx="454" cy="454"/>
          </a:xfrm>
        </p:grpSpPr>
        <p:sp>
          <p:nvSpPr>
            <p:cNvPr id="109" name="Oval 37">
              <a:extLst>
                <a:ext uri="{FF2B5EF4-FFF2-40B4-BE49-F238E27FC236}">
                  <a16:creationId xmlns:a16="http://schemas.microsoft.com/office/drawing/2014/main" id="{8B8D09CA-234D-476E-8A32-47CD884E8B88}"/>
                </a:ext>
              </a:extLst>
            </p:cNvPr>
            <p:cNvSpPr>
              <a:spLocks noChangeArrowheads="1"/>
            </p:cNvSpPr>
            <p:nvPr/>
          </p:nvSpPr>
          <p:spPr bwMode="auto">
            <a:xfrm>
              <a:off x="2651" y="1391"/>
              <a:ext cx="454"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0" name="Oval 38">
              <a:extLst>
                <a:ext uri="{FF2B5EF4-FFF2-40B4-BE49-F238E27FC236}">
                  <a16:creationId xmlns:a16="http://schemas.microsoft.com/office/drawing/2014/main" id="{746D4779-62E0-439D-B773-D37F2AB6B4EE}"/>
                </a:ext>
              </a:extLst>
            </p:cNvPr>
            <p:cNvSpPr>
              <a:spLocks noChangeArrowheads="1"/>
            </p:cNvSpPr>
            <p:nvPr/>
          </p:nvSpPr>
          <p:spPr bwMode="auto">
            <a:xfrm>
              <a:off x="2768" y="1391"/>
              <a:ext cx="219" cy="454"/>
            </a:xfrm>
            <a:prstGeom prst="ellips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1" name="Line 39">
              <a:extLst>
                <a:ext uri="{FF2B5EF4-FFF2-40B4-BE49-F238E27FC236}">
                  <a16:creationId xmlns:a16="http://schemas.microsoft.com/office/drawing/2014/main" id="{BFCED61E-3056-4049-97B7-5F2B3CDA3B0B}"/>
                </a:ext>
              </a:extLst>
            </p:cNvPr>
            <p:cNvSpPr>
              <a:spLocks noChangeShapeType="1"/>
            </p:cNvSpPr>
            <p:nvPr/>
          </p:nvSpPr>
          <p:spPr bwMode="auto">
            <a:xfrm flipH="1">
              <a:off x="2651" y="1618"/>
              <a:ext cx="454" cy="0"/>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2" name="Freeform 40">
              <a:extLst>
                <a:ext uri="{FF2B5EF4-FFF2-40B4-BE49-F238E27FC236}">
                  <a16:creationId xmlns:a16="http://schemas.microsoft.com/office/drawing/2014/main" id="{E5002BF2-4B63-423F-B3AC-03B479A750F2}"/>
                </a:ext>
              </a:extLst>
            </p:cNvPr>
            <p:cNvSpPr>
              <a:spLocks/>
            </p:cNvSpPr>
            <p:nvPr/>
          </p:nvSpPr>
          <p:spPr bwMode="auto">
            <a:xfrm>
              <a:off x="2686" y="1723"/>
              <a:ext cx="384" cy="17"/>
            </a:xfrm>
            <a:custGeom>
              <a:avLst/>
              <a:gdLst>
                <a:gd name="T0" fmla="*/ 182 w 182"/>
                <a:gd name="T1" fmla="*/ 8 h 8"/>
                <a:gd name="T2" fmla="*/ 91 w 182"/>
                <a:gd name="T3" fmla="*/ 0 h 8"/>
                <a:gd name="T4" fmla="*/ 0 w 182"/>
                <a:gd name="T5" fmla="*/ 8 h 8"/>
              </a:gdLst>
              <a:ahLst/>
              <a:cxnLst>
                <a:cxn ang="0">
                  <a:pos x="T0" y="T1"/>
                </a:cxn>
                <a:cxn ang="0">
                  <a:pos x="T2" y="T3"/>
                </a:cxn>
                <a:cxn ang="0">
                  <a:pos x="T4" y="T5"/>
                </a:cxn>
              </a:cxnLst>
              <a:rect l="0" t="0" r="r" b="b"/>
              <a:pathLst>
                <a:path w="182" h="8">
                  <a:moveTo>
                    <a:pt x="182" y="8"/>
                  </a:moveTo>
                  <a:cubicBezTo>
                    <a:pt x="182" y="8"/>
                    <a:pt x="139" y="0"/>
                    <a:pt x="91" y="0"/>
                  </a:cubicBezTo>
                  <a:cubicBezTo>
                    <a:pt x="43" y="0"/>
                    <a:pt x="0" y="8"/>
                    <a:pt x="0" y="8"/>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3" name="Freeform 41">
              <a:extLst>
                <a:ext uri="{FF2B5EF4-FFF2-40B4-BE49-F238E27FC236}">
                  <a16:creationId xmlns:a16="http://schemas.microsoft.com/office/drawing/2014/main" id="{95EDFC7C-344D-475F-80C1-3BF7FBB3129E}"/>
                </a:ext>
              </a:extLst>
            </p:cNvPr>
            <p:cNvSpPr>
              <a:spLocks/>
            </p:cNvSpPr>
            <p:nvPr/>
          </p:nvSpPr>
          <p:spPr bwMode="auto">
            <a:xfrm>
              <a:off x="2686" y="1496"/>
              <a:ext cx="384" cy="17"/>
            </a:xfrm>
            <a:custGeom>
              <a:avLst/>
              <a:gdLst>
                <a:gd name="T0" fmla="*/ 182 w 182"/>
                <a:gd name="T1" fmla="*/ 0 h 8"/>
                <a:gd name="T2" fmla="*/ 91 w 182"/>
                <a:gd name="T3" fmla="*/ 8 h 8"/>
                <a:gd name="T4" fmla="*/ 0 w 182"/>
                <a:gd name="T5" fmla="*/ 0 h 8"/>
              </a:gdLst>
              <a:ahLst/>
              <a:cxnLst>
                <a:cxn ang="0">
                  <a:pos x="T0" y="T1"/>
                </a:cxn>
                <a:cxn ang="0">
                  <a:pos x="T2" y="T3"/>
                </a:cxn>
                <a:cxn ang="0">
                  <a:pos x="T4" y="T5"/>
                </a:cxn>
              </a:cxnLst>
              <a:rect l="0" t="0" r="r" b="b"/>
              <a:pathLst>
                <a:path w="182" h="8">
                  <a:moveTo>
                    <a:pt x="182" y="0"/>
                  </a:moveTo>
                  <a:cubicBezTo>
                    <a:pt x="182" y="0"/>
                    <a:pt x="139" y="8"/>
                    <a:pt x="91" y="8"/>
                  </a:cubicBezTo>
                  <a:cubicBezTo>
                    <a:pt x="43" y="8"/>
                    <a:pt x="0" y="0"/>
                    <a:pt x="0" y="0"/>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sp>
          <p:nvSpPr>
            <p:cNvPr id="114" name="Line 42">
              <a:extLst>
                <a:ext uri="{FF2B5EF4-FFF2-40B4-BE49-F238E27FC236}">
                  <a16:creationId xmlns:a16="http://schemas.microsoft.com/office/drawing/2014/main" id="{6C4D02B7-2AB3-4223-810D-D29120C1D490}"/>
                </a:ext>
              </a:extLst>
            </p:cNvPr>
            <p:cNvSpPr>
              <a:spLocks noChangeShapeType="1"/>
            </p:cNvSpPr>
            <p:nvPr/>
          </p:nvSpPr>
          <p:spPr bwMode="auto">
            <a:xfrm>
              <a:off x="2878" y="1391"/>
              <a:ext cx="0" cy="454"/>
            </a:xfrm>
            <a:prstGeom prst="line">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a:p>
          </p:txBody>
        </p:sp>
      </p:grpSp>
      <p:sp>
        <p:nvSpPr>
          <p:cNvPr id="41" name="Freeform: Shape 15">
            <a:extLst>
              <a:ext uri="{FF2B5EF4-FFF2-40B4-BE49-F238E27FC236}">
                <a16:creationId xmlns:a16="http://schemas.microsoft.com/office/drawing/2014/main" id="{0D398C6F-03A3-9C4C-85F5-52B8894FB395}"/>
              </a:ext>
            </a:extLst>
          </p:cNvPr>
          <p:cNvSpPr/>
          <p:nvPr/>
        </p:nvSpPr>
        <p:spPr>
          <a:xfrm>
            <a:off x="7593928" y="4448794"/>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42" name="Rectangle 41">
            <a:extLst>
              <a:ext uri="{FF2B5EF4-FFF2-40B4-BE49-F238E27FC236}">
                <a16:creationId xmlns:a16="http://schemas.microsoft.com/office/drawing/2014/main" id="{AD8B187B-2925-5B40-989C-8F94462D72E2}"/>
              </a:ext>
            </a:extLst>
          </p:cNvPr>
          <p:cNvSpPr/>
          <p:nvPr/>
        </p:nvSpPr>
        <p:spPr>
          <a:xfrm>
            <a:off x="7274447" y="4661079"/>
            <a:ext cx="2979827" cy="1274195"/>
          </a:xfrm>
          <a:prstGeom prst="rect">
            <a:avLst/>
          </a:prstGeom>
        </p:spPr>
        <p:txBody>
          <a:bodyPr wrap="square">
            <a:spAutoFit/>
          </a:bodyPr>
          <a:lstStyle/>
          <a:p>
            <a:pPr algn="ctr"/>
            <a:r>
              <a:rPr lang="en-US" sz="2560" dirty="0">
                <a:latin typeface="Amazon Ember" panose="020B0603020204020204" pitchFamily="34" charset="0"/>
                <a:ea typeface="Amazon Ember" panose="020B0603020204020204" pitchFamily="34" charset="0"/>
                <a:cs typeface="Amazon Ember" panose="020B0603020204020204" pitchFamily="34" charset="0"/>
              </a:rPr>
              <a:t>Most comprehensive and open</a:t>
            </a:r>
          </a:p>
        </p:txBody>
      </p:sp>
      <p:grpSp>
        <p:nvGrpSpPr>
          <p:cNvPr id="30" name="Graphic 160">
            <a:extLst>
              <a:ext uri="{FF2B5EF4-FFF2-40B4-BE49-F238E27FC236}">
                <a16:creationId xmlns:a16="http://schemas.microsoft.com/office/drawing/2014/main" id="{534C7C65-C463-409E-9560-57D7E9BD07CB}"/>
              </a:ext>
            </a:extLst>
          </p:cNvPr>
          <p:cNvGrpSpPr/>
          <p:nvPr/>
        </p:nvGrpSpPr>
        <p:grpSpPr>
          <a:xfrm>
            <a:off x="4767645" y="2707351"/>
            <a:ext cx="1740691" cy="1740691"/>
            <a:chOff x="4568072" y="4893920"/>
            <a:chExt cx="643689" cy="643689"/>
          </a:xfrm>
        </p:grpSpPr>
        <p:sp>
          <p:nvSpPr>
            <p:cNvPr id="31" name="Freeform: Shape 30">
              <a:extLst>
                <a:ext uri="{FF2B5EF4-FFF2-40B4-BE49-F238E27FC236}">
                  <a16:creationId xmlns:a16="http://schemas.microsoft.com/office/drawing/2014/main" id="{EBF5448A-C480-4841-8648-8855DD2E72B2}"/>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4608"/>
            </a:p>
          </p:txBody>
        </p:sp>
        <p:sp>
          <p:nvSpPr>
            <p:cNvPr id="32" name="Freeform: Shape 31">
              <a:extLst>
                <a:ext uri="{FF2B5EF4-FFF2-40B4-BE49-F238E27FC236}">
                  <a16:creationId xmlns:a16="http://schemas.microsoft.com/office/drawing/2014/main" id="{4D88A10B-275C-4236-8C22-3893D27F9062}"/>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4608"/>
            </a:p>
          </p:txBody>
        </p:sp>
        <p:sp>
          <p:nvSpPr>
            <p:cNvPr id="33" name="Freeform: Shape 32">
              <a:extLst>
                <a:ext uri="{FF2B5EF4-FFF2-40B4-BE49-F238E27FC236}">
                  <a16:creationId xmlns:a16="http://schemas.microsoft.com/office/drawing/2014/main" id="{023CDEFB-5478-4EBC-BD70-3E7F821404FA}"/>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4608"/>
            </a:p>
          </p:txBody>
        </p:sp>
        <p:sp>
          <p:nvSpPr>
            <p:cNvPr id="34" name="Freeform: Shape 33">
              <a:extLst>
                <a:ext uri="{FF2B5EF4-FFF2-40B4-BE49-F238E27FC236}">
                  <a16:creationId xmlns:a16="http://schemas.microsoft.com/office/drawing/2014/main" id="{0FBB9AAE-0629-4EBF-9476-BC678AB77FF5}"/>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sz="4608"/>
            </a:p>
          </p:txBody>
        </p:sp>
        <p:sp>
          <p:nvSpPr>
            <p:cNvPr id="35" name="Freeform: Shape 34">
              <a:extLst>
                <a:ext uri="{FF2B5EF4-FFF2-40B4-BE49-F238E27FC236}">
                  <a16:creationId xmlns:a16="http://schemas.microsoft.com/office/drawing/2014/main" id="{857C788D-E4BD-478D-AB3E-0D90452D34B3}"/>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sz="4608"/>
            </a:p>
          </p:txBody>
        </p:sp>
      </p:grpSp>
      <p:sp>
        <p:nvSpPr>
          <p:cNvPr id="2" name="Oval 1">
            <a:extLst>
              <a:ext uri="{FF2B5EF4-FFF2-40B4-BE49-F238E27FC236}">
                <a16:creationId xmlns:a16="http://schemas.microsoft.com/office/drawing/2014/main" id="{CC8AF7DE-E6C1-46A6-8F7A-98C8408C0799}"/>
              </a:ext>
            </a:extLst>
          </p:cNvPr>
          <p:cNvSpPr/>
          <p:nvPr/>
        </p:nvSpPr>
        <p:spPr>
          <a:xfrm>
            <a:off x="901705"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36" name="Oval 35">
            <a:extLst>
              <a:ext uri="{FF2B5EF4-FFF2-40B4-BE49-F238E27FC236}">
                <a16:creationId xmlns:a16="http://schemas.microsoft.com/office/drawing/2014/main" id="{958E2D26-CBEC-461C-8423-18F73339958C}"/>
              </a:ext>
            </a:extLst>
          </p:cNvPr>
          <p:cNvSpPr/>
          <p:nvPr/>
        </p:nvSpPr>
        <p:spPr>
          <a:xfrm>
            <a:off x="4379566"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7" name="Oval 36">
            <a:extLst>
              <a:ext uri="{FF2B5EF4-FFF2-40B4-BE49-F238E27FC236}">
                <a16:creationId xmlns:a16="http://schemas.microsoft.com/office/drawing/2014/main" id="{1A1B4504-747E-4578-9CF4-660AAF2F979C}"/>
              </a:ext>
            </a:extLst>
          </p:cNvPr>
          <p:cNvSpPr/>
          <p:nvPr/>
        </p:nvSpPr>
        <p:spPr>
          <a:xfrm>
            <a:off x="7658891"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8" name="Oval 37">
            <a:extLst>
              <a:ext uri="{FF2B5EF4-FFF2-40B4-BE49-F238E27FC236}">
                <a16:creationId xmlns:a16="http://schemas.microsoft.com/office/drawing/2014/main" id="{58DC56E4-B1E1-49C2-89AF-EDDA0B5EED2D}"/>
              </a:ext>
            </a:extLst>
          </p:cNvPr>
          <p:cNvSpPr/>
          <p:nvPr/>
        </p:nvSpPr>
        <p:spPr>
          <a:xfrm>
            <a:off x="11067560" y="2616113"/>
            <a:ext cx="388394" cy="3883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20" b="1" dirty="0">
                <a:latin typeface="Amazon Ember" panose="020B0603020204020204" pitchFamily="34" charset="0"/>
                <a:ea typeface="Amazon Ember" panose="020B0603020204020204" pitchFamily="34" charset="0"/>
                <a:cs typeface="Amazon Ember" panose="020B0603020204020204" pitchFamily="34" charset="0"/>
              </a:rPr>
              <a:t>4</a:t>
            </a:r>
          </a:p>
        </p:txBody>
      </p:sp>
    </p:spTree>
    <p:extLst>
      <p:ext uri="{BB962C8B-B14F-4D97-AF65-F5344CB8AC3E}">
        <p14:creationId xmlns:p14="http://schemas.microsoft.com/office/powerpoint/2010/main" val="228155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2006/metadata/properties"/>
    <ds:schemaRef ds:uri="http://purl.org/dc/term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35038</TotalTime>
  <Words>28843</Words>
  <Application>Microsoft Macintosh PowerPoint</Application>
  <PresentationFormat>Custom</PresentationFormat>
  <Paragraphs>1770</Paragraphs>
  <Slides>87</Slides>
  <Notes>79</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Amazon Ember</vt:lpstr>
      <vt:lpstr>Amazon Ember Cd RC</vt:lpstr>
      <vt:lpstr>Amazon Ember Heavy</vt:lpstr>
      <vt:lpstr>Amazon Ember Light</vt:lpstr>
      <vt:lpstr>Amazon Ember Regular</vt:lpstr>
      <vt:lpstr>Amazon Ember Thin</vt:lpstr>
      <vt:lpstr>Arial</vt:lpstr>
      <vt:lpstr>Calibri</vt:lpstr>
      <vt:lpstr>HelveticaNeueLT Std</vt:lpstr>
      <vt:lpstr>Proxima Nova</vt:lpstr>
      <vt:lpstr>Segoe UI Semilight</vt:lpstr>
      <vt:lpstr>DeckTemplate-AWS</vt:lpstr>
      <vt:lpstr>PowerPoint Presentation</vt:lpstr>
      <vt:lpstr>Epic Games continually improves  Fortnite for 250+ million players globally</vt:lpstr>
      <vt:lpstr>Data is a strategic asset for every organization</vt:lpstr>
      <vt:lpstr>Customers want more value from their data </vt:lpstr>
      <vt:lpstr>Types of analytics users—which are you?</vt:lpstr>
      <vt:lpstr>Common analytics use cases—which do you need?</vt:lpstr>
      <vt:lpstr>Traditional data warehousing approaches don’t scale</vt:lpstr>
      <vt:lpstr>Customers moving to data lake architectures Bringing together the best of both worlds</vt:lpstr>
      <vt:lpstr>Why choose AWS for data lakes and analytics?</vt:lpstr>
      <vt:lpstr>1. Easiest to build data lakes and analytics</vt:lpstr>
      <vt:lpstr>2. Most secure infrastructure for analytics </vt:lpstr>
      <vt:lpstr>2. Most secure infrastructure: certifications</vt:lpstr>
      <vt:lpstr>3. Most comprehensive and open</vt:lpstr>
      <vt:lpstr>3. Most comprehensive and open</vt:lpstr>
      <vt:lpstr>3. Open standards, formats, and Apache open source</vt:lpstr>
      <vt:lpstr>4. Most scalable, cost-effective, high-performance infrastructure for analytics</vt:lpstr>
      <vt:lpstr>4. Most scalable, cost-effective infrastructure  for analytics</vt:lpstr>
      <vt:lpstr>PowerPoint Presentation</vt:lpstr>
      <vt:lpstr>The AWS analytics portfolio</vt:lpstr>
      <vt:lpstr>Data movement services</vt:lpstr>
      <vt:lpstr>Most ways to move data to the data lake </vt:lpstr>
      <vt:lpstr>Data lake infrastructure  &amp; management services</vt:lpstr>
      <vt:lpstr>Customers moving to data lake architectures Bringing together the best of both worlds</vt:lpstr>
      <vt:lpstr>Build on robust data lake infrastructure  with Amazon S3</vt:lpstr>
      <vt:lpstr>Georgia Pacific uses AWS to save  millions of dollars annually </vt:lpstr>
      <vt:lpstr>Serverless ETL and data integration with AWS Glue</vt:lpstr>
      <vt:lpstr>AWS Glue  </vt:lpstr>
      <vt:lpstr>ALICE uses AWS Glue to solve complex data migration challenges</vt:lpstr>
      <vt:lpstr>PowerPoint Presentation</vt:lpstr>
      <vt:lpstr>Grand River Hospital builds data lake on AWS, achieves “seamless business continuity” </vt:lpstr>
      <vt:lpstr>Challenges to making a secure data lake</vt:lpstr>
      <vt:lpstr>Build a secure data lake in days with AWS Lake Formation</vt:lpstr>
      <vt:lpstr>PowerPoint Presentation</vt:lpstr>
      <vt:lpstr>Analytics services</vt:lpstr>
      <vt:lpstr>Amazon EMR </vt:lpstr>
      <vt:lpstr>FINRA increases agility, speed,  and cost-savings with an AWS Data Lake</vt:lpstr>
      <vt:lpstr>FINRA uses AWS data lakes  and analytics</vt:lpstr>
      <vt:lpstr>The Forrester Wave  Cloud Hadoop/Spark Platforms Q1 2019  The 11 Providers That Matter Most  and How They Stack Up  by Noel Yuhanna and Mike Gualtieri February 13, 2019 </vt:lpstr>
      <vt:lpstr>Data warehousing: Amazon Redshift </vt:lpstr>
      <vt:lpstr>PowerPoint Presentation</vt:lpstr>
      <vt:lpstr>PowerPoint Presentation</vt:lpstr>
      <vt:lpstr>Fannie Mae: Modernizes Enterprise Data Warehouse w/AWS</vt:lpstr>
      <vt:lpstr>Fannie Mae reduced TCO and improved performance with Amazon Redshift</vt:lpstr>
      <vt:lpstr>PowerPoint Presentation</vt:lpstr>
      <vt:lpstr>UMUC builds new analytics platform using Amazon Redshift</vt:lpstr>
      <vt:lpstr>Enabling real-time analytics</vt:lpstr>
      <vt:lpstr>Real-time: Amazon Kinesis</vt:lpstr>
      <vt:lpstr>PowerPoint Presentation</vt:lpstr>
      <vt:lpstr>Amazon Managed Streaming for Apache Kafka Fully managed, highly available, and secure Apache Kafka service</vt:lpstr>
      <vt:lpstr>Amazon MSK Customers</vt:lpstr>
      <vt:lpstr>Operational Analytics Fully managed, scalable, secure, Elasticsearch service</vt:lpstr>
      <vt:lpstr>PowerPoint Presentation</vt:lpstr>
      <vt:lpstr>Pearson centralizes log management with  Amazon Elasticsearch</vt:lpstr>
      <vt:lpstr>Open Distro for Elasticsearch</vt:lpstr>
      <vt:lpstr>Get started with flexible deployment options</vt:lpstr>
      <vt:lpstr>Amazon Athena </vt:lpstr>
      <vt:lpstr>PowerPoint Presentation</vt:lpstr>
      <vt:lpstr>Serverless analytics Deliver on-demand analytics on the data lake</vt:lpstr>
      <vt:lpstr>Data, visualization, engagement,  &amp; machine learning services</vt:lpstr>
      <vt:lpstr>Data lakes for machine learning</vt:lpstr>
      <vt:lpstr>AWS Data Exchange Easily find and subscribe to 3rd-party data in the cloud </vt:lpstr>
      <vt:lpstr>Amazon QuickSight  First BI service built for the cloud with pay-per-session pricing &amp; ML insights</vt:lpstr>
      <vt:lpstr>PowerPoint Presentation</vt:lpstr>
      <vt:lpstr>Successfully engage your customers with Amazon Pinpoint </vt:lpstr>
      <vt:lpstr>Predictive insights  with AWS ML &amp; AI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Amazon.com Data Lakes on AWS</vt:lpstr>
      <vt:lpstr>Amazon.com lowers cost and gains  faster insights with an AWS Data Lake</vt:lpstr>
      <vt:lpstr>PowerPoint Presentation</vt:lpstr>
      <vt:lpstr>Next steps…</vt:lpstr>
      <vt:lpstr>Thank you!</vt:lpstr>
      <vt:lpstr>Appendix</vt:lpstr>
      <vt:lpstr>Data-at-rest and data-in-transit</vt:lpstr>
      <vt:lpstr>Machine learning-powered security</vt:lpstr>
      <vt:lpstr>Log and audit all AWS activities</vt:lpstr>
      <vt:lpstr>Equinox sees faster reports,  80% cost-savings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Molnar</cp:lastModifiedBy>
  <cp:revision>232</cp:revision>
  <dcterms:created xsi:type="dcterms:W3CDTF">2016-06-17T18:22:10Z</dcterms:created>
  <dcterms:modified xsi:type="dcterms:W3CDTF">2021-02-12T13:33:03Z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